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comment2.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omments/comment3.xml" ContentType="application/vnd.openxmlformats-officedocument.presentationml.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3.xml" ContentType="application/vnd.openxmlformats-officedocument.presentationml.tags+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4.xml" ContentType="application/vnd.openxmlformats-officedocument.presentationml.tags+xml"/>
  <Override PartName="/ppt/notesSlides/notesSlide31.xml" ContentType="application/vnd.openxmlformats-officedocument.presentationml.notesSlide+xml"/>
  <Override PartName="/ppt/tags/tag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tags/tag6.xml" ContentType="application/vnd.openxmlformats-officedocument.presentationml.tags+xml"/>
  <Override PartName="/ppt/notesSlides/notesSlide35.xml" ContentType="application/vnd.openxmlformats-officedocument.presentationml.notesSlide+xml"/>
  <Override PartName="/ppt/tags/tag7.xml" ContentType="application/vnd.openxmlformats-officedocument.presentationml.tags+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tags/tag8.xml" ContentType="application/vnd.openxmlformats-officedocument.presentationml.tags+xml"/>
  <Override PartName="/ppt/notesSlides/notesSlide43.xml" ContentType="application/vnd.openxmlformats-officedocument.presentationml.notesSlide+xml"/>
  <Override PartName="/ppt/tags/tag9.xml" ContentType="application/vnd.openxmlformats-officedocument.presentationml.tags+xml"/>
  <Override PartName="/ppt/notesSlides/notesSlide44.xml" ContentType="application/vnd.openxmlformats-officedocument.presentationml.notesSlide+xml"/>
  <Override PartName="/ppt/tags/tag10.xml" ContentType="application/vnd.openxmlformats-officedocument.presentationml.tag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tags/tag11.xml" ContentType="application/vnd.openxmlformats-officedocument.presentationml.tags+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tags/tag12.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tags/tag13.xml" ContentType="application/vnd.openxmlformats-officedocument.presentationml.tags+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tags/tag14.xml" ContentType="application/vnd.openxmlformats-officedocument.presentationml.tags+xml"/>
  <Override PartName="/ppt/notesSlides/notesSlide5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256" r:id="rId2"/>
    <p:sldId id="257" r:id="rId3"/>
    <p:sldId id="258" r:id="rId4"/>
    <p:sldId id="334" r:id="rId5"/>
    <p:sldId id="260" r:id="rId6"/>
    <p:sldId id="259" r:id="rId7"/>
    <p:sldId id="261" r:id="rId8"/>
    <p:sldId id="262" r:id="rId9"/>
    <p:sldId id="263" r:id="rId10"/>
    <p:sldId id="264" r:id="rId11"/>
    <p:sldId id="265" r:id="rId12"/>
    <p:sldId id="272" r:id="rId13"/>
    <p:sldId id="269" r:id="rId14"/>
    <p:sldId id="266" r:id="rId15"/>
    <p:sldId id="268" r:id="rId16"/>
    <p:sldId id="273" r:id="rId17"/>
    <p:sldId id="270" r:id="rId18"/>
    <p:sldId id="274" r:id="rId19"/>
    <p:sldId id="276" r:id="rId20"/>
    <p:sldId id="275" r:id="rId21"/>
    <p:sldId id="277" r:id="rId22"/>
    <p:sldId id="282" r:id="rId23"/>
    <p:sldId id="278" r:id="rId24"/>
    <p:sldId id="283" r:id="rId25"/>
    <p:sldId id="279" r:id="rId26"/>
    <p:sldId id="281" r:id="rId27"/>
    <p:sldId id="284" r:id="rId28"/>
    <p:sldId id="285" r:id="rId29"/>
    <p:sldId id="286" r:id="rId30"/>
    <p:sldId id="287" r:id="rId31"/>
    <p:sldId id="288" r:id="rId32"/>
    <p:sldId id="289" r:id="rId33"/>
    <p:sldId id="291" r:id="rId34"/>
    <p:sldId id="290" r:id="rId35"/>
    <p:sldId id="292" r:id="rId36"/>
    <p:sldId id="293" r:id="rId37"/>
    <p:sldId id="302" r:id="rId38"/>
    <p:sldId id="294" r:id="rId39"/>
    <p:sldId id="301" r:id="rId40"/>
    <p:sldId id="295" r:id="rId41"/>
    <p:sldId id="296" r:id="rId42"/>
    <p:sldId id="300" r:id="rId43"/>
    <p:sldId id="299" r:id="rId44"/>
    <p:sldId id="297" r:id="rId45"/>
    <p:sldId id="298" r:id="rId46"/>
    <p:sldId id="303" r:id="rId47"/>
    <p:sldId id="321" r:id="rId48"/>
    <p:sldId id="322" r:id="rId49"/>
    <p:sldId id="323" r:id="rId50"/>
    <p:sldId id="324" r:id="rId51"/>
    <p:sldId id="325" r:id="rId52"/>
    <p:sldId id="326" r:id="rId53"/>
    <p:sldId id="327" r:id="rId54"/>
    <p:sldId id="333" r:id="rId55"/>
    <p:sldId id="329" r:id="rId56"/>
    <p:sldId id="330" r:id="rId57"/>
    <p:sldId id="331" r:id="rId58"/>
    <p:sldId id="332" r:id="rId59"/>
    <p:sldId id="305" r:id="rId60"/>
    <p:sldId id="306" r:id="rId61"/>
    <p:sldId id="308" r:id="rId62"/>
    <p:sldId id="309" r:id="rId63"/>
    <p:sldId id="316" r:id="rId64"/>
    <p:sldId id="319" r:id="rId65"/>
    <p:sldId id="317"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dre Tchakerian" initials="aT" lastIdx="3" clrIdx="0">
    <p:extLst>
      <p:ext uri="{19B8F6BF-5375-455C-9EA6-DF929625EA0E}">
        <p15:presenceInfo xmlns:p15="http://schemas.microsoft.com/office/powerpoint/2012/main" userId="00c475bc75091db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5-04T15:24:24.089" idx="1">
    <p:pos x="10" y="10"/>
    <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5-04T15:39:36.020" idx="2">
    <p:pos x="10" y="10"/>
    <p:text>Demands were made in advance with Germany.  They were hoping to be able to conquer the rest of the Balakans and Europe.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5-04T15:49:13.453" idx="3">
    <p:pos x="10" y="10"/>
    <p:text>Key points including other countires and are developing during this time period into empires.  Later some of these countries such as Japan feed WW2.</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72A581-5368-4F01-A0F9-0B4E36D64152}" type="datetimeFigureOut">
              <a:rPr lang="en-US" smtClean="0"/>
              <a:t>1/2/2017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3075AB-9A69-407B-8824-B1B0BF2304D6}" type="slidenum">
              <a:rPr lang="en-US" smtClean="0"/>
              <a:t>‹#›</a:t>
            </a:fld>
            <a:endParaRPr lang="en-US"/>
          </a:p>
        </p:txBody>
      </p:sp>
    </p:spTree>
    <p:extLst>
      <p:ext uri="{BB962C8B-B14F-4D97-AF65-F5344CB8AC3E}">
        <p14:creationId xmlns:p14="http://schemas.microsoft.com/office/powerpoint/2010/main" val="34734724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F7BFFC4-7AAD-46D4-BEFE-0BA73C145EBD}" type="slidenum">
              <a:rPr lang="en-US" altLang="en-US" smtClean="0"/>
              <a:pPr>
                <a:spcBef>
                  <a:spcPct val="0"/>
                </a:spcBef>
              </a:pPr>
              <a:t>2</a:t>
            </a:fld>
            <a:endParaRPr lang="en-US" altLang="en-US" smtClean="0"/>
          </a:p>
        </p:txBody>
      </p:sp>
    </p:spTree>
    <p:extLst>
      <p:ext uri="{BB962C8B-B14F-4D97-AF65-F5344CB8AC3E}">
        <p14:creationId xmlns:p14="http://schemas.microsoft.com/office/powerpoint/2010/main" val="3543693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1600994-6D70-405F-9424-30B8BC561647}" type="slidenum">
              <a:rPr lang="en-US" altLang="en-US" smtClean="0"/>
              <a:pPr>
                <a:spcBef>
                  <a:spcPct val="0"/>
                </a:spcBef>
              </a:pPr>
              <a:t>13</a:t>
            </a:fld>
            <a:endParaRPr lang="en-US" altLang="en-US" smtClean="0"/>
          </a:p>
        </p:txBody>
      </p:sp>
      <p:sp>
        <p:nvSpPr>
          <p:cNvPr id="44035" name="Rectangle 2"/>
          <p:cNvSpPr>
            <a:spLocks noGrp="1" noRot="1" noChangeAspect="1" noChangeArrowheads="1" noTextEdit="1"/>
          </p:cNvSpPr>
          <p:nvPr>
            <p:ph type="sldImg"/>
          </p:nvPr>
        </p:nvSpPr>
        <p:spPr>
          <a:xfrm>
            <a:off x="446088" y="696913"/>
            <a:ext cx="6196012" cy="3486150"/>
          </a:xfrm>
          <a:ln/>
        </p:spPr>
      </p:sp>
      <p:sp>
        <p:nvSpPr>
          <p:cNvPr id="44036"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942349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9F9514F-9261-499A-A704-984D9D59647B}" type="slidenum">
              <a:rPr lang="en-US" altLang="en-US" smtClean="0"/>
              <a:pPr>
                <a:spcBef>
                  <a:spcPct val="0"/>
                </a:spcBef>
              </a:pPr>
              <a:t>14</a:t>
            </a:fld>
            <a:endParaRPr lang="en-US" altLang="en-US"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107228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CD704AC-ADA1-45DD-8CE7-0620CCD4E00B}" type="slidenum">
              <a:rPr lang="en-US" altLang="en-US" smtClean="0"/>
              <a:pPr>
                <a:spcBef>
                  <a:spcPct val="0"/>
                </a:spcBef>
              </a:pPr>
              <a:t>15</a:t>
            </a:fld>
            <a:endParaRPr lang="en-US" altLang="en-US" smtClean="0"/>
          </a:p>
        </p:txBody>
      </p:sp>
    </p:spTree>
    <p:extLst>
      <p:ext uri="{BB962C8B-B14F-4D97-AF65-F5344CB8AC3E}">
        <p14:creationId xmlns:p14="http://schemas.microsoft.com/office/powerpoint/2010/main" val="22960693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8EFDFAF-B74E-43EA-B692-06C23D5BF01F}" type="slidenum">
              <a:rPr lang="en-US" altLang="en-US" smtClean="0"/>
              <a:pPr>
                <a:spcBef>
                  <a:spcPct val="0"/>
                </a:spcBef>
              </a:pPr>
              <a:t>16</a:t>
            </a:fld>
            <a:endParaRPr lang="en-US" altLang="en-US" smtClean="0"/>
          </a:p>
        </p:txBody>
      </p:sp>
      <p:sp>
        <p:nvSpPr>
          <p:cNvPr id="50179" name="Rectangle 2"/>
          <p:cNvSpPr>
            <a:spLocks noGrp="1" noRot="1" noChangeAspect="1" noChangeArrowheads="1" noTextEdit="1"/>
          </p:cNvSpPr>
          <p:nvPr>
            <p:ph type="sldImg"/>
          </p:nvPr>
        </p:nvSpPr>
        <p:spPr>
          <a:xfrm>
            <a:off x="446088" y="696913"/>
            <a:ext cx="6196012" cy="3486150"/>
          </a:xfrm>
          <a:ln/>
        </p:spPr>
      </p:sp>
      <p:sp>
        <p:nvSpPr>
          <p:cNvPr id="50180"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7614347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8A9744A-ECF1-485D-B3DE-5175BDC06D1F}" type="slidenum">
              <a:rPr lang="en-US" altLang="en-US" smtClean="0"/>
              <a:pPr>
                <a:spcBef>
                  <a:spcPct val="0"/>
                </a:spcBef>
              </a:pPr>
              <a:t>17</a:t>
            </a:fld>
            <a:endParaRPr lang="en-US" altLang="en-US" smtClean="0"/>
          </a:p>
        </p:txBody>
      </p:sp>
      <p:sp>
        <p:nvSpPr>
          <p:cNvPr id="46083" name="Rectangle 2"/>
          <p:cNvSpPr>
            <a:spLocks noGrp="1" noRot="1" noChangeAspect="1" noChangeArrowheads="1" noTextEdit="1"/>
          </p:cNvSpPr>
          <p:nvPr>
            <p:ph type="sldImg"/>
          </p:nvPr>
        </p:nvSpPr>
        <p:spPr>
          <a:xfrm>
            <a:off x="446088" y="696913"/>
            <a:ext cx="6196012" cy="3486150"/>
          </a:xfrm>
          <a:ln/>
        </p:spPr>
      </p:sp>
      <p:sp>
        <p:nvSpPr>
          <p:cNvPr id="46084"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45912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66BA9B3-42AF-43B1-9EEC-98305885ABB2}" type="slidenum">
              <a:rPr lang="en-US" altLang="en-US" smtClean="0"/>
              <a:pPr>
                <a:spcBef>
                  <a:spcPct val="0"/>
                </a:spcBef>
              </a:pPr>
              <a:t>19</a:t>
            </a:fld>
            <a:endParaRPr lang="en-US" altLang="en-US" smtClean="0"/>
          </a:p>
        </p:txBody>
      </p:sp>
      <p:sp>
        <p:nvSpPr>
          <p:cNvPr id="54275" name="Rectangle 2"/>
          <p:cNvSpPr>
            <a:spLocks noGrp="1" noRot="1" noChangeAspect="1" noChangeArrowheads="1" noTextEdit="1"/>
          </p:cNvSpPr>
          <p:nvPr>
            <p:ph type="sldImg"/>
          </p:nvPr>
        </p:nvSpPr>
        <p:spPr>
          <a:xfrm>
            <a:off x="446088" y="696913"/>
            <a:ext cx="6196012" cy="3486150"/>
          </a:xfrm>
          <a:ln/>
        </p:spPr>
      </p:sp>
      <p:sp>
        <p:nvSpPr>
          <p:cNvPr id="54276"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6122229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7F1335F-572E-4B2F-AE84-A72492CCF54F}" type="slidenum">
              <a:rPr lang="en-US" altLang="en-US" smtClean="0"/>
              <a:pPr>
                <a:spcBef>
                  <a:spcPct val="0"/>
                </a:spcBef>
              </a:pPr>
              <a:t>22</a:t>
            </a:fld>
            <a:endParaRPr lang="en-US" altLang="en-US"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46054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E75A2E0-4CD0-40F0-9AB6-096EEC1FBCEA}" type="slidenum">
              <a:rPr lang="en-US" altLang="en-US" smtClean="0"/>
              <a:pPr>
                <a:spcBef>
                  <a:spcPct val="0"/>
                </a:spcBef>
              </a:pPr>
              <a:t>23</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9686530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24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355F4C8-C4A8-4807-998E-794285CA88D8}" type="slidenum">
              <a:rPr lang="en-US" altLang="en-US" smtClean="0"/>
              <a:pPr>
                <a:spcBef>
                  <a:spcPct val="0"/>
                </a:spcBef>
              </a:pPr>
              <a:t>24</a:t>
            </a:fld>
            <a:endParaRPr lang="en-US" altLang="en-US" smtClean="0"/>
          </a:p>
        </p:txBody>
      </p:sp>
    </p:spTree>
    <p:extLst>
      <p:ext uri="{BB962C8B-B14F-4D97-AF65-F5344CB8AC3E}">
        <p14:creationId xmlns:p14="http://schemas.microsoft.com/office/powerpoint/2010/main" val="1477280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665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35FA8B8-AC34-4511-B1D3-97DBBFE7E129}" type="slidenum">
              <a:rPr lang="en-US" altLang="en-US" smtClean="0"/>
              <a:pPr>
                <a:spcBef>
                  <a:spcPct val="0"/>
                </a:spcBef>
              </a:pPr>
              <a:t>25</a:t>
            </a:fld>
            <a:endParaRPr lang="en-US" altLang="en-US" smtClean="0"/>
          </a:p>
        </p:txBody>
      </p:sp>
    </p:spTree>
    <p:extLst>
      <p:ext uri="{BB962C8B-B14F-4D97-AF65-F5344CB8AC3E}">
        <p14:creationId xmlns:p14="http://schemas.microsoft.com/office/powerpoint/2010/main" val="36139449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9C6700D-ADEF-4270-9DEE-3BEE7EB0FCEA}" type="slidenum">
              <a:rPr lang="en-US" altLang="en-US" smtClean="0"/>
              <a:pPr>
                <a:spcBef>
                  <a:spcPct val="0"/>
                </a:spcBef>
              </a:pPr>
              <a:t>3</a:t>
            </a:fld>
            <a:endParaRPr lang="en-US" altLang="en-US" smtClean="0"/>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6136903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2CDDECF-ABEF-4E50-8A9A-9E4E87654870}" type="slidenum">
              <a:rPr lang="en-US" altLang="en-US" smtClean="0"/>
              <a:pPr>
                <a:spcBef>
                  <a:spcPct val="0"/>
                </a:spcBef>
              </a:pPr>
              <a:t>26</a:t>
            </a:fld>
            <a:endParaRPr lang="en-US" altLang="en-US" smtClean="0"/>
          </a:p>
        </p:txBody>
      </p:sp>
    </p:spTree>
    <p:extLst>
      <p:ext uri="{BB962C8B-B14F-4D97-AF65-F5344CB8AC3E}">
        <p14:creationId xmlns:p14="http://schemas.microsoft.com/office/powerpoint/2010/main" val="25224401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871E68E-5028-4BF8-A63D-74C2433CCCE3}" type="slidenum">
              <a:rPr lang="en-US" altLang="en-US" smtClean="0"/>
              <a:pPr>
                <a:spcBef>
                  <a:spcPct val="0"/>
                </a:spcBef>
              </a:pPr>
              <a:t>27</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36380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B620FCA-4200-48C9-A99B-0543F925FF41}" type="slidenum">
              <a:rPr lang="en-US" altLang="en-US" smtClean="0"/>
              <a:pPr>
                <a:spcBef>
                  <a:spcPct val="0"/>
                </a:spcBef>
              </a:pPr>
              <a:t>28</a:t>
            </a:fld>
            <a:endParaRPr lang="en-US" altLang="en-US" smtClean="0"/>
          </a:p>
        </p:txBody>
      </p:sp>
    </p:spTree>
    <p:extLst>
      <p:ext uri="{BB962C8B-B14F-4D97-AF65-F5344CB8AC3E}">
        <p14:creationId xmlns:p14="http://schemas.microsoft.com/office/powerpoint/2010/main" val="20155969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768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68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A3CA5CD-BD5E-4B53-9347-AE1264828453}" type="slidenum">
              <a:rPr lang="en-US" altLang="en-US" smtClean="0"/>
              <a:pPr>
                <a:spcBef>
                  <a:spcPct val="0"/>
                </a:spcBef>
              </a:pPr>
              <a:t>29</a:t>
            </a:fld>
            <a:endParaRPr lang="en-US" altLang="en-US" smtClean="0"/>
          </a:p>
        </p:txBody>
      </p:sp>
    </p:spTree>
    <p:extLst>
      <p:ext uri="{BB962C8B-B14F-4D97-AF65-F5344CB8AC3E}">
        <p14:creationId xmlns:p14="http://schemas.microsoft.com/office/powerpoint/2010/main" val="37511794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788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A356C2D8-60A3-44D8-A872-A9047539AA48}" type="slidenum">
              <a:rPr lang="en-US" altLang="en-US" smtClean="0"/>
              <a:pPr>
                <a:spcBef>
                  <a:spcPct val="0"/>
                </a:spcBef>
              </a:pPr>
              <a:t>30</a:t>
            </a:fld>
            <a:endParaRPr lang="en-US" altLang="en-US" smtClean="0"/>
          </a:p>
        </p:txBody>
      </p:sp>
    </p:spTree>
    <p:extLst>
      <p:ext uri="{BB962C8B-B14F-4D97-AF65-F5344CB8AC3E}">
        <p14:creationId xmlns:p14="http://schemas.microsoft.com/office/powerpoint/2010/main" val="5324549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09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D5B0EAD-3101-40EF-A3F1-EFE84008F27A}" type="slidenum">
              <a:rPr lang="en-US" altLang="en-US" smtClean="0"/>
              <a:pPr>
                <a:spcBef>
                  <a:spcPct val="0"/>
                </a:spcBef>
              </a:pPr>
              <a:t>31</a:t>
            </a:fld>
            <a:endParaRPr lang="en-US" altLang="en-US" smtClean="0"/>
          </a:p>
        </p:txBody>
      </p:sp>
    </p:spTree>
    <p:extLst>
      <p:ext uri="{BB962C8B-B14F-4D97-AF65-F5344CB8AC3E}">
        <p14:creationId xmlns:p14="http://schemas.microsoft.com/office/powerpoint/2010/main" val="4265343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422C6CD-F45D-40BB-BA94-D4A9356AD80D}" type="slidenum">
              <a:rPr lang="en-US" altLang="en-US" smtClean="0"/>
              <a:pPr>
                <a:spcBef>
                  <a:spcPct val="0"/>
                </a:spcBef>
              </a:pPr>
              <a:t>32</a:t>
            </a:fld>
            <a:endParaRPr lang="en-US" altLang="en-US"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323804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6920456-EA8B-454E-B361-083AFF7E0148}" type="slidenum">
              <a:rPr lang="en-US" altLang="en-US" smtClean="0"/>
              <a:pPr>
                <a:spcBef>
                  <a:spcPct val="0"/>
                </a:spcBef>
              </a:pPr>
              <a:t>33</a:t>
            </a:fld>
            <a:endParaRPr lang="en-US" altLang="en-US" smtClean="0"/>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416308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49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AB38186-4DA0-41F7-8282-2DDAF66DA66B}" type="slidenum">
              <a:rPr lang="en-US" altLang="en-US" smtClean="0"/>
              <a:pPr>
                <a:spcBef>
                  <a:spcPct val="0"/>
                </a:spcBef>
              </a:pPr>
              <a:t>34</a:t>
            </a:fld>
            <a:endParaRPr lang="en-US" altLang="en-US" smtClean="0"/>
          </a:p>
        </p:txBody>
      </p:sp>
    </p:spTree>
    <p:extLst>
      <p:ext uri="{BB962C8B-B14F-4D97-AF65-F5344CB8AC3E}">
        <p14:creationId xmlns:p14="http://schemas.microsoft.com/office/powerpoint/2010/main" val="339240167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756EE8E-B51C-4DB3-BBF3-283001DF5241}" type="slidenum">
              <a:rPr lang="en-US" altLang="en-US" smtClean="0"/>
              <a:pPr>
                <a:spcBef>
                  <a:spcPct val="0"/>
                </a:spcBef>
              </a:pPr>
              <a:t>35</a:t>
            </a:fld>
            <a:endParaRPr lang="en-US" altLang="en-US" smtClean="0"/>
          </a:p>
        </p:txBody>
      </p:sp>
    </p:spTree>
    <p:extLst>
      <p:ext uri="{BB962C8B-B14F-4D97-AF65-F5344CB8AC3E}">
        <p14:creationId xmlns:p14="http://schemas.microsoft.com/office/powerpoint/2010/main" val="33084875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B634352-7403-45A2-B842-13D0D11ED9A7}" type="slidenum">
              <a:rPr lang="en-US" altLang="en-US" smtClean="0"/>
              <a:pPr>
                <a:spcBef>
                  <a:spcPct val="0"/>
                </a:spcBef>
              </a:pPr>
              <a:t>5</a:t>
            </a:fld>
            <a:endParaRPr lang="en-US" altLang="en-US" smtClean="0"/>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793791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4FE0A15-9DC0-461E-8230-A559E1BE9B86}" type="slidenum">
              <a:rPr lang="en-US" altLang="en-US" smtClean="0"/>
              <a:pPr>
                <a:spcBef>
                  <a:spcPct val="0"/>
                </a:spcBef>
              </a:pPr>
              <a:t>36</a:t>
            </a:fld>
            <a:endParaRPr lang="en-US" altLang="en-US" smtClean="0"/>
          </a:p>
        </p:txBody>
      </p:sp>
      <p:sp>
        <p:nvSpPr>
          <p:cNvPr id="91139" name="Rectangle 2"/>
          <p:cNvSpPr>
            <a:spLocks noGrp="1" noRot="1" noChangeAspect="1" noChangeArrowheads="1" noTextEdit="1"/>
          </p:cNvSpPr>
          <p:nvPr>
            <p:ph type="sldImg"/>
          </p:nvPr>
        </p:nvSpPr>
        <p:spPr>
          <a:xfrm>
            <a:off x="446088" y="696913"/>
            <a:ext cx="6196012" cy="3486150"/>
          </a:xfrm>
          <a:ln/>
        </p:spPr>
      </p:sp>
      <p:sp>
        <p:nvSpPr>
          <p:cNvPr id="91140"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632089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2CCF049-1262-43E7-BAEB-8A688A6B713C}" type="slidenum">
              <a:rPr lang="en-US" altLang="en-US" smtClean="0"/>
              <a:pPr>
                <a:spcBef>
                  <a:spcPct val="0"/>
                </a:spcBef>
              </a:pPr>
              <a:t>37</a:t>
            </a:fld>
            <a:endParaRPr lang="en-US" altLang="en-US" smtClean="0"/>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2278172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8B685F6-7574-4A65-9FD3-4AED59D99746}" type="slidenum">
              <a:rPr lang="en-US" altLang="en-US" smtClean="0"/>
              <a:pPr>
                <a:spcBef>
                  <a:spcPct val="0"/>
                </a:spcBef>
              </a:pPr>
              <a:t>38</a:t>
            </a:fld>
            <a:endParaRPr lang="en-US" altLang="en-US" smtClean="0"/>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075723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7EF0833-CCDB-4350-94D0-10CDAE46348B}" type="slidenum">
              <a:rPr lang="en-US" altLang="en-US" smtClean="0"/>
              <a:pPr>
                <a:spcBef>
                  <a:spcPct val="0"/>
                </a:spcBef>
              </a:pPr>
              <a:t>39</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2247327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7B97ADE-C104-4124-A737-999CE482FF21}" type="slidenum">
              <a:rPr lang="en-US" altLang="en-US" smtClean="0"/>
              <a:pPr>
                <a:spcBef>
                  <a:spcPct val="0"/>
                </a:spcBef>
              </a:pPr>
              <a:t>40</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79604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01156AC-323B-4BFB-A528-6F9D6F54EDD0}" type="slidenum">
              <a:rPr lang="en-US" altLang="en-US" smtClean="0"/>
              <a:pPr>
                <a:spcBef>
                  <a:spcPct val="0"/>
                </a:spcBef>
              </a:pPr>
              <a:t>41</a:t>
            </a:fld>
            <a:endParaRPr lang="en-US" altLang="en-US" smtClean="0"/>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7751719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4133C9C-172D-4C06-AB3A-6470363EC317}" type="slidenum">
              <a:rPr lang="en-US" altLang="en-US" smtClean="0"/>
              <a:pPr>
                <a:spcBef>
                  <a:spcPct val="0"/>
                </a:spcBef>
              </a:pPr>
              <a:t>42</a:t>
            </a:fld>
            <a:endParaRPr lang="en-US" altLang="en-US" smtClean="0"/>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30631313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1075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3DBFAC24-96CE-40F3-9129-38FA1D7825D8}" type="slidenum">
              <a:rPr lang="en-US" altLang="en-US" smtClean="0"/>
              <a:pPr>
                <a:spcBef>
                  <a:spcPct val="0"/>
                </a:spcBef>
              </a:pPr>
              <a:t>43</a:t>
            </a:fld>
            <a:endParaRPr lang="en-US" altLang="en-US" smtClean="0"/>
          </a:p>
        </p:txBody>
      </p:sp>
    </p:spTree>
    <p:extLst>
      <p:ext uri="{BB962C8B-B14F-4D97-AF65-F5344CB8AC3E}">
        <p14:creationId xmlns:p14="http://schemas.microsoft.com/office/powerpoint/2010/main" val="37107463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9B813B6-1359-4AE6-8129-33A3B1754ACA}" type="slidenum">
              <a:rPr lang="en-US" altLang="en-US" smtClean="0"/>
              <a:pPr>
                <a:spcBef>
                  <a:spcPct val="0"/>
                </a:spcBef>
              </a:pPr>
              <a:t>44</a:t>
            </a:fld>
            <a:endParaRPr lang="en-US" altLang="en-US" smtClean="0"/>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302657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9EE6954-65F1-4A49-99A3-E602BBF3E67C}" type="slidenum">
              <a:rPr lang="en-US" altLang="en-US" smtClean="0"/>
              <a:pPr>
                <a:spcBef>
                  <a:spcPct val="0"/>
                </a:spcBef>
              </a:pPr>
              <a:t>45</a:t>
            </a:fld>
            <a:endParaRPr lang="en-US" altLang="en-US" smtClean="0"/>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564042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a:ln/>
        </p:spPr>
      </p:sp>
      <p:sp>
        <p:nvSpPr>
          <p:cNvPr id="256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56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AEB2669-A1F4-4529-86C6-4D405B80496F}" type="slidenum">
              <a:rPr lang="en-US" altLang="en-US" smtClean="0"/>
              <a:pPr>
                <a:spcBef>
                  <a:spcPct val="0"/>
                </a:spcBef>
              </a:pPr>
              <a:t>6</a:t>
            </a:fld>
            <a:endParaRPr lang="en-US" altLang="en-US" smtClean="0"/>
          </a:p>
        </p:txBody>
      </p:sp>
    </p:spTree>
    <p:extLst>
      <p:ext uri="{BB962C8B-B14F-4D97-AF65-F5344CB8AC3E}">
        <p14:creationId xmlns:p14="http://schemas.microsoft.com/office/powerpoint/2010/main" val="312285867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a:ln/>
        </p:spPr>
      </p:sp>
      <p:sp>
        <p:nvSpPr>
          <p:cNvPr id="150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50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A2294C2-CECC-4AEC-AEE8-D00C40A45525}" type="slidenum">
              <a:rPr lang="en-US" altLang="en-US" smtClean="0"/>
              <a:pPr>
                <a:spcBef>
                  <a:spcPct val="0"/>
                </a:spcBef>
              </a:pPr>
              <a:t>46</a:t>
            </a:fld>
            <a:endParaRPr lang="en-US" altLang="en-US" smtClean="0"/>
          </a:p>
        </p:txBody>
      </p:sp>
    </p:spTree>
    <p:extLst>
      <p:ext uri="{BB962C8B-B14F-4D97-AF65-F5344CB8AC3E}">
        <p14:creationId xmlns:p14="http://schemas.microsoft.com/office/powerpoint/2010/main" val="242214432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CCF47F0-6089-4E36-856C-3CF02A5E0734}" type="slidenum">
              <a:rPr lang="en-US" altLang="en-US" smtClean="0"/>
              <a:pPr>
                <a:spcBef>
                  <a:spcPct val="0"/>
                </a:spcBef>
              </a:pPr>
              <a:t>47</a:t>
            </a:fld>
            <a:endParaRPr lang="en-US" altLang="en-US" smtClean="0"/>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8830000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D0933ED-5151-4C94-BE40-8BEE91545D9C}" type="slidenum">
              <a:rPr lang="en-US" altLang="en-US" smtClean="0"/>
              <a:pPr>
                <a:spcBef>
                  <a:spcPct val="0"/>
                </a:spcBef>
              </a:pPr>
              <a:t>48</a:t>
            </a:fld>
            <a:endParaRPr lang="en-US" altLang="en-US" smtClean="0"/>
          </a:p>
        </p:txBody>
      </p:sp>
    </p:spTree>
    <p:extLst>
      <p:ext uri="{BB962C8B-B14F-4D97-AF65-F5344CB8AC3E}">
        <p14:creationId xmlns:p14="http://schemas.microsoft.com/office/powerpoint/2010/main" val="11445686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FB7B4D97-0FBA-44A1-9860-F5F41D58616D}" type="slidenum">
              <a:rPr lang="en-US" altLang="en-US" smtClean="0"/>
              <a:pPr>
                <a:spcBef>
                  <a:spcPct val="0"/>
                </a:spcBef>
              </a:pPr>
              <a:t>49</a:t>
            </a:fld>
            <a:endParaRPr lang="en-US" altLang="en-US" smtClean="0"/>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5996971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7FBA32A2-A2DA-4958-8D92-E8E0A994A53F}" type="slidenum">
              <a:rPr lang="en-US" altLang="en-US" smtClean="0"/>
              <a:pPr>
                <a:spcBef>
                  <a:spcPct val="0"/>
                </a:spcBef>
              </a:pPr>
              <a:t>50</a:t>
            </a:fld>
            <a:endParaRPr lang="en-US" altLang="en-US" smtClean="0"/>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581600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FE528D1-6687-4484-9C0F-D46D5DFF3D8B}" type="slidenum">
              <a:rPr lang="en-US" altLang="en-US" smtClean="0"/>
              <a:pPr>
                <a:spcBef>
                  <a:spcPct val="0"/>
                </a:spcBef>
              </a:pPr>
              <a:t>51</a:t>
            </a:fld>
            <a:endParaRPr lang="en-US" altLang="en-US" smtClean="0"/>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882856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B9791CE-B408-445A-899B-8278B9E74509}" type="slidenum">
              <a:rPr lang="en-US" altLang="en-US" smtClean="0"/>
              <a:pPr>
                <a:spcBef>
                  <a:spcPct val="0"/>
                </a:spcBef>
              </a:pPr>
              <a:t>52</a:t>
            </a:fld>
            <a:endParaRPr lang="en-US" altLang="en-US" smtClean="0"/>
          </a:p>
        </p:txBody>
      </p:sp>
      <p:sp>
        <p:nvSpPr>
          <p:cNvPr id="138243" name="Rectangle 2"/>
          <p:cNvSpPr>
            <a:spLocks noGrp="1" noRot="1" noChangeAspect="1" noChangeArrowheads="1" noTextEdit="1"/>
          </p:cNvSpPr>
          <p:nvPr>
            <p:ph type="sldImg"/>
          </p:nvPr>
        </p:nvSpPr>
        <p:spPr>
          <a:ln/>
        </p:spPr>
      </p:sp>
      <p:sp>
        <p:nvSpPr>
          <p:cNvPr id="1382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02124373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203E227A-7C42-446E-8240-31F7F48183BA}" type="slidenum">
              <a:rPr lang="en-US" altLang="en-US" smtClean="0"/>
              <a:pPr>
                <a:spcBef>
                  <a:spcPct val="0"/>
                </a:spcBef>
              </a:pPr>
              <a:t>53</a:t>
            </a:fld>
            <a:endParaRPr lang="en-US" altLang="en-US" smtClean="0"/>
          </a:p>
        </p:txBody>
      </p:sp>
      <p:sp>
        <p:nvSpPr>
          <p:cNvPr id="140291" name="Rectangle 2"/>
          <p:cNvSpPr>
            <a:spLocks noGrp="1" noRot="1" noChangeAspect="1" noChangeArrowheads="1" noTextEdit="1"/>
          </p:cNvSpPr>
          <p:nvPr>
            <p:ph type="sldImg"/>
          </p:nvPr>
        </p:nvSpPr>
        <p:spPr>
          <a:ln/>
        </p:spPr>
      </p:sp>
      <p:sp>
        <p:nvSpPr>
          <p:cNvPr id="1402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380766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482DA5C8-1158-4FA1-B5E2-97E82A6A1372}" type="slidenum">
              <a:rPr lang="en-US" altLang="en-US" smtClean="0"/>
              <a:pPr>
                <a:spcBef>
                  <a:spcPct val="0"/>
                </a:spcBef>
              </a:pPr>
              <a:t>54</a:t>
            </a:fld>
            <a:endParaRPr lang="en-US" altLang="en-US" smtClean="0"/>
          </a:p>
        </p:txBody>
      </p:sp>
      <p:sp>
        <p:nvSpPr>
          <p:cNvPr id="164867" name="Rectangle 2"/>
          <p:cNvSpPr>
            <a:spLocks noGrp="1" noRot="1" noChangeAspect="1" noChangeArrowheads="1" noTextEdit="1"/>
          </p:cNvSpPr>
          <p:nvPr>
            <p:ph type="sldImg"/>
          </p:nvPr>
        </p:nvSpPr>
        <p:spPr>
          <a:ln/>
        </p:spPr>
      </p:sp>
      <p:sp>
        <p:nvSpPr>
          <p:cNvPr id="1648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1000" smtClean="0"/>
          </a:p>
        </p:txBody>
      </p:sp>
    </p:spTree>
    <p:extLst>
      <p:ext uri="{BB962C8B-B14F-4D97-AF65-F5344CB8AC3E}">
        <p14:creationId xmlns:p14="http://schemas.microsoft.com/office/powerpoint/2010/main" val="21022321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833C1A8A-9B18-43A9-B0AB-55F679597872}" type="slidenum">
              <a:rPr lang="en-US" altLang="en-US" smtClean="0"/>
              <a:pPr>
                <a:spcBef>
                  <a:spcPct val="0"/>
                </a:spcBef>
              </a:pPr>
              <a:t>56</a:t>
            </a:fld>
            <a:endParaRPr lang="en-US" altLang="en-US" smtClean="0"/>
          </a:p>
        </p:txBody>
      </p:sp>
      <p:sp>
        <p:nvSpPr>
          <p:cNvPr id="168963" name="Rectangle 2"/>
          <p:cNvSpPr>
            <a:spLocks noGrp="1" noRot="1" noChangeAspect="1" noChangeArrowheads="1" noTextEdit="1"/>
          </p:cNvSpPr>
          <p:nvPr>
            <p:ph type="sldImg"/>
          </p:nvPr>
        </p:nvSpPr>
        <p:spPr>
          <a:ln/>
        </p:spPr>
      </p:sp>
      <p:sp>
        <p:nvSpPr>
          <p:cNvPr id="168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635475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ln/>
        </p:spPr>
      </p:sp>
      <p:sp>
        <p:nvSpPr>
          <p:cNvPr id="296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297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9AE61EC2-F464-4E9A-803A-9039CAF3C7D3}" type="slidenum">
              <a:rPr lang="en-US" altLang="en-US" smtClean="0"/>
              <a:pPr>
                <a:spcBef>
                  <a:spcPct val="0"/>
                </a:spcBef>
              </a:pPr>
              <a:t>7</a:t>
            </a:fld>
            <a:endParaRPr lang="en-US" altLang="en-US" smtClean="0"/>
          </a:p>
        </p:txBody>
      </p:sp>
    </p:spTree>
    <p:extLst>
      <p:ext uri="{BB962C8B-B14F-4D97-AF65-F5344CB8AC3E}">
        <p14:creationId xmlns:p14="http://schemas.microsoft.com/office/powerpoint/2010/main" val="379715128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3D8C2FB-107A-4843-99D3-89CB9E337DCD}" type="slidenum">
              <a:rPr lang="en-US" altLang="en-US" smtClean="0"/>
              <a:pPr>
                <a:spcBef>
                  <a:spcPct val="0"/>
                </a:spcBef>
              </a:pPr>
              <a:t>57</a:t>
            </a:fld>
            <a:endParaRPr lang="en-US" altLang="en-US" smtClean="0"/>
          </a:p>
        </p:txBody>
      </p:sp>
      <p:sp>
        <p:nvSpPr>
          <p:cNvPr id="171011" name="Rectangle 2"/>
          <p:cNvSpPr>
            <a:spLocks noGrp="1" noRot="1" noChangeAspect="1" noChangeArrowheads="1" noTextEdit="1"/>
          </p:cNvSpPr>
          <p:nvPr>
            <p:ph type="sldImg"/>
          </p:nvPr>
        </p:nvSpPr>
        <p:spPr>
          <a:ln/>
        </p:spPr>
      </p:sp>
      <p:sp>
        <p:nvSpPr>
          <p:cNvPr id="1710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59322245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Slide Image Placeholder 1"/>
          <p:cNvSpPr>
            <a:spLocks noGrp="1" noRot="1" noChangeAspect="1" noTextEdit="1"/>
          </p:cNvSpPr>
          <p:nvPr>
            <p:ph type="sldImg"/>
          </p:nvPr>
        </p:nvSpPr>
        <p:spPr>
          <a:ln/>
        </p:spPr>
      </p:sp>
      <p:sp>
        <p:nvSpPr>
          <p:cNvPr id="173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30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9756381-7587-4888-968A-3A8494073148}" type="slidenum">
              <a:rPr lang="en-US" altLang="en-US" smtClean="0"/>
              <a:pPr>
                <a:spcBef>
                  <a:spcPct val="0"/>
                </a:spcBef>
              </a:pPr>
              <a:t>58</a:t>
            </a:fld>
            <a:endParaRPr lang="en-US" altLang="en-US" smtClean="0"/>
          </a:p>
        </p:txBody>
      </p:sp>
    </p:spTree>
    <p:extLst>
      <p:ext uri="{BB962C8B-B14F-4D97-AF65-F5344CB8AC3E}">
        <p14:creationId xmlns:p14="http://schemas.microsoft.com/office/powerpoint/2010/main" val="266279304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03961087-301B-4337-A3E2-B8616D34C828}" type="slidenum">
              <a:rPr lang="en-US" altLang="en-US" smtClean="0"/>
              <a:pPr>
                <a:spcBef>
                  <a:spcPct val="0"/>
                </a:spcBef>
              </a:pPr>
              <a:t>59</a:t>
            </a:fld>
            <a:endParaRPr lang="en-US" altLang="en-US" smtClean="0"/>
          </a:p>
        </p:txBody>
      </p:sp>
      <p:sp>
        <p:nvSpPr>
          <p:cNvPr id="154627" name="Rectangle 2"/>
          <p:cNvSpPr>
            <a:spLocks noGrp="1" noRot="1" noChangeAspect="1" noChangeArrowheads="1" noTextEdit="1"/>
          </p:cNvSpPr>
          <p:nvPr>
            <p:ph type="sldImg"/>
          </p:nvPr>
        </p:nvSpPr>
        <p:spPr>
          <a:ln/>
        </p:spPr>
      </p:sp>
      <p:sp>
        <p:nvSpPr>
          <p:cNvPr id="1546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25445080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41A1C33-8DBC-410E-B2B7-4365238AD9DE}" type="slidenum">
              <a:rPr lang="en-US" altLang="en-US" smtClean="0"/>
              <a:pPr>
                <a:spcBef>
                  <a:spcPct val="0"/>
                </a:spcBef>
              </a:pPr>
              <a:t>60</a:t>
            </a:fld>
            <a:endParaRPr lang="en-US" altLang="en-US" smtClean="0"/>
          </a:p>
        </p:txBody>
      </p:sp>
      <p:sp>
        <p:nvSpPr>
          <p:cNvPr id="156675" name="Rectangle 2"/>
          <p:cNvSpPr>
            <a:spLocks noGrp="1" noRot="1" noChangeAspect="1" noChangeArrowheads="1" noTextEdit="1"/>
          </p:cNvSpPr>
          <p:nvPr>
            <p:ph type="sldImg"/>
          </p:nvPr>
        </p:nvSpPr>
        <p:spPr>
          <a:ln/>
        </p:spPr>
      </p:sp>
      <p:sp>
        <p:nvSpPr>
          <p:cNvPr id="156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38161174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F9A21DA-C761-497F-9E1F-BA5E67CB783B}" type="slidenum">
              <a:rPr lang="en-US" altLang="en-US" smtClean="0"/>
              <a:pPr>
                <a:spcBef>
                  <a:spcPct val="0"/>
                </a:spcBef>
              </a:pPr>
              <a:t>61</a:t>
            </a:fld>
            <a:endParaRPr lang="en-US" altLang="en-US" smtClean="0"/>
          </a:p>
        </p:txBody>
      </p:sp>
      <p:sp>
        <p:nvSpPr>
          <p:cNvPr id="160771" name="Rectangle 2"/>
          <p:cNvSpPr>
            <a:spLocks noGrp="1" noRot="1" noChangeAspect="1" noChangeArrowheads="1" noTextEdit="1"/>
          </p:cNvSpPr>
          <p:nvPr>
            <p:ph type="sldImg"/>
          </p:nvPr>
        </p:nvSpPr>
        <p:spPr>
          <a:xfrm>
            <a:off x="446088" y="696913"/>
            <a:ext cx="6196012" cy="3486150"/>
          </a:xfrm>
          <a:ln/>
        </p:spPr>
      </p:sp>
      <p:sp>
        <p:nvSpPr>
          <p:cNvPr id="160772"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838734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616610C-6D1F-425B-A344-02632504D637}" type="slidenum">
              <a:rPr lang="en-US" altLang="en-US" smtClean="0"/>
              <a:pPr>
                <a:spcBef>
                  <a:spcPct val="0"/>
                </a:spcBef>
              </a:pPr>
              <a:t>62</a:t>
            </a:fld>
            <a:endParaRPr lang="en-US" altLang="en-US" smtClean="0"/>
          </a:p>
        </p:txBody>
      </p:sp>
      <p:sp>
        <p:nvSpPr>
          <p:cNvPr id="162819" name="Rectangle 2"/>
          <p:cNvSpPr>
            <a:spLocks noGrp="1" noRot="1" noChangeAspect="1" noChangeArrowheads="1" noTextEdit="1"/>
          </p:cNvSpPr>
          <p:nvPr>
            <p:ph type="sldImg"/>
          </p:nvPr>
        </p:nvSpPr>
        <p:spPr>
          <a:xfrm>
            <a:off x="446088" y="696913"/>
            <a:ext cx="6196012" cy="3486150"/>
          </a:xfrm>
          <a:ln/>
        </p:spPr>
      </p:sp>
      <p:sp>
        <p:nvSpPr>
          <p:cNvPr id="162820"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406185856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D6CBF361-29BD-4C6B-9E71-7CF8C0C192EC}" type="slidenum">
              <a:rPr lang="en-US" altLang="en-US" smtClean="0"/>
              <a:pPr>
                <a:spcBef>
                  <a:spcPct val="0"/>
                </a:spcBef>
              </a:pPr>
              <a:t>63</a:t>
            </a:fld>
            <a:endParaRPr lang="en-US" altLang="en-US" smtClean="0"/>
          </a:p>
        </p:txBody>
      </p:sp>
    </p:spTree>
    <p:extLst>
      <p:ext uri="{BB962C8B-B14F-4D97-AF65-F5344CB8AC3E}">
        <p14:creationId xmlns:p14="http://schemas.microsoft.com/office/powerpoint/2010/main" val="177643830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634B69A8-F300-497B-8614-9A3911CC9857}" type="slidenum">
              <a:rPr lang="en-US" altLang="en-US" smtClean="0"/>
              <a:pPr>
                <a:spcBef>
                  <a:spcPct val="0"/>
                </a:spcBef>
              </a:pPr>
              <a:t>64</a:t>
            </a:fld>
            <a:endParaRPr lang="en-US" altLang="en-US" smtClean="0"/>
          </a:p>
        </p:txBody>
      </p:sp>
      <p:sp>
        <p:nvSpPr>
          <p:cNvPr id="183299" name="Rectangle 2"/>
          <p:cNvSpPr>
            <a:spLocks noGrp="1" noRot="1" noChangeAspect="1" noChangeArrowheads="1" noTextEdit="1"/>
          </p:cNvSpPr>
          <p:nvPr>
            <p:ph type="sldImg"/>
          </p:nvPr>
        </p:nvSpPr>
        <p:spPr>
          <a:xfrm>
            <a:off x="446088" y="696913"/>
            <a:ext cx="6196012" cy="3486150"/>
          </a:xfrm>
          <a:ln/>
        </p:spPr>
      </p:sp>
      <p:sp>
        <p:nvSpPr>
          <p:cNvPr id="183300" name="Rectangle 3"/>
          <p:cNvSpPr>
            <a:spLocks noGrp="1" noChangeArrowheads="1"/>
          </p:cNvSpPr>
          <p:nvPr>
            <p:ph type="body" idx="1"/>
          </p:nvPr>
        </p:nvSpPr>
        <p:spPr>
          <a:xfrm>
            <a:off x="944563" y="4416425"/>
            <a:ext cx="519747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113816610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13EE46AF-5EC3-48EF-B0C2-D00EC59BF3AC}" type="slidenum">
              <a:rPr lang="en-US" altLang="en-US" smtClean="0"/>
              <a:pPr>
                <a:spcBef>
                  <a:spcPct val="0"/>
                </a:spcBef>
              </a:pPr>
              <a:t>65</a:t>
            </a:fld>
            <a:endParaRPr lang="en-US" altLang="en-US" smtClean="0"/>
          </a:p>
        </p:txBody>
      </p:sp>
      <p:sp>
        <p:nvSpPr>
          <p:cNvPr id="179203" name="Rectangle 2"/>
          <p:cNvSpPr>
            <a:spLocks noGrp="1" noRot="1" noChangeAspect="1" noChangeArrowheads="1" noTextEdit="1"/>
          </p:cNvSpPr>
          <p:nvPr>
            <p:ph type="sldImg"/>
          </p:nvPr>
        </p:nvSpPr>
        <p:spPr>
          <a:ln/>
        </p:spPr>
      </p:sp>
      <p:sp>
        <p:nvSpPr>
          <p:cNvPr id="1792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extLst>
      <p:ext uri="{BB962C8B-B14F-4D97-AF65-F5344CB8AC3E}">
        <p14:creationId xmlns:p14="http://schemas.microsoft.com/office/powerpoint/2010/main" val="7507505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E9F49DDE-03AF-4782-9291-FBC60A3AB139}" type="slidenum">
              <a:rPr lang="en-US" altLang="en-US" smtClean="0"/>
              <a:pPr>
                <a:spcBef>
                  <a:spcPct val="0"/>
                </a:spcBef>
              </a:pPr>
              <a:t>8</a:t>
            </a:fld>
            <a:endParaRPr lang="en-US" altLang="en-US" smtClean="0"/>
          </a:p>
        </p:txBody>
      </p:sp>
    </p:spTree>
    <p:extLst>
      <p:ext uri="{BB962C8B-B14F-4D97-AF65-F5344CB8AC3E}">
        <p14:creationId xmlns:p14="http://schemas.microsoft.com/office/powerpoint/2010/main" val="3594191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B6ACF036-9B18-4348-9CC5-8A1DFDACA9C9}" type="slidenum">
              <a:rPr lang="en-US" altLang="en-US" smtClean="0"/>
              <a:pPr>
                <a:spcBef>
                  <a:spcPct val="0"/>
                </a:spcBef>
              </a:pPr>
              <a:t>9</a:t>
            </a:fld>
            <a:endParaRPr lang="en-US" altLang="en-US" smtClean="0"/>
          </a:p>
        </p:txBody>
      </p:sp>
    </p:spTree>
    <p:extLst>
      <p:ext uri="{BB962C8B-B14F-4D97-AF65-F5344CB8AC3E}">
        <p14:creationId xmlns:p14="http://schemas.microsoft.com/office/powerpoint/2010/main" val="33719721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a:ln/>
        </p:spPr>
      </p:sp>
      <p:sp>
        <p:nvSpPr>
          <p:cNvPr id="358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58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C053DA9A-FA17-4724-A86E-68E268F53DA8}" type="slidenum">
              <a:rPr lang="en-US" altLang="en-US" smtClean="0"/>
              <a:pPr>
                <a:spcBef>
                  <a:spcPct val="0"/>
                </a:spcBef>
              </a:pPr>
              <a:t>10</a:t>
            </a:fld>
            <a:endParaRPr lang="en-US" altLang="en-US" smtClean="0"/>
          </a:p>
        </p:txBody>
      </p:sp>
    </p:spTree>
    <p:extLst>
      <p:ext uri="{BB962C8B-B14F-4D97-AF65-F5344CB8AC3E}">
        <p14:creationId xmlns:p14="http://schemas.microsoft.com/office/powerpoint/2010/main" val="991790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6625">
              <a:spcBef>
                <a:spcPct val="30000"/>
              </a:spcBef>
              <a:defRPr sz="1200">
                <a:solidFill>
                  <a:schemeClr val="tx1"/>
                </a:solidFill>
                <a:latin typeface="Times" panose="02020603050405020304" pitchFamily="18" charset="0"/>
              </a:defRPr>
            </a:lvl1pPr>
            <a:lvl2pPr marL="742950" indent="-285750" defTabSz="936625">
              <a:spcBef>
                <a:spcPct val="30000"/>
              </a:spcBef>
              <a:defRPr sz="1200">
                <a:solidFill>
                  <a:schemeClr val="tx1"/>
                </a:solidFill>
                <a:latin typeface="Times" panose="02020603050405020304" pitchFamily="18" charset="0"/>
              </a:defRPr>
            </a:lvl2pPr>
            <a:lvl3pPr marL="1143000" indent="-228600" defTabSz="936625">
              <a:spcBef>
                <a:spcPct val="30000"/>
              </a:spcBef>
              <a:defRPr sz="1200">
                <a:solidFill>
                  <a:schemeClr val="tx1"/>
                </a:solidFill>
                <a:latin typeface="Times" panose="02020603050405020304" pitchFamily="18" charset="0"/>
              </a:defRPr>
            </a:lvl3pPr>
            <a:lvl4pPr marL="1600200" indent="-228600" defTabSz="936625">
              <a:spcBef>
                <a:spcPct val="30000"/>
              </a:spcBef>
              <a:defRPr sz="1200">
                <a:solidFill>
                  <a:schemeClr val="tx1"/>
                </a:solidFill>
                <a:latin typeface="Times" panose="02020603050405020304" pitchFamily="18" charset="0"/>
              </a:defRPr>
            </a:lvl4pPr>
            <a:lvl5pPr marL="2057400" indent="-228600" defTabSz="936625">
              <a:spcBef>
                <a:spcPct val="30000"/>
              </a:spcBef>
              <a:defRPr sz="1200">
                <a:solidFill>
                  <a:schemeClr val="tx1"/>
                </a:solidFill>
                <a:latin typeface="Times" panose="02020603050405020304" pitchFamily="18" charset="0"/>
              </a:defRPr>
            </a:lvl5pPr>
            <a:lvl6pPr marL="2514600" indent="-228600" defTabSz="936625" eaLnBrk="0" fontAlgn="base" hangingPunct="0">
              <a:spcBef>
                <a:spcPct val="30000"/>
              </a:spcBef>
              <a:spcAft>
                <a:spcPct val="0"/>
              </a:spcAft>
              <a:defRPr sz="1200">
                <a:solidFill>
                  <a:schemeClr val="tx1"/>
                </a:solidFill>
                <a:latin typeface="Times" panose="02020603050405020304" pitchFamily="18" charset="0"/>
              </a:defRPr>
            </a:lvl6pPr>
            <a:lvl7pPr marL="2971800" indent="-228600" defTabSz="936625" eaLnBrk="0" fontAlgn="base" hangingPunct="0">
              <a:spcBef>
                <a:spcPct val="30000"/>
              </a:spcBef>
              <a:spcAft>
                <a:spcPct val="0"/>
              </a:spcAft>
              <a:defRPr sz="1200">
                <a:solidFill>
                  <a:schemeClr val="tx1"/>
                </a:solidFill>
                <a:latin typeface="Times" panose="02020603050405020304" pitchFamily="18" charset="0"/>
              </a:defRPr>
            </a:lvl7pPr>
            <a:lvl8pPr marL="3429000" indent="-228600" defTabSz="936625" eaLnBrk="0" fontAlgn="base" hangingPunct="0">
              <a:spcBef>
                <a:spcPct val="30000"/>
              </a:spcBef>
              <a:spcAft>
                <a:spcPct val="0"/>
              </a:spcAft>
              <a:defRPr sz="1200">
                <a:solidFill>
                  <a:schemeClr val="tx1"/>
                </a:solidFill>
                <a:latin typeface="Times" panose="02020603050405020304" pitchFamily="18" charset="0"/>
              </a:defRPr>
            </a:lvl8pPr>
            <a:lvl9pPr marL="3886200" indent="-228600" defTabSz="936625" eaLnBrk="0" fontAlgn="base" hangingPunct="0">
              <a:spcBef>
                <a:spcPct val="30000"/>
              </a:spcBef>
              <a:spcAft>
                <a:spcPct val="0"/>
              </a:spcAft>
              <a:defRPr sz="1200">
                <a:solidFill>
                  <a:schemeClr val="tx1"/>
                </a:solidFill>
                <a:latin typeface="Times" panose="02020603050405020304" pitchFamily="18" charset="0"/>
              </a:defRPr>
            </a:lvl9pPr>
          </a:lstStyle>
          <a:p>
            <a:pPr>
              <a:spcBef>
                <a:spcPct val="0"/>
              </a:spcBef>
            </a:pPr>
            <a:fld id="{50471EAD-BC67-4BFA-A936-652820692147}" type="slidenum">
              <a:rPr lang="en-US" altLang="en-US" smtClean="0"/>
              <a:pPr>
                <a:spcBef>
                  <a:spcPct val="0"/>
                </a:spcBef>
              </a:pPr>
              <a:t>11</a:t>
            </a:fld>
            <a:endParaRPr lang="en-US" altLang="en-US" smtClean="0"/>
          </a:p>
        </p:txBody>
      </p:sp>
    </p:spTree>
    <p:extLst>
      <p:ext uri="{BB962C8B-B14F-4D97-AF65-F5344CB8AC3E}">
        <p14:creationId xmlns:p14="http://schemas.microsoft.com/office/powerpoint/2010/main" val="3278714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AAAF92-6E45-4C79-9E24-41D4E2BBE17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22465750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AAF92-6E45-4C79-9E24-41D4E2BBE17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166910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AAF92-6E45-4C79-9E24-41D4E2BBE17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4368940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2734122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AAAF92-6E45-4C79-9E24-41D4E2BBE17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34335252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AAAF92-6E45-4C79-9E24-41D4E2BBE170}" type="datetimeFigureOut">
              <a:rPr lang="en-US" smtClean="0"/>
              <a:t>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3272570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AAAF92-6E45-4C79-9E24-41D4E2BBE17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2215184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AAAF92-6E45-4C79-9E24-41D4E2BBE170}" type="datetimeFigureOut">
              <a:rPr lang="en-US" smtClean="0"/>
              <a:t>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394942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AAAF92-6E45-4C79-9E24-41D4E2BBE170}" type="datetimeFigureOut">
              <a:rPr lang="en-US" smtClean="0"/>
              <a:t>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274215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AAF92-6E45-4C79-9E24-41D4E2BBE170}" type="datetimeFigureOut">
              <a:rPr lang="en-US" smtClean="0"/>
              <a:t>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443623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AAF92-6E45-4C79-9E24-41D4E2BBE17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2908703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AAAF92-6E45-4C79-9E24-41D4E2BBE170}" type="datetimeFigureOut">
              <a:rPr lang="en-US" smtClean="0"/>
              <a:t>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13F0880-84D9-4CBD-9999-21FB61D27833}" type="slidenum">
              <a:rPr lang="en-US" smtClean="0"/>
              <a:t>‹#›</a:t>
            </a:fld>
            <a:endParaRPr lang="en-US"/>
          </a:p>
        </p:txBody>
      </p:sp>
    </p:spTree>
    <p:extLst>
      <p:ext uri="{BB962C8B-B14F-4D97-AF65-F5344CB8AC3E}">
        <p14:creationId xmlns:p14="http://schemas.microsoft.com/office/powerpoint/2010/main" val="1449739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AAAF92-6E45-4C79-9E24-41D4E2BBE170}" type="datetimeFigureOut">
              <a:rPr lang="en-US" smtClean="0"/>
              <a:t>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3F0880-84D9-4CBD-9999-21FB61D27833}" type="slidenum">
              <a:rPr lang="en-US" smtClean="0"/>
              <a:t>‹#›</a:t>
            </a:fld>
            <a:endParaRPr lang="en-US"/>
          </a:p>
        </p:txBody>
      </p:sp>
    </p:spTree>
    <p:extLst>
      <p:ext uri="{BB962C8B-B14F-4D97-AF65-F5344CB8AC3E}">
        <p14:creationId xmlns:p14="http://schemas.microsoft.com/office/powerpoint/2010/main" val="22151453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comments" Target="../comments/comment3.xml"/><Relationship Id="rId5" Type="http://schemas.openxmlformats.org/officeDocument/2006/relationships/image" Target="../media/image17.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6.xml"/><Relationship Id="rId1" Type="http://schemas.openxmlformats.org/officeDocument/2006/relationships/tags" Target="../tags/tag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6.xml"/><Relationship Id="rId1" Type="http://schemas.openxmlformats.org/officeDocument/2006/relationships/tags" Target="../tags/tag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35.xml"/><Relationship Id="rId2" Type="http://schemas.openxmlformats.org/officeDocument/2006/relationships/slideLayout" Target="../slideLayouts/slideLayout6.xml"/><Relationship Id="rId1" Type="http://schemas.openxmlformats.org/officeDocument/2006/relationships/tags" Target="../tags/tag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4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6.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44.xml"/><Relationship Id="rId2" Type="http://schemas.openxmlformats.org/officeDocument/2006/relationships/slideLayout" Target="../slideLayouts/slideLayout6.xml"/><Relationship Id="rId1" Type="http://schemas.openxmlformats.org/officeDocument/2006/relationships/tags" Target="../tags/tag9.xml"/></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6.xml"/><Relationship Id="rId1" Type="http://schemas.openxmlformats.org/officeDocument/2006/relationships/tags" Target="../tags/tag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4.xml"/><Relationship Id="rId1" Type="http://schemas.openxmlformats.org/officeDocument/2006/relationships/tags" Target="../tags/tag12.xml"/></Relationships>
</file>

<file path=ppt/slides/_rels/slide5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16.jpeg"/></Relationships>
</file>

<file path=ppt/slides/_rels/slide6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16.jpeg"/></Relationships>
</file>

<file path=ppt/slides/_rels/slide6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7.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16.jpeg"/></Relationships>
</file>

<file path=ppt/slides/_rels/slide65.xml.rels><?xml version="1.0" encoding="UTF-8" standalone="yes"?>
<Relationships xmlns="http://schemas.openxmlformats.org/package/2006/relationships"><Relationship Id="rId3" Type="http://schemas.openxmlformats.org/officeDocument/2006/relationships/notesSlide" Target="../notesSlides/notesSlide58.xml"/><Relationship Id="rId2" Type="http://schemas.openxmlformats.org/officeDocument/2006/relationships/slideLayout" Target="../slideLayouts/slideLayout6.xml"/><Relationship Id="rId1" Type="http://schemas.openxmlformats.org/officeDocument/2006/relationships/tags" Target="../tags/tag1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0012" y="5602310"/>
            <a:ext cx="9195517" cy="1043188"/>
          </a:xfrm>
        </p:spPr>
        <p:txBody>
          <a:bodyPr>
            <a:noAutofit/>
          </a:bodyPr>
          <a:lstStyle/>
          <a:p>
            <a:r>
              <a:rPr lang="en-US" sz="2800" dirty="0" smtClean="0"/>
              <a:t>Government and Citizenship</a:t>
            </a:r>
          </a:p>
          <a:p>
            <a:r>
              <a:rPr lang="en-US" sz="2800" b="1" dirty="0" smtClean="0"/>
              <a:t>GREAT WAR BEGINS </a:t>
            </a:r>
            <a:endParaRPr lang="en-US" sz="2800" b="1" dirty="0"/>
          </a:p>
        </p:txBody>
      </p:sp>
      <p:pic>
        <p:nvPicPr>
          <p:cNvPr id="4" name="Picture 6" descr="p77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0812" y="131449"/>
            <a:ext cx="5427663" cy="533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6" name="Picture 2" descr="http://www.anzacday.org.au/history/ww1/images/ww1mai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1449"/>
            <a:ext cx="5407771" cy="5332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04470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5" descr="090628picturepast--1246357376974017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0012" y="0"/>
            <a:ext cx="92979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6080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5" descr="711px-gabro_princip_captured_in_sarayevo_19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90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81416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0" y="374073"/>
            <a:ext cx="9074727" cy="646331"/>
          </a:xfrm>
          <a:prstGeom prst="rect">
            <a:avLst/>
          </a:prstGeom>
          <a:noFill/>
        </p:spPr>
        <p:txBody>
          <a:bodyPr wrap="square" rtlCol="0">
            <a:spAutoFit/>
          </a:bodyPr>
          <a:lstStyle/>
          <a:p>
            <a:pPr algn="ctr"/>
            <a:r>
              <a:rPr lang="en-US" sz="3600" b="1" dirty="0" smtClean="0"/>
              <a:t>FIGHTING BEGINS </a:t>
            </a:r>
            <a:endParaRPr lang="en-US" sz="3600" b="1" dirty="0"/>
          </a:p>
        </p:txBody>
      </p:sp>
      <p:sp>
        <p:nvSpPr>
          <p:cNvPr id="3" name="TextBox 2"/>
          <p:cNvSpPr txBox="1"/>
          <p:nvPr/>
        </p:nvSpPr>
        <p:spPr>
          <a:xfrm>
            <a:off x="1236372" y="886691"/>
            <a:ext cx="9958101" cy="4154984"/>
          </a:xfrm>
          <a:prstGeom prst="rect">
            <a:avLst/>
          </a:prstGeom>
          <a:noFill/>
        </p:spPr>
        <p:txBody>
          <a:bodyPr wrap="square" rtlCol="0">
            <a:spAutoFit/>
          </a:bodyPr>
          <a:lstStyle/>
          <a:p>
            <a:r>
              <a:rPr lang="en-US" sz="2200" dirty="0" smtClean="0"/>
              <a:t>Austria-Hungary decided to use the murder as an excuse to punish Serbia.  They make a series of humiliating demands on Serbia:</a:t>
            </a:r>
          </a:p>
          <a:p>
            <a:pPr marL="342900" indent="-342900">
              <a:buAutoNum type="arabicPeriod"/>
            </a:pPr>
            <a:r>
              <a:rPr lang="en-US" sz="2200" dirty="0" smtClean="0"/>
              <a:t>Serbia </a:t>
            </a:r>
            <a:r>
              <a:rPr lang="en-US" sz="2200" dirty="0"/>
              <a:t>was also to suppress all anti-Austrian </a:t>
            </a:r>
            <a:r>
              <a:rPr lang="en-US" sz="2200" dirty="0" smtClean="0"/>
              <a:t>propaganda.</a:t>
            </a:r>
          </a:p>
          <a:p>
            <a:pPr marL="342900" indent="-342900">
              <a:buAutoNum type="arabicPeriod"/>
            </a:pPr>
            <a:r>
              <a:rPr lang="en-US" sz="2200" dirty="0" smtClean="0"/>
              <a:t>Root </a:t>
            </a:r>
            <a:r>
              <a:rPr lang="en-US" sz="2200" dirty="0"/>
              <a:t>out and eliminate terrorist organizations within its borders—one such organization, the Black Hand, was believed to have aided and abetted the archduke’s killer, </a:t>
            </a:r>
            <a:r>
              <a:rPr lang="en-US" sz="2200" dirty="0" err="1"/>
              <a:t>Gavrilo</a:t>
            </a:r>
            <a:r>
              <a:rPr lang="en-US" sz="2200" dirty="0"/>
              <a:t> </a:t>
            </a:r>
            <a:r>
              <a:rPr lang="en-US" sz="2200" dirty="0" err="1"/>
              <a:t>Princip</a:t>
            </a:r>
            <a:r>
              <a:rPr lang="en-US" sz="2200" dirty="0"/>
              <a:t>, and his </a:t>
            </a:r>
            <a:r>
              <a:rPr lang="en-US" sz="2200" dirty="0" smtClean="0"/>
              <a:t>allies, </a:t>
            </a:r>
            <a:r>
              <a:rPr lang="en-US" sz="2200" dirty="0"/>
              <a:t>providing weapons and safe passage from Belgrade to Sarajevo. </a:t>
            </a:r>
            <a:endParaRPr lang="en-US" sz="2200" dirty="0" smtClean="0"/>
          </a:p>
          <a:p>
            <a:pPr marL="342900" indent="-342900">
              <a:buAutoNum type="arabicPeriod"/>
            </a:pPr>
            <a:r>
              <a:rPr lang="en-US" sz="2200" dirty="0" smtClean="0"/>
              <a:t>Must answer demands within 48 hours.   </a:t>
            </a:r>
            <a:r>
              <a:rPr lang="en-US" sz="2200" i="1" dirty="0" smtClean="0"/>
              <a:t>Didn’t happen. </a:t>
            </a:r>
          </a:p>
          <a:p>
            <a:endParaRPr lang="en-US" sz="2200" dirty="0" smtClean="0"/>
          </a:p>
          <a:p>
            <a:pPr marL="800100" lvl="1" indent="-342900">
              <a:buFont typeface="Arial" panose="020B0604020202020204" pitchFamily="34" charset="0"/>
              <a:buChar char="•"/>
            </a:pPr>
            <a:r>
              <a:rPr lang="en-US" sz="2200" b="1" dirty="0" smtClean="0"/>
              <a:t>Austrian/Hungarian troops march into the Balkans.</a:t>
            </a:r>
          </a:p>
          <a:p>
            <a:pPr marL="800100" lvl="1" indent="-342900">
              <a:buFont typeface="Arial" panose="020B0604020202020204" pitchFamily="34" charset="0"/>
              <a:buChar char="•"/>
            </a:pPr>
            <a:r>
              <a:rPr lang="en-US" sz="2200" b="1" dirty="0" smtClean="0"/>
              <a:t>German troops use the Schlieffen plan with a quick strike of force into neutral Belgium</a:t>
            </a:r>
            <a:r>
              <a:rPr lang="en-US" sz="2200" b="1" dirty="0"/>
              <a:t> </a:t>
            </a:r>
            <a:r>
              <a:rPr lang="en-US" sz="2200" b="1" dirty="0" smtClean="0"/>
              <a:t>to attack France and quickly take them over. </a:t>
            </a:r>
            <a:endParaRPr lang="en-US" sz="2200" b="1" dirty="0"/>
          </a:p>
        </p:txBody>
      </p:sp>
      <p:sp>
        <p:nvSpPr>
          <p:cNvPr id="4" name="Rectangle 3"/>
          <p:cNvSpPr/>
          <p:nvPr/>
        </p:nvSpPr>
        <p:spPr>
          <a:xfrm>
            <a:off x="978209" y="5041675"/>
            <a:ext cx="10329442" cy="400110"/>
          </a:xfrm>
          <a:prstGeom prst="rect">
            <a:avLst/>
          </a:prstGeom>
        </p:spPr>
        <p:txBody>
          <a:bodyPr wrap="square">
            <a:spAutoFit/>
          </a:bodyPr>
          <a:lstStyle/>
          <a:p>
            <a:r>
              <a:rPr lang="en-US" sz="2000" b="1" dirty="0"/>
              <a:t>The Schlieffen Plan was created by General Count Alfred von Schlieffen in December 1905.</a:t>
            </a:r>
          </a:p>
        </p:txBody>
      </p:sp>
    </p:spTree>
    <p:extLst>
      <p:ext uri="{BB962C8B-B14F-4D97-AF65-F5344CB8AC3E}">
        <p14:creationId xmlns:p14="http://schemas.microsoft.com/office/powerpoint/2010/main" val="23773470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1" name="Rectangle 3"/>
          <p:cNvSpPr>
            <a:spLocks noGrp="1" noChangeArrowheads="1"/>
          </p:cNvSpPr>
          <p:nvPr>
            <p:ph type="subTitle" idx="1"/>
          </p:nvPr>
        </p:nvSpPr>
        <p:spPr bwMode="auto">
          <a:xfrm>
            <a:off x="2068185" y="295277"/>
            <a:ext cx="681355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Autofit/>
          </a:bodyPr>
          <a:lstStyle/>
          <a:p>
            <a:pPr algn="l" eaLnBrk="1" hangingPunct="1"/>
            <a:r>
              <a:rPr lang="en-US" altLang="en-US" sz="3200" b="1" dirty="0" smtClean="0"/>
              <a:t>The </a:t>
            </a:r>
            <a:r>
              <a:rPr lang="en-US" altLang="en-US" sz="3200" b="1" dirty="0"/>
              <a:t>Schlieffen Plan</a:t>
            </a:r>
            <a:endParaRPr lang="en-US" altLang="en-US" sz="3600" dirty="0" smtClean="0"/>
          </a:p>
        </p:txBody>
      </p:sp>
      <p:sp>
        <p:nvSpPr>
          <p:cNvPr id="43012"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6 of 7</a:t>
            </a:r>
            <a:endParaRPr lang="en-US" altLang="en-US" sz="800" b="1">
              <a:solidFill>
                <a:schemeClr val="bg1"/>
              </a:solidFill>
            </a:endParaRPr>
          </a:p>
        </p:txBody>
      </p:sp>
      <p:pic>
        <p:nvPicPr>
          <p:cNvPr id="43015" name="Picture 7" descr="ww1_russ_rev_ct15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9546" y="677618"/>
            <a:ext cx="9760034"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1288473" y="774702"/>
            <a:ext cx="5193441" cy="369332"/>
          </a:xfrm>
          <a:prstGeom prst="rect">
            <a:avLst/>
          </a:prstGeom>
          <a:noFill/>
        </p:spPr>
        <p:txBody>
          <a:bodyPr wrap="square" rtlCol="0">
            <a:spAutoFit/>
          </a:bodyPr>
          <a:lstStyle/>
          <a:p>
            <a:r>
              <a:rPr lang="en-US" b="1" dirty="0" smtClean="0">
                <a:effectLst>
                  <a:outerShdw blurRad="38100" dist="38100" dir="2700000" algn="tl">
                    <a:srgbClr val="000000">
                      <a:alpha val="43137"/>
                    </a:srgbClr>
                  </a:outerShdw>
                </a:effectLst>
              </a:rPr>
              <a:t>Germany’s plan to attack and conquer France first.</a:t>
            </a:r>
            <a:endParaRPr lang="en-US"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65392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War Breaks Out</a:t>
            </a:r>
          </a:p>
        </p:txBody>
      </p:sp>
      <p:sp>
        <p:nvSpPr>
          <p:cNvPr id="446467" name="Rectangle 3"/>
          <p:cNvSpPr>
            <a:spLocks noGrp="1" noChangeArrowheads="1"/>
          </p:cNvSpPr>
          <p:nvPr>
            <p:ph type="body" idx="1"/>
          </p:nvPr>
        </p:nvSpPr>
        <p:spPr bwMode="auto">
          <a:xfrm>
            <a:off x="1981200" y="1447800"/>
            <a:ext cx="8229600" cy="4419600"/>
          </a:xfrm>
          <a:solidFill>
            <a:srgbClr val="FEE8EA"/>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400050" indent="-400050">
              <a:spcBef>
                <a:spcPct val="0"/>
              </a:spcBef>
              <a:spcAft>
                <a:spcPct val="50000"/>
              </a:spcAft>
              <a:buNone/>
            </a:pPr>
            <a:r>
              <a:rPr lang="en-US" altLang="en-US" b="1" dirty="0"/>
              <a:t>Main players in World War I in place </a:t>
            </a:r>
          </a:p>
          <a:p>
            <a:pPr marL="400050" indent="-400050">
              <a:spcBef>
                <a:spcPct val="0"/>
              </a:spcBef>
              <a:spcAft>
                <a:spcPct val="50000"/>
              </a:spcAft>
            </a:pPr>
            <a:r>
              <a:rPr lang="en-US" altLang="en-US" sz="2400" b="1" dirty="0"/>
              <a:t>Central Powers</a:t>
            </a:r>
          </a:p>
          <a:p>
            <a:pPr marL="1143000" lvl="1" indent="-457200">
              <a:spcBef>
                <a:spcPct val="0"/>
              </a:spcBef>
              <a:spcAft>
                <a:spcPct val="50000"/>
              </a:spcAft>
            </a:pPr>
            <a:r>
              <a:rPr lang="en-US" altLang="en-US" sz="2000" dirty="0"/>
              <a:t>Germany</a:t>
            </a:r>
          </a:p>
          <a:p>
            <a:pPr marL="1143000" lvl="1" indent="-457200">
              <a:spcBef>
                <a:spcPct val="0"/>
              </a:spcBef>
              <a:spcAft>
                <a:spcPct val="50000"/>
              </a:spcAft>
            </a:pPr>
            <a:r>
              <a:rPr lang="en-US" altLang="en-US" sz="2000" dirty="0"/>
              <a:t>Austria-Hungary</a:t>
            </a:r>
            <a:endParaRPr lang="en-US" altLang="en-US" sz="2000" b="1" dirty="0"/>
          </a:p>
          <a:p>
            <a:pPr marL="400050" indent="-400050">
              <a:spcBef>
                <a:spcPct val="0"/>
              </a:spcBef>
              <a:spcAft>
                <a:spcPct val="50000"/>
              </a:spcAft>
            </a:pPr>
            <a:r>
              <a:rPr lang="en-US" altLang="en-US" sz="2400" b="1" dirty="0"/>
              <a:t>Allied Powers</a:t>
            </a:r>
          </a:p>
          <a:p>
            <a:pPr marL="1143000" lvl="1" indent="-457200">
              <a:spcBef>
                <a:spcPct val="0"/>
              </a:spcBef>
              <a:spcAft>
                <a:spcPct val="50000"/>
              </a:spcAft>
            </a:pPr>
            <a:r>
              <a:rPr lang="en-US" altLang="en-US" sz="2000" dirty="0"/>
              <a:t>Great Britain</a:t>
            </a:r>
          </a:p>
          <a:p>
            <a:pPr marL="1143000" lvl="1" indent="-457200">
              <a:spcBef>
                <a:spcPct val="0"/>
              </a:spcBef>
              <a:spcAft>
                <a:spcPct val="50000"/>
              </a:spcAft>
            </a:pPr>
            <a:r>
              <a:rPr lang="en-US" altLang="en-US" sz="2000" dirty="0"/>
              <a:t>France</a:t>
            </a:r>
          </a:p>
          <a:p>
            <a:pPr marL="1143000" lvl="1" indent="-457200">
              <a:spcBef>
                <a:spcPct val="0"/>
              </a:spcBef>
              <a:spcAft>
                <a:spcPct val="50000"/>
              </a:spcAft>
            </a:pPr>
            <a:r>
              <a:rPr lang="en-US" altLang="en-US" sz="2000" dirty="0"/>
              <a:t>Russia</a:t>
            </a:r>
          </a:p>
          <a:p>
            <a:pPr marL="1143000" lvl="1" indent="-457200">
              <a:spcBef>
                <a:spcPct val="0"/>
              </a:spcBef>
              <a:spcAft>
                <a:spcPct val="50000"/>
              </a:spcAft>
            </a:pPr>
            <a:r>
              <a:rPr lang="en-US" altLang="en-US" sz="2000" dirty="0"/>
              <a:t>Serbia </a:t>
            </a:r>
          </a:p>
        </p:txBody>
      </p:sp>
    </p:spTree>
    <p:extLst>
      <p:ext uri="{BB962C8B-B14F-4D97-AF65-F5344CB8AC3E}">
        <p14:creationId xmlns:p14="http://schemas.microsoft.com/office/powerpoint/2010/main" val="22881852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6467">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6467">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646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46467">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4646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4646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46467">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464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46467">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4646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6467"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852614" y="574676"/>
            <a:ext cx="8415337" cy="55340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912493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ctrTitle"/>
          </p:nvPr>
        </p:nvSpPr>
        <p:spPr bwMode="auto">
          <a:xfrm>
            <a:off x="2359025" y="709614"/>
            <a:ext cx="69278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1100"/>
              <a:t>World War I and the Russian Revolution: Section 1</a:t>
            </a:r>
            <a:endParaRPr lang="en-US" altLang="en-US" sz="1400"/>
          </a:p>
        </p:txBody>
      </p:sp>
      <p:sp>
        <p:nvSpPr>
          <p:cNvPr id="49155" name="Rectangle 3"/>
          <p:cNvSpPr>
            <a:spLocks noGrp="1" noChangeArrowheads="1"/>
          </p:cNvSpPr>
          <p:nvPr>
            <p:ph type="subTitle" idx="1"/>
          </p:nvPr>
        </p:nvSpPr>
        <p:spPr bwMode="auto">
          <a:xfrm>
            <a:off x="2359025" y="1006476"/>
            <a:ext cx="681355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2100" b="1"/>
              <a:t>Note Taking Transparency 169</a:t>
            </a:r>
            <a:endParaRPr lang="en-US" altLang="en-US" smtClean="0"/>
          </a:p>
        </p:txBody>
      </p:sp>
      <p:sp>
        <p:nvSpPr>
          <p:cNvPr id="49156"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4 of 7</a:t>
            </a:r>
            <a:endParaRPr lang="en-US" altLang="en-US" sz="800" b="1">
              <a:solidFill>
                <a:schemeClr val="bg1"/>
              </a:solidFill>
            </a:endParaRPr>
          </a:p>
        </p:txBody>
      </p:sp>
      <p:pic>
        <p:nvPicPr>
          <p:cNvPr id="49157" name="Picture 5" descr="left_arrow">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6526213"/>
            <a:ext cx="457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8" name="Picture 6" descr="right_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652621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9" name="Picture 7" descr="ww1_russ_rev_ntt16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801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ctrTitle"/>
          </p:nvPr>
        </p:nvSpPr>
        <p:spPr bwMode="auto">
          <a:xfrm>
            <a:off x="2359025" y="709614"/>
            <a:ext cx="69278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1100"/>
              <a:t>World War I and the Russian Revolution: Section 1</a:t>
            </a:r>
            <a:endParaRPr lang="en-US" altLang="en-US" sz="1400"/>
          </a:p>
        </p:txBody>
      </p:sp>
      <p:sp>
        <p:nvSpPr>
          <p:cNvPr id="45059" name="Rectangle 3"/>
          <p:cNvSpPr>
            <a:spLocks noGrp="1" noChangeArrowheads="1"/>
          </p:cNvSpPr>
          <p:nvPr>
            <p:ph type="subTitle" idx="1"/>
          </p:nvPr>
        </p:nvSpPr>
        <p:spPr bwMode="auto">
          <a:xfrm>
            <a:off x="2359026" y="1006476"/>
            <a:ext cx="7921625"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2100" b="1"/>
              <a:t>Chart: Reasons for Entering the War, July-August 1914</a:t>
            </a:r>
            <a:endParaRPr lang="en-US" altLang="en-US" smtClean="0"/>
          </a:p>
        </p:txBody>
      </p:sp>
      <p:sp>
        <p:nvSpPr>
          <p:cNvPr id="45060"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5 of 7</a:t>
            </a:r>
            <a:endParaRPr lang="en-US" altLang="en-US" sz="800" b="1">
              <a:solidFill>
                <a:schemeClr val="bg1"/>
              </a:solidFill>
            </a:endParaRPr>
          </a:p>
        </p:txBody>
      </p:sp>
      <p:pic>
        <p:nvPicPr>
          <p:cNvPr id="45061" name="Picture 5" descr="left_arrow">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6526213"/>
            <a:ext cx="457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2" name="Picture 6" descr="right_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652621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3" name="Picture 7" descr="ww1_russ_rev_char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505476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descr="europ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332" y="138546"/>
            <a:ext cx="8680360" cy="6510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10388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7 of 7</a:t>
            </a:r>
            <a:endParaRPr lang="en-US" altLang="en-US" sz="800" b="1">
              <a:solidFill>
                <a:schemeClr val="bg1"/>
              </a:solidFill>
            </a:endParaRPr>
          </a:p>
        </p:txBody>
      </p:sp>
      <p:pic>
        <p:nvPicPr>
          <p:cNvPr id="53254" name="Picture 6" descr="ww1_russ_rev_pmt1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2233" y="720436"/>
            <a:ext cx="9462410" cy="5696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4119" name="AutoShape 7"/>
          <p:cNvSpPr>
            <a:spLocks noChangeArrowheads="1"/>
          </p:cNvSpPr>
          <p:nvPr/>
        </p:nvSpPr>
        <p:spPr bwMode="auto">
          <a:xfrm>
            <a:off x="8174182" y="2563090"/>
            <a:ext cx="2092036" cy="692727"/>
          </a:xfrm>
          <a:prstGeom prst="roundRect">
            <a:avLst>
              <a:gd name="adj" fmla="val 16667"/>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474120" name="AutoShape 8"/>
          <p:cNvSpPr>
            <a:spLocks noChangeArrowheads="1"/>
          </p:cNvSpPr>
          <p:nvPr/>
        </p:nvSpPr>
        <p:spPr bwMode="auto">
          <a:xfrm>
            <a:off x="8027989" y="5928738"/>
            <a:ext cx="1155699" cy="291953"/>
          </a:xfrm>
          <a:prstGeom prst="roundRect">
            <a:avLst>
              <a:gd name="adj" fmla="val 16667"/>
            </a:avLst>
          </a:prstGeom>
          <a:noFill/>
          <a:ln w="28575">
            <a:solidFill>
              <a:srgbClr val="00FF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Tree>
    <p:extLst>
      <p:ext uri="{BB962C8B-B14F-4D97-AF65-F5344CB8AC3E}">
        <p14:creationId xmlns:p14="http://schemas.microsoft.com/office/powerpoint/2010/main" val="1453106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41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4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19" grpId="0" animBg="1"/>
      <p:bldP spid="4741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6" descr="p7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4208" y="886519"/>
            <a:ext cx="3190875" cy="457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Arrow Connector 2"/>
          <p:cNvCxnSpPr/>
          <p:nvPr/>
        </p:nvCxnSpPr>
        <p:spPr>
          <a:xfrm>
            <a:off x="4665083" y="2240923"/>
            <a:ext cx="203486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4665083" y="3026535"/>
            <a:ext cx="3306940" cy="257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5112913" y="4018208"/>
            <a:ext cx="2266681"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5241701" y="4732431"/>
            <a:ext cx="273032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699944" y="1871591"/>
            <a:ext cx="5277407" cy="646331"/>
          </a:xfrm>
          <a:prstGeom prst="rect">
            <a:avLst/>
          </a:prstGeom>
          <a:noFill/>
        </p:spPr>
        <p:txBody>
          <a:bodyPr wrap="square" rtlCol="0">
            <a:spAutoFit/>
          </a:bodyPr>
          <a:lstStyle/>
          <a:p>
            <a:r>
              <a:rPr lang="en-US" b="1" dirty="0" smtClean="0"/>
              <a:t>Massive military build up to defend colonies and show of strength and power.  </a:t>
            </a:r>
            <a:endParaRPr lang="en-US" b="1" dirty="0"/>
          </a:p>
        </p:txBody>
      </p:sp>
      <p:sp>
        <p:nvSpPr>
          <p:cNvPr id="13" name="TextBox 12"/>
          <p:cNvSpPr txBox="1"/>
          <p:nvPr/>
        </p:nvSpPr>
        <p:spPr>
          <a:xfrm>
            <a:off x="8113690" y="2781837"/>
            <a:ext cx="3049208" cy="646331"/>
          </a:xfrm>
          <a:prstGeom prst="rect">
            <a:avLst/>
          </a:prstGeom>
          <a:noFill/>
        </p:spPr>
        <p:txBody>
          <a:bodyPr wrap="square" rtlCol="0">
            <a:spAutoFit/>
          </a:bodyPr>
          <a:lstStyle/>
          <a:p>
            <a:r>
              <a:rPr lang="en-US" b="1" dirty="0" smtClean="0">
                <a:solidFill>
                  <a:srgbClr val="FF0000"/>
                </a:solidFill>
              </a:rPr>
              <a:t>Seeking to protection through alliances. </a:t>
            </a:r>
            <a:endParaRPr lang="en-US" b="1" dirty="0">
              <a:solidFill>
                <a:srgbClr val="FF0000"/>
              </a:solidFill>
            </a:endParaRPr>
          </a:p>
        </p:txBody>
      </p:sp>
      <p:sp>
        <p:nvSpPr>
          <p:cNvPr id="14" name="TextBox 13"/>
          <p:cNvSpPr txBox="1"/>
          <p:nvPr/>
        </p:nvSpPr>
        <p:spPr>
          <a:xfrm>
            <a:off x="7379594" y="3833542"/>
            <a:ext cx="3129567" cy="369332"/>
          </a:xfrm>
          <a:prstGeom prst="rect">
            <a:avLst/>
          </a:prstGeom>
          <a:noFill/>
        </p:spPr>
        <p:txBody>
          <a:bodyPr wrap="square" rtlCol="0">
            <a:spAutoFit/>
          </a:bodyPr>
          <a:lstStyle/>
          <a:p>
            <a:r>
              <a:rPr lang="en-US" b="1" dirty="0" smtClean="0">
                <a:solidFill>
                  <a:schemeClr val="accent5">
                    <a:lumMod val="50000"/>
                  </a:schemeClr>
                </a:solidFill>
              </a:rPr>
              <a:t>Quest to build Empires.</a:t>
            </a:r>
            <a:endParaRPr lang="en-US" b="1" dirty="0">
              <a:solidFill>
                <a:schemeClr val="accent5">
                  <a:lumMod val="50000"/>
                </a:schemeClr>
              </a:solidFill>
            </a:endParaRPr>
          </a:p>
        </p:txBody>
      </p:sp>
      <p:sp>
        <p:nvSpPr>
          <p:cNvPr id="15" name="TextBox 14"/>
          <p:cNvSpPr txBox="1"/>
          <p:nvPr/>
        </p:nvSpPr>
        <p:spPr>
          <a:xfrm>
            <a:off x="8113690" y="4485673"/>
            <a:ext cx="3696237" cy="1200329"/>
          </a:xfrm>
          <a:prstGeom prst="rect">
            <a:avLst/>
          </a:prstGeom>
          <a:noFill/>
        </p:spPr>
        <p:txBody>
          <a:bodyPr wrap="square" rtlCol="0">
            <a:spAutoFit/>
          </a:bodyPr>
          <a:lstStyle/>
          <a:p>
            <a:r>
              <a:rPr lang="en-US" b="1" dirty="0" smtClean="0"/>
              <a:t>Ethnic, religious and social groups wanting to be with their own people and have their own country. </a:t>
            </a:r>
            <a:r>
              <a:rPr lang="en-US" b="1" dirty="0" smtClean="0">
                <a:solidFill>
                  <a:srgbClr val="FF0000"/>
                </a:solidFill>
              </a:rPr>
              <a:t>Self determination.  </a:t>
            </a:r>
            <a:endParaRPr lang="en-US" b="1" dirty="0">
              <a:solidFill>
                <a:srgbClr val="FF0000"/>
              </a:solidFill>
            </a:endParaRPr>
          </a:p>
        </p:txBody>
      </p:sp>
    </p:spTree>
    <p:extLst>
      <p:ext uri="{BB962C8B-B14F-4D97-AF65-F5344CB8AC3E}">
        <p14:creationId xmlns:p14="http://schemas.microsoft.com/office/powerpoint/2010/main" val="1043086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20290" y="1233056"/>
            <a:ext cx="6123709" cy="2800767"/>
          </a:xfrm>
          <a:prstGeom prst="rect">
            <a:avLst/>
          </a:prstGeom>
        </p:spPr>
        <p:txBody>
          <a:bodyPr wrap="square">
            <a:spAutoFit/>
          </a:bodyPr>
          <a:lstStyle/>
          <a:p>
            <a:pPr marL="457200" indent="-457200">
              <a:spcAft>
                <a:spcPct val="50000"/>
              </a:spcAft>
              <a:buFont typeface="+mj-lt"/>
              <a:buAutoNum type="arabicPeriod"/>
            </a:pPr>
            <a:r>
              <a:rPr lang="en-US" altLang="en-US" sz="2200" dirty="0" smtClean="0"/>
              <a:t>Why was Europe on the brink of war in 1914?</a:t>
            </a:r>
          </a:p>
          <a:p>
            <a:pPr marL="457200" indent="-457200">
              <a:spcAft>
                <a:spcPct val="50000"/>
              </a:spcAft>
              <a:buFont typeface="+mj-lt"/>
              <a:buAutoNum type="arabicPeriod"/>
            </a:pPr>
            <a:r>
              <a:rPr lang="en-US" altLang="en-US" sz="2200" dirty="0" smtClean="0"/>
              <a:t>Why did war break out?</a:t>
            </a:r>
          </a:p>
          <a:p>
            <a:pPr marL="457200" indent="-457200">
              <a:spcAft>
                <a:spcPct val="50000"/>
              </a:spcAft>
              <a:buFont typeface="+mj-lt"/>
              <a:buAutoNum type="arabicPeriod"/>
            </a:pPr>
            <a:r>
              <a:rPr lang="en-US" altLang="en-US" sz="2200" dirty="0" smtClean="0"/>
              <a:t>What is the name of the country where the assassination took place? </a:t>
            </a:r>
          </a:p>
          <a:p>
            <a:pPr marL="457200" indent="-457200">
              <a:spcAft>
                <a:spcPct val="50000"/>
              </a:spcAft>
              <a:buFont typeface="+mj-lt"/>
              <a:buAutoNum type="arabicPeriod"/>
            </a:pPr>
            <a:r>
              <a:rPr lang="en-US" altLang="en-US" sz="2200" dirty="0" smtClean="0"/>
              <a:t>What is the Schlieffen Plan?  </a:t>
            </a:r>
          </a:p>
          <a:p>
            <a:pPr marL="457200" indent="-457200">
              <a:spcAft>
                <a:spcPct val="50000"/>
              </a:spcAft>
              <a:buFont typeface="+mj-lt"/>
              <a:buAutoNum type="arabicPeriod"/>
            </a:pPr>
            <a:r>
              <a:rPr lang="en-US" altLang="en-US" sz="2200" dirty="0" smtClean="0"/>
              <a:t>What were the results of the fighting in 1914?</a:t>
            </a:r>
            <a:endParaRPr lang="en-US" altLang="en-US" sz="2200" dirty="0"/>
          </a:p>
        </p:txBody>
      </p:sp>
      <p:sp>
        <p:nvSpPr>
          <p:cNvPr id="3" name="TextBox 2"/>
          <p:cNvSpPr txBox="1"/>
          <p:nvPr/>
        </p:nvSpPr>
        <p:spPr>
          <a:xfrm>
            <a:off x="2895600" y="609600"/>
            <a:ext cx="6475362" cy="369332"/>
          </a:xfrm>
          <a:prstGeom prst="rect">
            <a:avLst/>
          </a:prstGeom>
          <a:noFill/>
        </p:spPr>
        <p:txBody>
          <a:bodyPr wrap="none" rtlCol="0">
            <a:spAutoFit/>
          </a:bodyPr>
          <a:lstStyle/>
          <a:p>
            <a:pPr algn="ctr"/>
            <a:r>
              <a:rPr lang="en-US" b="1" dirty="0" smtClean="0"/>
              <a:t>MUST ANSWER THESE QUESTIONS AND TURN IT IN FOR A GRADE </a:t>
            </a:r>
            <a:endParaRPr lang="en-US" b="1" dirty="0"/>
          </a:p>
        </p:txBody>
      </p:sp>
    </p:spTree>
    <p:extLst>
      <p:ext uri="{BB962C8B-B14F-4D97-AF65-F5344CB8AC3E}">
        <p14:creationId xmlns:p14="http://schemas.microsoft.com/office/powerpoint/2010/main" val="15556390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6073" y="360219"/>
            <a:ext cx="9947563" cy="872836"/>
          </a:xfrm>
        </p:spPr>
        <p:txBody>
          <a:bodyPr>
            <a:normAutofit/>
          </a:bodyPr>
          <a:lstStyle/>
          <a:p>
            <a:r>
              <a:rPr lang="en-US" sz="4400" b="1" dirty="0" smtClean="0">
                <a:solidFill>
                  <a:srgbClr val="FF0000"/>
                </a:solidFill>
                <a:effectLst>
                  <a:outerShdw blurRad="38100" dist="38100" dir="2700000" algn="tl">
                    <a:srgbClr val="000000">
                      <a:alpha val="43137"/>
                    </a:srgbClr>
                  </a:outerShdw>
                </a:effectLst>
              </a:rPr>
              <a:t>A New Kind of War  </a:t>
            </a:r>
            <a:endParaRPr lang="en-US" sz="4400" b="1" dirty="0">
              <a:solidFill>
                <a:srgbClr val="FF0000"/>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1454727" y="1233055"/>
            <a:ext cx="9213273" cy="1205345"/>
          </a:xfrm>
        </p:spPr>
        <p:txBody>
          <a:bodyPr/>
          <a:lstStyle/>
          <a:p>
            <a:pPr algn="l"/>
            <a:r>
              <a:rPr lang="en-US" dirty="0" smtClean="0"/>
              <a:t>In  1914 Europe was drawn into war.  With the introduction of new types of warfare and new technologies, WW1 resulted in destruction on a scale man had never seen or imagined. </a:t>
            </a:r>
            <a:endParaRPr lang="en-US" dirty="0"/>
          </a:p>
        </p:txBody>
      </p:sp>
      <p:sp>
        <p:nvSpPr>
          <p:cNvPr id="4" name="TextBox 3"/>
          <p:cNvSpPr txBox="1"/>
          <p:nvPr/>
        </p:nvSpPr>
        <p:spPr>
          <a:xfrm>
            <a:off x="4433455" y="2438400"/>
            <a:ext cx="3481787" cy="3539430"/>
          </a:xfrm>
          <a:prstGeom prst="rect">
            <a:avLst/>
          </a:prstGeom>
          <a:noFill/>
        </p:spPr>
        <p:txBody>
          <a:bodyPr wrap="none" rtlCol="0">
            <a:spAutoFit/>
          </a:bodyPr>
          <a:lstStyle/>
          <a:p>
            <a:r>
              <a:rPr lang="en-US" sz="3200" b="1" dirty="0" smtClean="0"/>
              <a:t>Key terms to know:</a:t>
            </a:r>
          </a:p>
          <a:p>
            <a:r>
              <a:rPr lang="en-US" sz="3200" dirty="0" smtClean="0"/>
              <a:t>Trench Warfare</a:t>
            </a:r>
          </a:p>
          <a:p>
            <a:r>
              <a:rPr lang="en-US" sz="3200" dirty="0" smtClean="0"/>
              <a:t>Total War</a:t>
            </a:r>
          </a:p>
          <a:p>
            <a:r>
              <a:rPr lang="en-US" sz="3200" dirty="0" smtClean="0"/>
              <a:t>Propaganda</a:t>
            </a:r>
          </a:p>
          <a:p>
            <a:r>
              <a:rPr lang="en-US" sz="3200" dirty="0" smtClean="0"/>
              <a:t>Battle of Verdun</a:t>
            </a:r>
          </a:p>
          <a:p>
            <a:r>
              <a:rPr lang="en-US" sz="3200" dirty="0" smtClean="0"/>
              <a:t>Gallipoli Campaign</a:t>
            </a:r>
          </a:p>
          <a:p>
            <a:r>
              <a:rPr lang="en-US" sz="3200" dirty="0" smtClean="0"/>
              <a:t>Genocide </a:t>
            </a:r>
            <a:endParaRPr lang="en-US" sz="3200" dirty="0"/>
          </a:p>
        </p:txBody>
      </p:sp>
    </p:spTree>
    <p:extLst>
      <p:ext uri="{BB962C8B-B14F-4D97-AF65-F5344CB8AC3E}">
        <p14:creationId xmlns:p14="http://schemas.microsoft.com/office/powerpoint/2010/main" val="122092070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59395" name="Rectangle 3"/>
          <p:cNvSpPr>
            <a:spLocks noChangeArrowheads="1"/>
          </p:cNvSpPr>
          <p:nvPr/>
        </p:nvSpPr>
        <p:spPr bwMode="auto">
          <a:xfrm>
            <a:off x="1981200" y="1143000"/>
            <a:ext cx="8229600" cy="1447800"/>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spcAft>
                <a:spcPct val="50000"/>
              </a:spcAft>
            </a:pPr>
            <a:r>
              <a:rPr lang="en-US" altLang="en-US" sz="2400" b="1" i="1" dirty="0" smtClean="0"/>
              <a:t>Germany’s </a:t>
            </a:r>
            <a:r>
              <a:rPr lang="en-US" sz="2400" b="1" dirty="0"/>
              <a:t>Schlieffen plan </a:t>
            </a:r>
            <a:endParaRPr lang="en-US" altLang="en-US" sz="2400" b="1" i="1" dirty="0"/>
          </a:p>
          <a:p>
            <a:pPr eaLnBrk="1" hangingPunct="1">
              <a:buFontTx/>
              <a:buChar char="•"/>
            </a:pPr>
            <a:r>
              <a:rPr lang="en-US" altLang="en-US" sz="1800" dirty="0"/>
              <a:t>Germany wanted to quickly defeat France, move east to fight Russia</a:t>
            </a:r>
          </a:p>
          <a:p>
            <a:pPr eaLnBrk="1" hangingPunct="1">
              <a:buFontTx/>
              <a:buChar char="•"/>
            </a:pPr>
            <a:r>
              <a:rPr lang="en-US" altLang="en-US" sz="1800" dirty="0"/>
              <a:t>Great Britain’s declaration of war on Germany doomed its plan</a:t>
            </a:r>
          </a:p>
          <a:p>
            <a:pPr eaLnBrk="1" hangingPunct="1">
              <a:buFontTx/>
              <a:buChar char="•"/>
            </a:pPr>
            <a:r>
              <a:rPr lang="en-US" altLang="en-US" sz="1800" dirty="0"/>
              <a:t>The Great War became bloody stalemate</a:t>
            </a:r>
          </a:p>
        </p:txBody>
      </p:sp>
      <p:sp>
        <p:nvSpPr>
          <p:cNvPr id="492548" name="Rectangle 4"/>
          <p:cNvSpPr>
            <a:spLocks noChangeArrowheads="1"/>
          </p:cNvSpPr>
          <p:nvPr/>
        </p:nvSpPr>
        <p:spPr bwMode="auto">
          <a:xfrm>
            <a:off x="1981200" y="4343400"/>
            <a:ext cx="8229600" cy="1524000"/>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Russia enters fighting</a:t>
            </a:r>
          </a:p>
          <a:p>
            <a:pPr eaLnBrk="1" hangingPunct="1">
              <a:buFontTx/>
              <a:buChar char="•"/>
            </a:pPr>
            <a:r>
              <a:rPr lang="en-US" altLang="en-US" sz="1800" dirty="0"/>
              <a:t>Russia attacked German territory from the east</a:t>
            </a:r>
          </a:p>
          <a:p>
            <a:pPr eaLnBrk="1" hangingPunct="1">
              <a:buFontTx/>
              <a:buChar char="•"/>
            </a:pPr>
            <a:r>
              <a:rPr lang="en-US" altLang="en-US" sz="1800" dirty="0"/>
              <a:t>Russians defeated in Battle of </a:t>
            </a:r>
            <a:r>
              <a:rPr lang="en-US" altLang="en-US" sz="1800" dirty="0" err="1" smtClean="0"/>
              <a:t>Tannenberg</a:t>
            </a:r>
            <a:r>
              <a:rPr lang="en-US" altLang="en-US" sz="1800" dirty="0" smtClean="0"/>
              <a:t> lost 92,000 men to surrender. </a:t>
            </a:r>
            <a:endParaRPr lang="en-US" altLang="en-US" sz="1800" dirty="0"/>
          </a:p>
          <a:p>
            <a:pPr eaLnBrk="1" hangingPunct="1">
              <a:buFontTx/>
              <a:buChar char="•"/>
            </a:pPr>
            <a:r>
              <a:rPr lang="en-US" altLang="en-US" sz="1800" dirty="0"/>
              <a:t>Germany distracted from France, Allies turned on German invaders</a:t>
            </a:r>
          </a:p>
        </p:txBody>
      </p:sp>
      <p:sp>
        <p:nvSpPr>
          <p:cNvPr id="492549" name="Rectangle 5"/>
          <p:cNvSpPr>
            <a:spLocks noChangeArrowheads="1"/>
          </p:cNvSpPr>
          <p:nvPr/>
        </p:nvSpPr>
        <p:spPr bwMode="auto">
          <a:xfrm>
            <a:off x="1981200" y="2743200"/>
            <a:ext cx="8229600" cy="1447800"/>
          </a:xfrm>
          <a:prstGeom prst="rect">
            <a:avLst/>
          </a:prstGeom>
          <a:solidFill>
            <a:srgbClr val="F8C4C5"/>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Early battles</a:t>
            </a:r>
            <a:endParaRPr lang="en-US" altLang="en-US" sz="2400" i="1" dirty="0"/>
          </a:p>
          <a:p>
            <a:pPr eaLnBrk="1" hangingPunct="1">
              <a:buFontTx/>
              <a:buChar char="•"/>
            </a:pPr>
            <a:r>
              <a:rPr lang="en-US" altLang="en-US" sz="1800" dirty="0"/>
              <a:t>Battle of the Frontiers pitted German troops against both French and British</a:t>
            </a:r>
          </a:p>
          <a:p>
            <a:pPr eaLnBrk="1" hangingPunct="1">
              <a:buFontTx/>
              <a:buChar char="•"/>
            </a:pPr>
            <a:r>
              <a:rPr lang="en-US" altLang="en-US" sz="1800" dirty="0"/>
              <a:t>Both sides suffered heavy losses </a:t>
            </a:r>
          </a:p>
          <a:p>
            <a:pPr eaLnBrk="1" hangingPunct="1">
              <a:buFontTx/>
              <a:buChar char="•"/>
            </a:pPr>
            <a:r>
              <a:rPr lang="en-US" altLang="en-US" sz="1800" dirty="0"/>
              <a:t>Germany victorious</a:t>
            </a:r>
          </a:p>
        </p:txBody>
      </p:sp>
      <p:sp>
        <p:nvSpPr>
          <p:cNvPr id="59398"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Fighting in 1914</a:t>
            </a:r>
          </a:p>
        </p:txBody>
      </p:sp>
    </p:spTree>
    <p:custDataLst>
      <p:tags r:id="rId1"/>
    </p:custDataLst>
    <p:extLst>
      <p:ext uri="{BB962C8B-B14F-4D97-AF65-F5344CB8AC3E}">
        <p14:creationId xmlns:p14="http://schemas.microsoft.com/office/powerpoint/2010/main" val="4025992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92549"/>
                                        </p:tgtEl>
                                        <p:attrNameLst>
                                          <p:attrName>style.visibility</p:attrName>
                                        </p:attrNameLst>
                                      </p:cBhvr>
                                      <p:to>
                                        <p:strVal val="visible"/>
                                      </p:to>
                                    </p:set>
                                    <p:animEffect transition="in" filter="wipe(up)">
                                      <p:cBhvr>
                                        <p:cTn id="7" dur="500"/>
                                        <p:tgtEl>
                                          <p:spTgt spid="4925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92548"/>
                                        </p:tgtEl>
                                        <p:attrNameLst>
                                          <p:attrName>style.visibility</p:attrName>
                                        </p:attrNameLst>
                                      </p:cBhvr>
                                      <p:to>
                                        <p:strVal val="visible"/>
                                      </p:to>
                                    </p:set>
                                    <p:animEffect transition="in" filter="wipe(up)">
                                      <p:cBhvr>
                                        <p:cTn id="12" dur="500"/>
                                        <p:tgtEl>
                                          <p:spTgt spid="4925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548" grpId="0" animBg="1"/>
      <p:bldP spid="49254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body" idx="1"/>
          </p:nvPr>
        </p:nvSpPr>
        <p:spPr bwMode="auto">
          <a:xfrm>
            <a:off x="1981200" y="1447800"/>
            <a:ext cx="8229600" cy="4419600"/>
          </a:xfrm>
          <a:solidFill>
            <a:srgbClr val="80B3D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31775" indent="-231775">
              <a:spcBef>
                <a:spcPct val="0"/>
              </a:spcBef>
              <a:spcAft>
                <a:spcPct val="35000"/>
              </a:spcAft>
              <a:buNone/>
            </a:pPr>
            <a:r>
              <a:rPr lang="en-US" altLang="en-US" b="1" dirty="0"/>
              <a:t>Trench warfare begins </a:t>
            </a:r>
          </a:p>
          <a:p>
            <a:pPr marL="231775" indent="-231775">
              <a:spcBef>
                <a:spcPct val="0"/>
              </a:spcBef>
              <a:spcAft>
                <a:spcPct val="35000"/>
              </a:spcAft>
            </a:pPr>
            <a:r>
              <a:rPr lang="en-US" altLang="en-US" sz="2400" dirty="0"/>
              <a:t>Allied troops drove Germans back, Battle of the Marne, September 1914</a:t>
            </a:r>
          </a:p>
          <a:p>
            <a:pPr marL="231775" indent="-231775">
              <a:spcBef>
                <a:spcPct val="0"/>
              </a:spcBef>
              <a:spcAft>
                <a:spcPct val="35000"/>
              </a:spcAft>
            </a:pPr>
            <a:r>
              <a:rPr lang="en-US" altLang="en-US" sz="2400" dirty="0"/>
              <a:t>Retreating Germans dug series of trenches along Aisne River</a:t>
            </a:r>
          </a:p>
          <a:p>
            <a:pPr marL="798513" lvl="1" indent="-333375">
              <a:spcBef>
                <a:spcPct val="0"/>
              </a:spcBef>
              <a:spcAft>
                <a:spcPct val="35000"/>
              </a:spcAft>
            </a:pPr>
            <a:r>
              <a:rPr lang="en-US" altLang="en-US" sz="2000" dirty="0"/>
              <a:t>Waited in trenches for Allied attack</a:t>
            </a:r>
          </a:p>
          <a:p>
            <a:pPr marL="798513" lvl="1" indent="-333375">
              <a:spcBef>
                <a:spcPct val="0"/>
              </a:spcBef>
              <a:spcAft>
                <a:spcPct val="35000"/>
              </a:spcAft>
            </a:pPr>
            <a:r>
              <a:rPr lang="en-US" altLang="en-US" sz="2000" dirty="0"/>
              <a:t>Trenches elaborately constructed, cleverly </a:t>
            </a:r>
            <a:r>
              <a:rPr lang="en-US" altLang="en-US" sz="2000" dirty="0" smtClean="0"/>
              <a:t>concealed</a:t>
            </a:r>
          </a:p>
          <a:p>
            <a:pPr marL="798513" lvl="1" indent="-333375">
              <a:spcBef>
                <a:spcPct val="0"/>
              </a:spcBef>
              <a:spcAft>
                <a:spcPct val="35000"/>
              </a:spcAft>
            </a:pPr>
            <a:r>
              <a:rPr lang="en-US" altLang="en-US" sz="2000" dirty="0" smtClean="0"/>
              <a:t> </a:t>
            </a:r>
            <a:r>
              <a:rPr lang="en-US" sz="2000" b="1" dirty="0"/>
              <a:t>Schlieffen </a:t>
            </a:r>
            <a:r>
              <a:rPr lang="en-US" altLang="en-US" sz="2000" dirty="0" smtClean="0"/>
              <a:t>plan fails. </a:t>
            </a:r>
            <a:endParaRPr lang="en-US" altLang="en-US" sz="2000" b="1" dirty="0"/>
          </a:p>
          <a:p>
            <a:pPr marL="231775" indent="-231775">
              <a:spcBef>
                <a:spcPct val="0"/>
              </a:spcBef>
              <a:spcAft>
                <a:spcPct val="35000"/>
              </a:spcAft>
            </a:pPr>
            <a:r>
              <a:rPr lang="en-US" altLang="en-US" sz="2400" dirty="0"/>
              <a:t>Allies dug trenches of their own</a:t>
            </a:r>
          </a:p>
          <a:p>
            <a:pPr marL="798513" lvl="1" indent="-333375">
              <a:spcBef>
                <a:spcPct val="0"/>
              </a:spcBef>
              <a:spcAft>
                <a:spcPct val="35000"/>
              </a:spcAft>
            </a:pPr>
            <a:r>
              <a:rPr lang="en-US" altLang="en-US" sz="2000" dirty="0"/>
              <a:t>Major battles for months with little change in positions</a:t>
            </a:r>
          </a:p>
          <a:p>
            <a:pPr marL="798513" lvl="1" indent="-333375">
              <a:spcBef>
                <a:spcPct val="0"/>
              </a:spcBef>
              <a:spcAft>
                <a:spcPct val="35000"/>
              </a:spcAft>
            </a:pPr>
            <a:r>
              <a:rPr lang="en-US" altLang="en-US" sz="2000" dirty="0"/>
              <a:t>Deadlocked region became known as </a:t>
            </a:r>
            <a:r>
              <a:rPr lang="en-US" altLang="en-US" sz="2000" b="1" dirty="0"/>
              <a:t>Western Front</a:t>
            </a:r>
          </a:p>
        </p:txBody>
      </p:sp>
      <p:sp>
        <p:nvSpPr>
          <p:cNvPr id="63491" name="Rectangle 3"/>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World War I Battlefield</a:t>
            </a:r>
          </a:p>
        </p:txBody>
      </p:sp>
    </p:spTree>
    <p:extLst>
      <p:ext uri="{BB962C8B-B14F-4D97-AF65-F5344CB8AC3E}">
        <p14:creationId xmlns:p14="http://schemas.microsoft.com/office/powerpoint/2010/main" val="728623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561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95618">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95618">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95618">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5618">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95618">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95618">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95618">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95618">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95618">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18" grpId="0" build="p"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p78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07818"/>
            <a:ext cx="8769928" cy="65774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752354" y="4537276"/>
            <a:ext cx="5136342" cy="923330"/>
          </a:xfrm>
          <a:prstGeom prst="rect">
            <a:avLst/>
          </a:prstGeom>
          <a:noFill/>
        </p:spPr>
        <p:txBody>
          <a:bodyPr wrap="none" rtlCol="0">
            <a:spAutoFit/>
          </a:bodyPr>
          <a:lstStyle/>
          <a:p>
            <a:r>
              <a:rPr lang="en-US" b="1" dirty="0" smtClean="0">
                <a:solidFill>
                  <a:srgbClr val="7030A0"/>
                </a:solidFill>
                <a:effectLst>
                  <a:outerShdw blurRad="38100" dist="38100" dir="2700000" algn="tl">
                    <a:srgbClr val="000000">
                      <a:alpha val="43137"/>
                    </a:srgbClr>
                  </a:outerShdw>
                </a:effectLst>
              </a:rPr>
              <a:t>December 25</a:t>
            </a:r>
            <a:r>
              <a:rPr lang="en-US" b="1" baseline="30000" dirty="0" smtClean="0">
                <a:solidFill>
                  <a:srgbClr val="7030A0"/>
                </a:solidFill>
                <a:effectLst>
                  <a:outerShdw blurRad="38100" dist="38100" dir="2700000" algn="tl">
                    <a:srgbClr val="000000">
                      <a:alpha val="43137"/>
                    </a:srgbClr>
                  </a:outerShdw>
                </a:effectLst>
              </a:rPr>
              <a:t>th</a:t>
            </a:r>
            <a:r>
              <a:rPr lang="en-US" b="1" dirty="0" smtClean="0">
                <a:solidFill>
                  <a:srgbClr val="7030A0"/>
                </a:solidFill>
                <a:effectLst>
                  <a:outerShdw blurRad="38100" dist="38100" dir="2700000" algn="tl">
                    <a:srgbClr val="000000">
                      <a:alpha val="43137"/>
                    </a:srgbClr>
                  </a:outerShdw>
                </a:effectLst>
              </a:rPr>
              <a:t> 1914 Christmas Truce.</a:t>
            </a:r>
          </a:p>
          <a:p>
            <a:r>
              <a:rPr lang="en-US" b="1" dirty="0" smtClean="0">
                <a:solidFill>
                  <a:srgbClr val="7030A0"/>
                </a:solidFill>
                <a:effectLst>
                  <a:outerShdw blurRad="38100" dist="38100" dir="2700000" algn="tl">
                    <a:srgbClr val="000000">
                      <a:alpha val="43137"/>
                    </a:srgbClr>
                  </a:outerShdw>
                </a:effectLst>
              </a:rPr>
              <a:t>Both sides it was said to have played a soccer game.</a:t>
            </a:r>
          </a:p>
          <a:p>
            <a:r>
              <a:rPr lang="en-US" b="1" dirty="0" smtClean="0">
                <a:solidFill>
                  <a:srgbClr val="7030A0"/>
                </a:solidFill>
                <a:effectLst>
                  <a:outerShdw blurRad="38100" dist="38100" dir="2700000" algn="tl">
                    <a:srgbClr val="000000">
                      <a:alpha val="43137"/>
                    </a:srgbClr>
                  </a:outerShdw>
                </a:effectLst>
              </a:rPr>
              <a:t>Sing Christmas carols. </a:t>
            </a:r>
            <a:endParaRPr lang="en-US" b="1" dirty="0">
              <a:solidFill>
                <a:srgbClr val="7030A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454572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2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42938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layou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02965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71683" name="Rectangle 3"/>
          <p:cNvSpPr>
            <a:spLocks noChangeArrowheads="1"/>
          </p:cNvSpPr>
          <p:nvPr/>
        </p:nvSpPr>
        <p:spPr bwMode="auto">
          <a:xfrm>
            <a:off x="1981200" y="1143001"/>
            <a:ext cx="8229600" cy="1902059"/>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New </a:t>
            </a:r>
            <a:r>
              <a:rPr lang="en-US" altLang="en-US" sz="2400" b="1" i="1" dirty="0" smtClean="0"/>
              <a:t>weapons  Leads to WW1 being more destructive then earlier wars.</a:t>
            </a:r>
            <a:endParaRPr lang="en-US" altLang="en-US" sz="2400" b="1" i="1" dirty="0"/>
          </a:p>
          <a:p>
            <a:pPr eaLnBrk="1" hangingPunct="1">
              <a:spcAft>
                <a:spcPct val="10000"/>
              </a:spcAft>
              <a:buFontTx/>
              <a:buChar char="•"/>
            </a:pPr>
            <a:r>
              <a:rPr lang="en-US" altLang="en-US" sz="1800" dirty="0"/>
              <a:t>Poison gas, other new weapons response to massive deadlock</a:t>
            </a:r>
          </a:p>
          <a:p>
            <a:pPr eaLnBrk="1" hangingPunct="1">
              <a:spcAft>
                <a:spcPct val="10000"/>
              </a:spcAft>
              <a:buFontTx/>
              <a:buChar char="•"/>
            </a:pPr>
            <a:r>
              <a:rPr lang="en-US" altLang="en-US" sz="1800" dirty="0"/>
              <a:t>Two systems of trenches stretched hundreds of miles, western Europe</a:t>
            </a:r>
          </a:p>
          <a:p>
            <a:pPr eaLnBrk="1" hangingPunct="1">
              <a:spcAft>
                <a:spcPct val="10000"/>
              </a:spcAft>
              <a:buFontTx/>
              <a:buChar char="•"/>
            </a:pPr>
            <a:r>
              <a:rPr lang="en-US" altLang="en-US" sz="1800" dirty="0"/>
              <a:t>Millions of Allied and Central Powers soldiers in trenches of Western Front</a:t>
            </a:r>
          </a:p>
        </p:txBody>
      </p:sp>
      <p:sp>
        <p:nvSpPr>
          <p:cNvPr id="500740" name="Rectangle 4"/>
          <p:cNvSpPr>
            <a:spLocks noChangeArrowheads="1"/>
          </p:cNvSpPr>
          <p:nvPr/>
        </p:nvSpPr>
        <p:spPr bwMode="auto">
          <a:xfrm>
            <a:off x="1981200" y="4343401"/>
            <a:ext cx="8229600" cy="1532727"/>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Life in </a:t>
            </a:r>
            <a:r>
              <a:rPr lang="en-US" altLang="en-US" sz="2400" b="1" i="1" dirty="0" smtClean="0"/>
              <a:t>trenches was miserable </a:t>
            </a:r>
            <a:endParaRPr lang="en-US" altLang="en-US" sz="2400" b="1" i="1" dirty="0"/>
          </a:p>
          <a:p>
            <a:pPr eaLnBrk="1" hangingPunct="1">
              <a:spcAft>
                <a:spcPct val="10000"/>
              </a:spcAft>
              <a:buFontTx/>
              <a:buChar char="•"/>
            </a:pPr>
            <a:r>
              <a:rPr lang="en-US" altLang="en-US" sz="1800" dirty="0"/>
              <a:t>Rainstorms produced deep puddles, mud</a:t>
            </a:r>
          </a:p>
          <a:p>
            <a:pPr eaLnBrk="1" hangingPunct="1">
              <a:spcAft>
                <a:spcPct val="10000"/>
              </a:spcAft>
              <a:buFontTx/>
              <a:buChar char="•"/>
            </a:pPr>
            <a:r>
              <a:rPr lang="en-US" altLang="en-US" sz="1800" dirty="0"/>
              <a:t>Lice, rats, bad sanitation constant problems</a:t>
            </a:r>
          </a:p>
          <a:p>
            <a:pPr eaLnBrk="1" hangingPunct="1">
              <a:spcAft>
                <a:spcPct val="10000"/>
              </a:spcAft>
              <a:buFontTx/>
              <a:buChar char="•"/>
            </a:pPr>
            <a:r>
              <a:rPr lang="en-US" altLang="en-US" sz="1800" dirty="0"/>
              <a:t>Removing dead bodies often impossible</a:t>
            </a:r>
          </a:p>
        </p:txBody>
      </p:sp>
      <p:sp>
        <p:nvSpPr>
          <p:cNvPr id="500741" name="Rectangle 5"/>
          <p:cNvSpPr>
            <a:spLocks noChangeArrowheads="1"/>
          </p:cNvSpPr>
          <p:nvPr/>
        </p:nvSpPr>
        <p:spPr bwMode="auto">
          <a:xfrm>
            <a:off x="1981200" y="2743201"/>
            <a:ext cx="8229600" cy="1532727"/>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Trench warfare</a:t>
            </a:r>
            <a:endParaRPr lang="en-US" altLang="en-US" sz="2400" i="1" dirty="0"/>
          </a:p>
          <a:p>
            <a:pPr eaLnBrk="1" hangingPunct="1">
              <a:spcAft>
                <a:spcPct val="10000"/>
              </a:spcAft>
              <a:buFontTx/>
              <a:buChar char="•"/>
            </a:pPr>
            <a:r>
              <a:rPr lang="en-US" altLang="en-US" sz="1800" b="1" dirty="0"/>
              <a:t>Trench </a:t>
            </a:r>
            <a:r>
              <a:rPr lang="en-US" altLang="en-US" sz="1800" b="1" dirty="0" smtClean="0"/>
              <a:t>warfare: Fighting from trenches&gt;</a:t>
            </a:r>
            <a:r>
              <a:rPr lang="en-US" altLang="en-US" sz="1800" dirty="0" smtClean="0"/>
              <a:t> </a:t>
            </a:r>
            <a:r>
              <a:rPr lang="en-US" altLang="en-US" sz="1800" dirty="0"/>
              <a:t>not new idea</a:t>
            </a:r>
          </a:p>
          <a:p>
            <a:pPr eaLnBrk="1" hangingPunct="1">
              <a:spcAft>
                <a:spcPct val="10000"/>
              </a:spcAft>
              <a:buFontTx/>
              <a:buChar char="•"/>
            </a:pPr>
            <a:r>
              <a:rPr lang="en-US" altLang="en-US" sz="1800" dirty="0"/>
              <a:t>Soldiers had long hidden behind mounds of earth</a:t>
            </a:r>
          </a:p>
          <a:p>
            <a:pPr eaLnBrk="1" hangingPunct="1">
              <a:spcAft>
                <a:spcPct val="10000"/>
              </a:spcAft>
              <a:buFontTx/>
              <a:buChar char="•"/>
            </a:pPr>
            <a:r>
              <a:rPr lang="en-US" altLang="en-US" sz="1800" dirty="0"/>
              <a:t>Scale of 1914 Europe trench warfare never before experienced</a:t>
            </a:r>
          </a:p>
        </p:txBody>
      </p:sp>
      <p:sp>
        <p:nvSpPr>
          <p:cNvPr id="71686"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World War I Battlefield</a:t>
            </a:r>
          </a:p>
        </p:txBody>
      </p:sp>
    </p:spTree>
    <p:custDataLst>
      <p:tags r:id="rId1"/>
    </p:custDataLst>
    <p:extLst>
      <p:ext uri="{BB962C8B-B14F-4D97-AF65-F5344CB8AC3E}">
        <p14:creationId xmlns:p14="http://schemas.microsoft.com/office/powerpoint/2010/main" val="13389567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0741"/>
                                        </p:tgtEl>
                                        <p:attrNameLst>
                                          <p:attrName>style.visibility</p:attrName>
                                        </p:attrNameLst>
                                      </p:cBhvr>
                                      <p:to>
                                        <p:strVal val="visible"/>
                                      </p:to>
                                    </p:set>
                                    <p:animEffect transition="in" filter="wipe(up)">
                                      <p:cBhvr>
                                        <p:cTn id="7" dur="500"/>
                                        <p:tgtEl>
                                          <p:spTgt spid="50074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0740"/>
                                        </p:tgtEl>
                                        <p:attrNameLst>
                                          <p:attrName>style.visibility</p:attrName>
                                        </p:attrNameLst>
                                      </p:cBhvr>
                                      <p:to>
                                        <p:strVal val="visible"/>
                                      </p:to>
                                    </p:set>
                                    <p:animEffect transition="in" filter="wipe(up)">
                                      <p:cBhvr>
                                        <p:cTn id="12" dur="500"/>
                                        <p:tgtEl>
                                          <p:spTgt spid="5007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0740" grpId="0" animBg="1"/>
      <p:bldP spid="50074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0" name="Picture 2" descr="wwi_gas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19176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GasAttack-%20WWI%20(538x4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90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100105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Europe on the Brink of War</a:t>
            </a:r>
          </a:p>
        </p:txBody>
      </p:sp>
      <p:sp>
        <p:nvSpPr>
          <p:cNvPr id="437251" name="Rectangle 3"/>
          <p:cNvSpPr>
            <a:spLocks noGrp="1" noChangeArrowheads="1"/>
          </p:cNvSpPr>
          <p:nvPr>
            <p:ph type="body" idx="1"/>
          </p:nvPr>
        </p:nvSpPr>
        <p:spPr bwMode="auto">
          <a:xfrm>
            <a:off x="1545465" y="1447799"/>
            <a:ext cx="9079605" cy="4605271"/>
          </a:xfrm>
          <a:solidFill>
            <a:srgbClr val="B8D9EC"/>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lgn="ctr" eaLnBrk="1" hangingPunct="1">
              <a:spcBef>
                <a:spcPct val="0"/>
              </a:spcBef>
              <a:spcAft>
                <a:spcPct val="50000"/>
              </a:spcAft>
              <a:buFontTx/>
              <a:buNone/>
            </a:pPr>
            <a:r>
              <a:rPr lang="en-US" altLang="en-US" b="1" dirty="0"/>
              <a:t>Some of strongest nationalist tensions in </a:t>
            </a:r>
            <a:r>
              <a:rPr lang="en-US" altLang="en-US" b="1" dirty="0" smtClean="0"/>
              <a:t>Balkans. </a:t>
            </a:r>
            <a:endParaRPr lang="en-US" altLang="en-US" b="1" dirty="0"/>
          </a:p>
          <a:p>
            <a:pPr>
              <a:spcBef>
                <a:spcPct val="0"/>
              </a:spcBef>
              <a:spcAft>
                <a:spcPct val="50000"/>
              </a:spcAft>
              <a:buNone/>
            </a:pPr>
            <a:r>
              <a:rPr lang="en-US" altLang="en-US" b="1" dirty="0" smtClean="0"/>
              <a:t>Balkans=   </a:t>
            </a:r>
            <a:r>
              <a:rPr lang="en-US" altLang="en-US" sz="2400" dirty="0"/>
              <a:t>G</a:t>
            </a:r>
            <a:r>
              <a:rPr lang="en-US" altLang="en-US" sz="2400" dirty="0" smtClean="0"/>
              <a:t>eographical region of Southeast Europe. The region takes its name from the Balkan Mountains that stretch from the east of Serbia to the Black Sea at the east of Bulgaria. The Balkans are considered to include, Albania, Bosnia and Herzegovina, Bulgaria, Croatia, Greece, Kosovo, the Republic of Macedonia, Montenegro, Serbia, Slovenia, and the European part of Turkey.</a:t>
            </a:r>
          </a:p>
          <a:p>
            <a:pPr eaLnBrk="1" hangingPunct="1">
              <a:spcBef>
                <a:spcPct val="0"/>
              </a:spcBef>
              <a:spcAft>
                <a:spcPct val="50000"/>
              </a:spcAft>
            </a:pPr>
            <a:r>
              <a:rPr lang="en-US" altLang="en-US" sz="2400" b="1" dirty="0"/>
              <a:t>Serbian</a:t>
            </a:r>
            <a:r>
              <a:rPr lang="en-US" altLang="en-US" sz="2400" dirty="0"/>
              <a:t> leaders wanted to expand borders, unite people in “greater Serbia”</a:t>
            </a:r>
          </a:p>
          <a:p>
            <a:pPr eaLnBrk="1" hangingPunct="1">
              <a:spcBef>
                <a:spcPct val="0"/>
              </a:spcBef>
              <a:spcAft>
                <a:spcPct val="50000"/>
              </a:spcAft>
            </a:pPr>
            <a:r>
              <a:rPr lang="en-US" altLang="en-US" sz="2400" b="1" dirty="0"/>
              <a:t>Austria-Hungary</a:t>
            </a:r>
            <a:r>
              <a:rPr lang="en-US" altLang="en-US" sz="2400" dirty="0"/>
              <a:t>, powerful empire to north, opposed expansion of Serbia. Feared unification might encourage other ethnic groups to rebel.</a:t>
            </a:r>
          </a:p>
          <a:p>
            <a:pPr eaLnBrk="1" hangingPunct="1">
              <a:spcBef>
                <a:spcPct val="0"/>
              </a:spcBef>
              <a:spcAft>
                <a:spcPct val="50000"/>
              </a:spcAft>
              <a:buFontTx/>
              <a:buNone/>
            </a:pPr>
            <a:endParaRPr lang="en-US" altLang="en-US" sz="2400" dirty="0"/>
          </a:p>
        </p:txBody>
      </p:sp>
    </p:spTree>
    <p:extLst>
      <p:ext uri="{BB962C8B-B14F-4D97-AF65-F5344CB8AC3E}">
        <p14:creationId xmlns:p14="http://schemas.microsoft.com/office/powerpoint/2010/main" val="198231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37251">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37251">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37251">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37251">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3725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7251" grpId="0" build="p"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trench-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90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695298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Trench-Warf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2200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81923" name="Rectangle 3"/>
          <p:cNvSpPr>
            <a:spLocks noChangeArrowheads="1"/>
          </p:cNvSpPr>
          <p:nvPr/>
        </p:nvSpPr>
        <p:spPr bwMode="auto">
          <a:xfrm>
            <a:off x="1981200" y="1143001"/>
            <a:ext cx="8229600" cy="1532727"/>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Over the top</a:t>
            </a:r>
          </a:p>
          <a:p>
            <a:pPr eaLnBrk="1" hangingPunct="1">
              <a:spcAft>
                <a:spcPct val="10000"/>
              </a:spcAft>
              <a:buFontTx/>
              <a:buChar char="•"/>
            </a:pPr>
            <a:r>
              <a:rPr lang="en-US" altLang="en-US" sz="1800"/>
              <a:t>Soldiers ordered out of trenches to attack enemy</a:t>
            </a:r>
          </a:p>
          <a:p>
            <a:pPr eaLnBrk="1" hangingPunct="1">
              <a:spcAft>
                <a:spcPct val="10000"/>
              </a:spcAft>
              <a:buFontTx/>
              <a:buChar char="•"/>
            </a:pPr>
            <a:r>
              <a:rPr lang="en-US" altLang="en-US" sz="1800"/>
              <a:t>Sprinting across area known as “no-man’s-land” a deadly game</a:t>
            </a:r>
          </a:p>
          <a:p>
            <a:pPr eaLnBrk="1" hangingPunct="1">
              <a:spcAft>
                <a:spcPct val="10000"/>
              </a:spcAft>
              <a:buFontTx/>
              <a:buChar char="•"/>
            </a:pPr>
            <a:r>
              <a:rPr lang="en-US" altLang="en-US" sz="1800"/>
              <a:t>Thousands on both sides died, cut down by enemy guns</a:t>
            </a:r>
          </a:p>
        </p:txBody>
      </p:sp>
      <p:sp>
        <p:nvSpPr>
          <p:cNvPr id="506884" name="Rectangle 4"/>
          <p:cNvSpPr>
            <a:spLocks noChangeArrowheads="1"/>
          </p:cNvSpPr>
          <p:nvPr/>
        </p:nvSpPr>
        <p:spPr bwMode="auto">
          <a:xfrm>
            <a:off x="1981200" y="4343401"/>
            <a:ext cx="8229600" cy="1532727"/>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More effective</a:t>
            </a:r>
          </a:p>
          <a:p>
            <a:pPr eaLnBrk="1" hangingPunct="1">
              <a:spcAft>
                <a:spcPct val="10000"/>
              </a:spcAft>
              <a:buFontTx/>
              <a:buChar char="•"/>
            </a:pPr>
            <a:r>
              <a:rPr lang="en-US" altLang="en-US" sz="1800"/>
              <a:t>Other new weapons more effective than poison gas</a:t>
            </a:r>
          </a:p>
          <a:p>
            <a:pPr eaLnBrk="1" hangingPunct="1">
              <a:spcAft>
                <a:spcPct val="10000"/>
              </a:spcAft>
              <a:buFontTx/>
              <a:buChar char="•"/>
            </a:pPr>
            <a:r>
              <a:rPr lang="en-US" altLang="en-US" sz="1800"/>
              <a:t>Rapid-fire machine guns in wide use </a:t>
            </a:r>
          </a:p>
          <a:p>
            <a:pPr eaLnBrk="1" hangingPunct="1">
              <a:spcAft>
                <a:spcPct val="10000"/>
              </a:spcAft>
              <a:buFontTx/>
              <a:buChar char="•"/>
            </a:pPr>
            <a:r>
              <a:rPr lang="en-US" altLang="en-US" sz="1800"/>
              <a:t>Artillery and high-explosive shells, enormous destructive power</a:t>
            </a:r>
          </a:p>
        </p:txBody>
      </p:sp>
      <p:sp>
        <p:nvSpPr>
          <p:cNvPr id="506885" name="Rectangle 5"/>
          <p:cNvSpPr>
            <a:spLocks noChangeArrowheads="1"/>
          </p:cNvSpPr>
          <p:nvPr/>
        </p:nvSpPr>
        <p:spPr bwMode="auto">
          <a:xfrm>
            <a:off x="1981200" y="2743201"/>
            <a:ext cx="8229600" cy="1532727"/>
          </a:xfrm>
          <a:prstGeom prst="rect">
            <a:avLst/>
          </a:prstGeom>
          <a:solidFill>
            <a:srgbClr val="F8C4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New weapons</a:t>
            </a:r>
            <a:endParaRPr lang="en-US" altLang="en-US" sz="2400" i="1"/>
          </a:p>
          <a:p>
            <a:pPr eaLnBrk="1" hangingPunct="1">
              <a:spcAft>
                <a:spcPct val="10000"/>
              </a:spcAft>
              <a:buFontTx/>
              <a:buChar char="•"/>
            </a:pPr>
            <a:r>
              <a:rPr lang="en-US" altLang="en-US" sz="1800"/>
              <a:t>Neither side able to make significant advances on enemy’s trenches</a:t>
            </a:r>
          </a:p>
          <a:p>
            <a:pPr eaLnBrk="1" hangingPunct="1">
              <a:spcAft>
                <a:spcPct val="10000"/>
              </a:spcAft>
              <a:buFontTx/>
              <a:buChar char="•"/>
            </a:pPr>
            <a:r>
              <a:rPr lang="en-US" altLang="en-US" sz="1800"/>
              <a:t>Each side turned to new weapons like poison gas</a:t>
            </a:r>
          </a:p>
          <a:p>
            <a:pPr eaLnBrk="1" hangingPunct="1">
              <a:spcAft>
                <a:spcPct val="10000"/>
              </a:spcAft>
              <a:buFontTx/>
              <a:buChar char="•"/>
            </a:pPr>
            <a:r>
              <a:rPr lang="en-US" altLang="en-US" sz="1800"/>
              <a:t>Value limited, both sides developed gas masks</a:t>
            </a:r>
          </a:p>
        </p:txBody>
      </p:sp>
      <p:sp>
        <p:nvSpPr>
          <p:cNvPr id="81926"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World War I Battlefield</a:t>
            </a:r>
          </a:p>
        </p:txBody>
      </p:sp>
    </p:spTree>
    <p:custDataLst>
      <p:tags r:id="rId1"/>
    </p:custDataLst>
    <p:extLst>
      <p:ext uri="{BB962C8B-B14F-4D97-AF65-F5344CB8AC3E}">
        <p14:creationId xmlns:p14="http://schemas.microsoft.com/office/powerpoint/2010/main" val="27501718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06885"/>
                                        </p:tgtEl>
                                        <p:attrNameLst>
                                          <p:attrName>style.visibility</p:attrName>
                                        </p:attrNameLst>
                                      </p:cBhvr>
                                      <p:to>
                                        <p:strVal val="visible"/>
                                      </p:to>
                                    </p:set>
                                    <p:animEffect transition="in" filter="wipe(up)">
                                      <p:cBhvr>
                                        <p:cTn id="7" dur="500"/>
                                        <p:tgtEl>
                                          <p:spTgt spid="50688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06884"/>
                                        </p:tgtEl>
                                        <p:attrNameLst>
                                          <p:attrName>style.visibility</p:attrName>
                                        </p:attrNameLst>
                                      </p:cBhvr>
                                      <p:to>
                                        <p:strVal val="visible"/>
                                      </p:to>
                                    </p:set>
                                    <p:animEffect transition="in" filter="wipe(up)">
                                      <p:cBhvr>
                                        <p:cTn id="12" dur="500"/>
                                        <p:tgtEl>
                                          <p:spTgt spid="5068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6884" grpId="0" animBg="1"/>
      <p:bldP spid="50688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World War I Battlefield</a:t>
            </a:r>
          </a:p>
        </p:txBody>
      </p:sp>
      <p:sp>
        <p:nvSpPr>
          <p:cNvPr id="509955" name="Rectangle 3"/>
          <p:cNvSpPr>
            <a:spLocks noGrp="1" noChangeArrowheads="1"/>
          </p:cNvSpPr>
          <p:nvPr>
            <p:ph type="body" idx="1"/>
          </p:nvPr>
        </p:nvSpPr>
        <p:spPr bwMode="auto">
          <a:xfrm>
            <a:off x="1981200" y="1447800"/>
            <a:ext cx="8229600" cy="4419600"/>
          </a:xfrm>
          <a:solidFill>
            <a:srgbClr val="FEE8EA"/>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31775" indent="-231775">
              <a:spcBef>
                <a:spcPct val="0"/>
              </a:spcBef>
              <a:spcAft>
                <a:spcPct val="50000"/>
              </a:spcAft>
              <a:buNone/>
            </a:pPr>
            <a:r>
              <a:rPr lang="en-US" altLang="en-US" b="1"/>
              <a:t>Tanks and Aircraft</a:t>
            </a:r>
            <a:endParaRPr lang="en-US" altLang="en-US" sz="1800" b="1"/>
          </a:p>
          <a:p>
            <a:pPr marL="231775" indent="-231775">
              <a:spcBef>
                <a:spcPct val="0"/>
              </a:spcBef>
              <a:spcAft>
                <a:spcPct val="50000"/>
              </a:spcAft>
            </a:pPr>
            <a:r>
              <a:rPr lang="en-US" altLang="en-US" sz="2400" b="1"/>
              <a:t>Tanks pioneered by British</a:t>
            </a:r>
          </a:p>
          <a:p>
            <a:pPr marL="798513" lvl="1" indent="-333375">
              <a:spcBef>
                <a:spcPct val="0"/>
              </a:spcBef>
              <a:spcAft>
                <a:spcPct val="50000"/>
              </a:spcAft>
            </a:pPr>
            <a:r>
              <a:rPr lang="en-US" altLang="en-US" sz="2000"/>
              <a:t>Could cross rough battlefield terrain</a:t>
            </a:r>
          </a:p>
          <a:p>
            <a:pPr marL="798513" lvl="1" indent="-333375">
              <a:spcBef>
                <a:spcPct val="0"/>
              </a:spcBef>
              <a:spcAft>
                <a:spcPct val="50000"/>
              </a:spcAft>
            </a:pPr>
            <a:r>
              <a:rPr lang="en-US" altLang="en-US" sz="2000"/>
              <a:t>Reliability was a problem</a:t>
            </a:r>
          </a:p>
          <a:p>
            <a:pPr marL="231775" indent="-231775">
              <a:spcBef>
                <a:spcPct val="0"/>
              </a:spcBef>
              <a:spcAft>
                <a:spcPct val="50000"/>
              </a:spcAft>
            </a:pPr>
            <a:r>
              <a:rPr lang="en-US" altLang="en-US" sz="2400" b="1"/>
              <a:t>Aircraft most useful</a:t>
            </a:r>
            <a:r>
              <a:rPr lang="en-US" altLang="en-US" sz="2400"/>
              <a:t>  </a:t>
            </a:r>
          </a:p>
          <a:p>
            <a:pPr marL="798513" lvl="1" indent="-333375">
              <a:spcBef>
                <a:spcPct val="0"/>
              </a:spcBef>
              <a:spcAft>
                <a:spcPct val="50000"/>
              </a:spcAft>
            </a:pPr>
            <a:r>
              <a:rPr lang="en-US" altLang="en-US" sz="2000"/>
              <a:t>At beginning of war, mostly for observation</a:t>
            </a:r>
          </a:p>
          <a:p>
            <a:pPr marL="798513" lvl="1" indent="-333375">
              <a:spcBef>
                <a:spcPct val="0"/>
              </a:spcBef>
              <a:spcAft>
                <a:spcPct val="50000"/>
              </a:spcAft>
            </a:pPr>
            <a:r>
              <a:rPr lang="en-US" altLang="en-US" sz="2000"/>
              <a:t>Soon had machine guns, bombs attached</a:t>
            </a:r>
          </a:p>
          <a:p>
            <a:pPr marL="798513" lvl="1" indent="-333375">
              <a:spcBef>
                <a:spcPct val="0"/>
              </a:spcBef>
              <a:spcAft>
                <a:spcPct val="50000"/>
              </a:spcAft>
            </a:pPr>
            <a:r>
              <a:rPr lang="en-US" altLang="en-US" sz="2000"/>
              <a:t>Faster airplanes useful in attacking cities, battlefields</a:t>
            </a:r>
          </a:p>
        </p:txBody>
      </p:sp>
    </p:spTree>
    <p:extLst>
      <p:ext uri="{BB962C8B-B14F-4D97-AF65-F5344CB8AC3E}">
        <p14:creationId xmlns:p14="http://schemas.microsoft.com/office/powerpoint/2010/main" val="34763164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995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995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0995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0995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995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995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0995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995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099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9955" grpId="0" build="p"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WWI%20mont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3206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ww1-625x4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88063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bwMode="auto">
          <a:xfrm>
            <a:off x="2359025" y="709614"/>
            <a:ext cx="69278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1100"/>
              <a:t>World War I and the Russian Revolution: Section 2</a:t>
            </a:r>
            <a:endParaRPr lang="en-US" altLang="en-US" sz="1400"/>
          </a:p>
        </p:txBody>
      </p:sp>
      <p:sp>
        <p:nvSpPr>
          <p:cNvPr id="90115" name="Rectangle 3"/>
          <p:cNvSpPr>
            <a:spLocks noGrp="1" noChangeArrowheads="1"/>
          </p:cNvSpPr>
          <p:nvPr>
            <p:ph type="subTitle" idx="1"/>
          </p:nvPr>
        </p:nvSpPr>
        <p:spPr bwMode="auto">
          <a:xfrm>
            <a:off x="2359025" y="1006476"/>
            <a:ext cx="681355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2100" b="1"/>
              <a:t>Color Transparency 158: The Sopwith Camel</a:t>
            </a:r>
            <a:endParaRPr lang="en-US" altLang="en-US" smtClean="0"/>
          </a:p>
        </p:txBody>
      </p:sp>
      <p:sp>
        <p:nvSpPr>
          <p:cNvPr id="90116"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5 of 8</a:t>
            </a:r>
            <a:endParaRPr lang="en-US" altLang="en-US" sz="800" b="1">
              <a:solidFill>
                <a:schemeClr val="bg1"/>
              </a:solidFill>
            </a:endParaRPr>
          </a:p>
        </p:txBody>
      </p:sp>
      <p:pic>
        <p:nvPicPr>
          <p:cNvPr id="90117" name="Picture 5" descr="left_arrow">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6526213"/>
            <a:ext cx="457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8" name="Picture 6" descr="right_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652621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0119" name="Picture 7" descr="ww1_russ_rev_ct15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1064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006327" y="941383"/>
            <a:ext cx="5035746" cy="4925291"/>
            <a:chOff x="324" y="527"/>
            <a:chExt cx="1692" cy="3120"/>
          </a:xfrm>
        </p:grpSpPr>
        <p:sp>
          <p:nvSpPr>
            <p:cNvPr id="124935" name="Text Box 3"/>
            <p:cNvSpPr txBox="1">
              <a:spLocks noChangeArrowheads="1"/>
            </p:cNvSpPr>
            <p:nvPr/>
          </p:nvSpPr>
          <p:spPr bwMode="auto">
            <a:xfrm>
              <a:off x="324" y="960"/>
              <a:ext cx="1692" cy="2687"/>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dirty="0"/>
                <a:t>Sought to control public opinion</a:t>
              </a:r>
            </a:p>
            <a:p>
              <a:pPr eaLnBrk="1" hangingPunct="1">
                <a:spcAft>
                  <a:spcPct val="50000"/>
                </a:spcAft>
                <a:buFontTx/>
                <a:buChar char="•"/>
              </a:pPr>
              <a:r>
                <a:rPr lang="en-US" altLang="en-US" dirty="0"/>
                <a:t>Censored newspaper reports about fighting to keep from discouraging </a:t>
              </a:r>
              <a:r>
                <a:rPr lang="en-US" altLang="en-US" dirty="0" smtClean="0"/>
                <a:t>public.</a:t>
              </a:r>
            </a:p>
            <a:p>
              <a:pPr eaLnBrk="1" hangingPunct="1">
                <a:spcAft>
                  <a:spcPct val="50000"/>
                </a:spcAft>
                <a:buFontTx/>
                <a:buChar char="•"/>
              </a:pPr>
              <a:r>
                <a:rPr lang="en-US" altLang="en-US" dirty="0" smtClean="0"/>
                <a:t>Not reporting the amount of people dead or the hazards of this “new” war.</a:t>
              </a:r>
              <a:endParaRPr lang="en-US" altLang="en-US" dirty="0"/>
            </a:p>
            <a:p>
              <a:pPr eaLnBrk="1" hangingPunct="1">
                <a:spcAft>
                  <a:spcPct val="50000"/>
                </a:spcAft>
                <a:buFontTx/>
                <a:buChar char="•"/>
              </a:pPr>
              <a:r>
                <a:rPr lang="en-US" altLang="en-US" dirty="0"/>
                <a:t>Created </a:t>
              </a:r>
              <a:r>
                <a:rPr lang="en-US" altLang="en-US" b="1" dirty="0"/>
                <a:t>propaganda</a:t>
              </a:r>
              <a:r>
                <a:rPr lang="en-US" altLang="en-US" dirty="0"/>
                <a:t>, information to influence opinions, encourage volunteers</a:t>
              </a:r>
            </a:p>
            <a:p>
              <a:pPr eaLnBrk="1" hangingPunct="1">
                <a:spcAft>
                  <a:spcPct val="50000"/>
                </a:spcAft>
                <a:buFontTx/>
                <a:buChar char="•"/>
              </a:pPr>
              <a:r>
                <a:rPr lang="en-US" altLang="en-US" dirty="0"/>
                <a:t>Posters, pamphlets, articles about enemy’s brutal </a:t>
              </a:r>
              <a:r>
                <a:rPr lang="en-US" altLang="en-US" dirty="0" smtClean="0"/>
                <a:t>actions.</a:t>
              </a:r>
              <a:endParaRPr lang="en-US" altLang="en-US" dirty="0"/>
            </a:p>
          </p:txBody>
        </p:sp>
        <p:sp>
          <p:nvSpPr>
            <p:cNvPr id="124936" name="Text Box 4"/>
            <p:cNvSpPr txBox="1">
              <a:spLocks noChangeArrowheads="1"/>
            </p:cNvSpPr>
            <p:nvPr/>
          </p:nvSpPr>
          <p:spPr bwMode="auto">
            <a:xfrm>
              <a:off x="324" y="527"/>
              <a:ext cx="1692" cy="433"/>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Government Control</a:t>
              </a:r>
            </a:p>
          </p:txBody>
        </p:sp>
      </p:grpSp>
      <p:grpSp>
        <p:nvGrpSpPr>
          <p:cNvPr id="124931" name="Group 5"/>
          <p:cNvGrpSpPr>
            <a:grpSpLocks/>
          </p:cNvGrpSpPr>
          <p:nvPr/>
        </p:nvGrpSpPr>
        <p:grpSpPr bwMode="auto">
          <a:xfrm>
            <a:off x="858983" y="942109"/>
            <a:ext cx="5148118" cy="4925291"/>
            <a:chOff x="384" y="624"/>
            <a:chExt cx="1632" cy="3120"/>
          </a:xfrm>
        </p:grpSpPr>
        <p:sp>
          <p:nvSpPr>
            <p:cNvPr id="124933" name="Text Box 6"/>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dirty="0"/>
                <a:t>Winning new type of war required use of all society’s resources</a:t>
              </a:r>
            </a:p>
            <a:p>
              <a:pPr>
                <a:spcAft>
                  <a:spcPct val="50000"/>
                </a:spcAft>
                <a:buFontTx/>
                <a:buChar char="•"/>
              </a:pPr>
              <a:r>
                <a:rPr lang="en-US" altLang="en-US" b="1" dirty="0"/>
                <a:t>Total </a:t>
              </a:r>
              <a:r>
                <a:rPr lang="en-US" altLang="en-US" b="1" dirty="0" smtClean="0"/>
                <a:t>war</a:t>
              </a:r>
              <a:r>
                <a:rPr lang="en-US" altLang="en-US" dirty="0" smtClean="0"/>
                <a:t>: A war with no restrictions of weapons used, the territory or combatants involved, or the objectives pursued, especially one in which the laws of war are disregarded.</a:t>
              </a:r>
            </a:p>
            <a:p>
              <a:pPr eaLnBrk="1" hangingPunct="1">
                <a:spcAft>
                  <a:spcPct val="50000"/>
                </a:spcAft>
                <a:buFontTx/>
                <a:buChar char="•"/>
              </a:pPr>
              <a:r>
                <a:rPr lang="en-US" altLang="en-US" dirty="0" smtClean="0"/>
                <a:t> </a:t>
              </a:r>
              <a:r>
                <a:rPr lang="en-US" altLang="en-US" dirty="0"/>
                <a:t>governments took stronger control of citizens’ </a:t>
              </a:r>
              <a:r>
                <a:rPr lang="en-US" altLang="en-US" dirty="0" smtClean="0"/>
                <a:t>lives by changing </a:t>
              </a:r>
              <a:r>
                <a:rPr lang="en-US" altLang="en-US" dirty="0"/>
                <a:t>nations’ industries, </a:t>
              </a:r>
              <a:r>
                <a:rPr lang="en-US" altLang="en-US" dirty="0" smtClean="0"/>
                <a:t>economies to produce military equipment.</a:t>
              </a:r>
            </a:p>
            <a:p>
              <a:pPr eaLnBrk="1" hangingPunct="1">
                <a:spcAft>
                  <a:spcPct val="50000"/>
                </a:spcAft>
                <a:buFontTx/>
                <a:buChar char="•"/>
              </a:pPr>
              <a:r>
                <a:rPr lang="en-US" altLang="en-US" dirty="0" smtClean="0"/>
                <a:t>citizens </a:t>
              </a:r>
              <a:r>
                <a:rPr lang="en-US" altLang="en-US" dirty="0"/>
                <a:t>conserved food, other goods</a:t>
              </a:r>
            </a:p>
          </p:txBody>
        </p:sp>
        <p:sp>
          <p:nvSpPr>
            <p:cNvPr id="124934" name="Text Box 7"/>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Government Actions</a:t>
              </a:r>
            </a:p>
          </p:txBody>
        </p:sp>
      </p:grpSp>
      <p:sp>
        <p:nvSpPr>
          <p:cNvPr id="124932" name="Rectangle 8"/>
          <p:cNvSpPr>
            <a:spLocks noChangeArrowheads="1"/>
          </p:cNvSpPr>
          <p:nvPr/>
        </p:nvSpPr>
        <p:spPr bwMode="auto">
          <a:xfrm>
            <a:off x="1579418" y="207819"/>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dirty="0" smtClean="0">
                <a:solidFill>
                  <a:schemeClr val="tx2"/>
                </a:solidFill>
              </a:rPr>
              <a:t>Using society’s resources to win the war:</a:t>
            </a:r>
            <a:endParaRPr lang="en-US" altLang="en-US" sz="2800" b="1" dirty="0">
              <a:solidFill>
                <a:schemeClr val="tx2"/>
              </a:solidFill>
            </a:endParaRPr>
          </a:p>
        </p:txBody>
      </p:sp>
    </p:spTree>
    <p:custDataLst>
      <p:tags r:id="rId1"/>
    </p:custDataLst>
    <p:extLst>
      <p:ext uri="{BB962C8B-B14F-4D97-AF65-F5344CB8AC3E}">
        <p14:creationId xmlns:p14="http://schemas.microsoft.com/office/powerpoint/2010/main" val="47275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92163" name="Rectangle 3"/>
          <p:cNvSpPr>
            <a:spLocks noChangeArrowheads="1"/>
          </p:cNvSpPr>
          <p:nvPr/>
        </p:nvSpPr>
        <p:spPr bwMode="auto">
          <a:xfrm>
            <a:off x="1981200" y="1257301"/>
            <a:ext cx="8229600" cy="2466975"/>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110000"/>
              </a:lnSpc>
              <a:spcBef>
                <a:spcPct val="20000"/>
              </a:spcBef>
            </a:pPr>
            <a:r>
              <a:rPr lang="en-US" altLang="en-US" sz="3200" b="1"/>
              <a:t>Summarize</a:t>
            </a:r>
          </a:p>
          <a:p>
            <a:pPr algn="ctr" eaLnBrk="1" hangingPunct="1">
              <a:lnSpc>
                <a:spcPct val="110000"/>
              </a:lnSpc>
              <a:spcBef>
                <a:spcPct val="20000"/>
              </a:spcBef>
            </a:pPr>
            <a:endParaRPr lang="en-US" altLang="en-US" sz="3200" b="1"/>
          </a:p>
          <a:p>
            <a:pPr algn="ctr" eaLnBrk="1" hangingPunct="1">
              <a:lnSpc>
                <a:spcPct val="110000"/>
              </a:lnSpc>
              <a:spcBef>
                <a:spcPct val="20000"/>
              </a:spcBef>
            </a:pPr>
            <a:r>
              <a:rPr lang="en-US" altLang="en-US" sz="3200"/>
              <a:t>How did new technology affect the World War I battlefield?</a:t>
            </a:r>
            <a:endParaRPr lang="en-US" altLang="en-US"/>
          </a:p>
        </p:txBody>
      </p:sp>
      <p:sp>
        <p:nvSpPr>
          <p:cNvPr id="92164" name="Text Box 4"/>
          <p:cNvSpPr txBox="1">
            <a:spLocks noChangeArrowheads="1"/>
          </p:cNvSpPr>
          <p:nvPr/>
        </p:nvSpPr>
        <p:spPr bwMode="auto">
          <a:xfrm>
            <a:off x="3717926" y="823914"/>
            <a:ext cx="4968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517125" name="Rectangle 5"/>
          <p:cNvSpPr>
            <a:spLocks noChangeArrowheads="1"/>
          </p:cNvSpPr>
          <p:nvPr/>
        </p:nvSpPr>
        <p:spPr bwMode="auto">
          <a:xfrm>
            <a:off x="2057400" y="3819526"/>
            <a:ext cx="8153400" cy="2227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solidFill>
                  <a:srgbClr val="FF3300"/>
                </a:solidFill>
              </a:rPr>
              <a:t>Answer(s):</a:t>
            </a:r>
            <a:r>
              <a:rPr lang="en-US" altLang="en-US" sz="2800"/>
              <a:t> New technologies such as poison gas and rapid-firing machine guns made the battlefield more dangerous; faster airplanes proved useful in attacking battlefield positions, factories, and cities; neither side was able to gain an advantage.</a:t>
            </a:r>
          </a:p>
        </p:txBody>
      </p:sp>
    </p:spTree>
    <p:custDataLst>
      <p:tags r:id="rId1"/>
    </p:custDataLst>
    <p:extLst>
      <p:ext uri="{BB962C8B-B14F-4D97-AF65-F5344CB8AC3E}">
        <p14:creationId xmlns:p14="http://schemas.microsoft.com/office/powerpoint/2010/main" val="19242228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712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dirty="0" smtClean="0">
                <a:solidFill>
                  <a:schemeClr val="tx2"/>
                </a:solidFill>
              </a:rPr>
              <a:t>Women and the War</a:t>
            </a:r>
            <a:endParaRPr lang="en-US" altLang="en-US" sz="2800" b="1" dirty="0">
              <a:solidFill>
                <a:schemeClr val="tx2"/>
              </a:solidFill>
            </a:endParaRPr>
          </a:p>
        </p:txBody>
      </p:sp>
      <p:sp>
        <p:nvSpPr>
          <p:cNvPr id="476163" name="Rectangle 3"/>
          <p:cNvSpPr>
            <a:spLocks noGrp="1" noChangeArrowheads="1"/>
          </p:cNvSpPr>
          <p:nvPr>
            <p:ph type="body" idx="1"/>
          </p:nvPr>
        </p:nvSpPr>
        <p:spPr bwMode="auto">
          <a:xfrm>
            <a:off x="1981200" y="1447800"/>
            <a:ext cx="8229600" cy="4419600"/>
          </a:xfrm>
          <a:solidFill>
            <a:srgbClr val="80B3D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0" indent="0">
              <a:spcBef>
                <a:spcPct val="0"/>
              </a:spcBef>
              <a:spcAft>
                <a:spcPct val="50000"/>
              </a:spcAft>
              <a:buNone/>
            </a:pPr>
            <a:r>
              <a:rPr lang="en-US" altLang="en-US" sz="2400" b="1" dirty="0" smtClean="0"/>
              <a:t>Millions </a:t>
            </a:r>
            <a:r>
              <a:rPr lang="en-US" altLang="en-US" sz="2400" b="1" dirty="0"/>
              <a:t>of men at </a:t>
            </a:r>
            <a:r>
              <a:rPr lang="en-US" altLang="en-US" sz="2400" b="1" dirty="0" smtClean="0"/>
              <a:t>battle most of the work </a:t>
            </a:r>
            <a:r>
              <a:rPr lang="en-US" altLang="en-US" sz="2400" b="1" dirty="0"/>
              <a:t>on home front done by </a:t>
            </a:r>
            <a:r>
              <a:rPr lang="en-US" altLang="en-US" sz="2400" b="1" dirty="0" smtClean="0"/>
              <a:t>women.</a:t>
            </a:r>
            <a:endParaRPr lang="en-US" altLang="en-US" sz="2400" b="1" dirty="0"/>
          </a:p>
          <a:p>
            <a:pPr marL="798513" lvl="1" indent="-333375">
              <a:spcBef>
                <a:spcPct val="0"/>
              </a:spcBef>
              <a:spcAft>
                <a:spcPct val="50000"/>
              </a:spcAft>
            </a:pPr>
            <a:r>
              <a:rPr lang="en-US" altLang="en-US" dirty="0"/>
              <a:t>Some worked in factories, producing war supplies</a:t>
            </a:r>
          </a:p>
          <a:p>
            <a:pPr marL="798513" lvl="1" indent="-333375">
              <a:spcBef>
                <a:spcPct val="0"/>
              </a:spcBef>
              <a:spcAft>
                <a:spcPct val="50000"/>
              </a:spcAft>
            </a:pPr>
            <a:r>
              <a:rPr lang="en-US" altLang="en-US" dirty="0"/>
              <a:t>Others served as nurses to wounded</a:t>
            </a:r>
          </a:p>
          <a:p>
            <a:pPr marL="231775" indent="-231775">
              <a:spcBef>
                <a:spcPct val="0"/>
              </a:spcBef>
              <a:spcAft>
                <a:spcPct val="50000"/>
              </a:spcAft>
            </a:pPr>
            <a:r>
              <a:rPr lang="en-US" altLang="en-US" sz="2400" b="1" dirty="0"/>
              <a:t>Contributions of women</a:t>
            </a:r>
            <a:r>
              <a:rPr lang="en-US" altLang="en-US" sz="2400" dirty="0"/>
              <a:t>  </a:t>
            </a:r>
          </a:p>
          <a:p>
            <a:pPr marL="798513" lvl="1" indent="-333375">
              <a:spcBef>
                <a:spcPct val="0"/>
              </a:spcBef>
              <a:spcAft>
                <a:spcPct val="50000"/>
              </a:spcAft>
            </a:pPr>
            <a:r>
              <a:rPr lang="en-US" altLang="en-US" dirty="0"/>
              <a:t>Transformed public views of </a:t>
            </a:r>
            <a:r>
              <a:rPr lang="en-US" altLang="en-US" dirty="0" smtClean="0"/>
              <a:t>women and what they could do. </a:t>
            </a:r>
            <a:endParaRPr lang="en-US" altLang="en-US" dirty="0"/>
          </a:p>
          <a:p>
            <a:pPr marL="798513" lvl="1" indent="-333375">
              <a:spcBef>
                <a:spcPct val="0"/>
              </a:spcBef>
              <a:spcAft>
                <a:spcPct val="50000"/>
              </a:spcAft>
            </a:pPr>
            <a:r>
              <a:rPr lang="en-US" altLang="en-US" dirty="0"/>
              <a:t>Helped women win right to </a:t>
            </a:r>
            <a:r>
              <a:rPr lang="en-US" altLang="en-US" dirty="0" smtClean="0"/>
              <a:t>vote in some countries. </a:t>
            </a:r>
            <a:endParaRPr lang="en-US" altLang="en-US" dirty="0"/>
          </a:p>
        </p:txBody>
      </p:sp>
    </p:spTree>
    <p:extLst>
      <p:ext uri="{BB962C8B-B14F-4D97-AF65-F5344CB8AC3E}">
        <p14:creationId xmlns:p14="http://schemas.microsoft.com/office/powerpoint/2010/main" val="13929331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616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616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61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7616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7616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616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76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616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914" y="365126"/>
            <a:ext cx="10387885" cy="652306"/>
          </a:xfrm>
        </p:spPr>
        <p:txBody>
          <a:bodyPr>
            <a:normAutofit fontScale="90000"/>
          </a:bodyPr>
          <a:lstStyle/>
          <a:p>
            <a:r>
              <a:rPr lang="en-US" b="1" dirty="0" smtClean="0">
                <a:effectLst>
                  <a:outerShdw blurRad="38100" dist="38100" dir="2700000" algn="tl">
                    <a:srgbClr val="000000">
                      <a:alpha val="43137"/>
                    </a:srgbClr>
                  </a:outerShdw>
                </a:effectLst>
              </a:rPr>
              <a:t>BALKAN REGION OF SOUTHEASTERN EUROPE</a:t>
            </a:r>
            <a:endParaRPr lang="en-US" b="1" dirty="0">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stretch>
            <a:fillRect/>
          </a:stretch>
        </p:blipFill>
        <p:spPr>
          <a:xfrm>
            <a:off x="2446986" y="927280"/>
            <a:ext cx="6516710" cy="5792983"/>
          </a:xfrm>
          <a:prstGeom prst="rect">
            <a:avLst/>
          </a:prstGeom>
        </p:spPr>
      </p:pic>
    </p:spTree>
    <p:extLst>
      <p:ext uri="{BB962C8B-B14F-4D97-AF65-F5344CB8AC3E}">
        <p14:creationId xmlns:p14="http://schemas.microsoft.com/office/powerpoint/2010/main" val="358819720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170" name="Rectangle 2"/>
          <p:cNvSpPr>
            <a:spLocks noChangeArrowheads="1"/>
          </p:cNvSpPr>
          <p:nvPr/>
        </p:nvSpPr>
        <p:spPr bwMode="auto">
          <a:xfrm>
            <a:off x="2057400" y="1143001"/>
            <a:ext cx="8077200" cy="701675"/>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a:t>While people on the home front supported their troops, the war in Western Europe was going badly for the Allied Powers.  </a:t>
            </a:r>
          </a:p>
        </p:txBody>
      </p:sp>
      <p:grpSp>
        <p:nvGrpSpPr>
          <p:cNvPr id="2" name="Group 3"/>
          <p:cNvGrpSpPr>
            <a:grpSpLocks/>
          </p:cNvGrpSpPr>
          <p:nvPr/>
        </p:nvGrpSpPr>
        <p:grpSpPr bwMode="auto">
          <a:xfrm>
            <a:off x="2057400" y="1905000"/>
            <a:ext cx="3886200" cy="3962400"/>
            <a:chOff x="384" y="624"/>
            <a:chExt cx="1632" cy="3120"/>
          </a:xfrm>
        </p:grpSpPr>
        <p:sp>
          <p:nvSpPr>
            <p:cNvPr id="94216" name="Text Box 4"/>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dirty="0"/>
                <a:t>Italy joined Allied Powers, May 1915</a:t>
              </a:r>
            </a:p>
            <a:p>
              <a:pPr eaLnBrk="1" hangingPunct="1">
                <a:spcAft>
                  <a:spcPct val="50000"/>
                </a:spcAft>
                <a:buFontTx/>
                <a:buChar char="•"/>
              </a:pPr>
              <a:r>
                <a:rPr lang="en-US" altLang="en-US" dirty="0"/>
                <a:t>Sent forces against Austria-Hungary at border with Italy</a:t>
              </a:r>
            </a:p>
            <a:p>
              <a:pPr eaLnBrk="1" hangingPunct="1">
                <a:spcAft>
                  <a:spcPct val="50000"/>
                </a:spcAft>
                <a:buFontTx/>
                <a:buChar char="•"/>
              </a:pPr>
              <a:r>
                <a:rPr lang="en-US" altLang="en-US" dirty="0"/>
                <a:t>Series of back-and-forth battles</a:t>
              </a:r>
            </a:p>
            <a:p>
              <a:pPr eaLnBrk="1" hangingPunct="1">
                <a:spcAft>
                  <a:spcPct val="50000"/>
                </a:spcAft>
                <a:buFontTx/>
                <a:buChar char="•"/>
              </a:pPr>
              <a:r>
                <a:rPr lang="en-US" altLang="en-US" dirty="0"/>
                <a:t>Little progress made</a:t>
              </a:r>
            </a:p>
          </p:txBody>
        </p:sp>
        <p:sp>
          <p:nvSpPr>
            <p:cNvPr id="94217" name="Text Box 5"/>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The Italian Front</a:t>
              </a:r>
            </a:p>
          </p:txBody>
        </p:sp>
      </p:grpSp>
      <p:grpSp>
        <p:nvGrpSpPr>
          <p:cNvPr id="3" name="Group 6"/>
          <p:cNvGrpSpPr>
            <a:grpSpLocks/>
          </p:cNvGrpSpPr>
          <p:nvPr/>
        </p:nvGrpSpPr>
        <p:grpSpPr bwMode="auto">
          <a:xfrm>
            <a:off x="6248400" y="1905000"/>
            <a:ext cx="3886200" cy="3962400"/>
            <a:chOff x="384" y="624"/>
            <a:chExt cx="1632" cy="3120"/>
          </a:xfrm>
        </p:grpSpPr>
        <p:sp>
          <p:nvSpPr>
            <p:cNvPr id="94214" name="Text Box 7"/>
            <p:cNvSpPr txBox="1">
              <a:spLocks noChangeArrowheads="1"/>
            </p:cNvSpPr>
            <p:nvPr/>
          </p:nvSpPr>
          <p:spPr bwMode="auto">
            <a:xfrm>
              <a:off x="384" y="960"/>
              <a:ext cx="1632" cy="2784"/>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45000"/>
                </a:spcAft>
                <a:buFontTx/>
                <a:buChar char="•"/>
              </a:pPr>
              <a:r>
                <a:rPr lang="en-US" altLang="en-US" dirty="0"/>
                <a:t>Germans planned assault on French fortress, Verdun</a:t>
              </a:r>
            </a:p>
            <a:p>
              <a:pPr eaLnBrk="1" hangingPunct="1">
                <a:spcAft>
                  <a:spcPct val="45000"/>
                </a:spcAft>
                <a:buFontTx/>
                <a:buChar char="•"/>
              </a:pPr>
              <a:r>
                <a:rPr lang="en-US" altLang="en-US" dirty="0"/>
                <a:t>Believed French would defend fortress at all costs</a:t>
              </a:r>
            </a:p>
            <a:p>
              <a:pPr eaLnBrk="1" hangingPunct="1">
                <a:spcAft>
                  <a:spcPct val="45000"/>
                </a:spcAft>
                <a:buFontTx/>
                <a:buChar char="•"/>
              </a:pPr>
              <a:r>
                <a:rPr lang="en-US" altLang="en-US" b="1" dirty="0"/>
                <a:t>Battle of Verdun</a:t>
              </a:r>
              <a:r>
                <a:rPr lang="en-US" altLang="en-US" dirty="0"/>
                <a:t> meant to kill, injure as many French soldiers as possible</a:t>
              </a:r>
            </a:p>
            <a:p>
              <a:pPr eaLnBrk="1" hangingPunct="1">
                <a:spcAft>
                  <a:spcPct val="45000"/>
                </a:spcAft>
                <a:buFontTx/>
                <a:buChar char="•"/>
              </a:pPr>
              <a:r>
                <a:rPr lang="en-US" altLang="en-US" dirty="0"/>
                <a:t>400,000 French casualties in 10 months of fighting, almost as many for Germany</a:t>
              </a:r>
            </a:p>
          </p:txBody>
        </p:sp>
        <p:sp>
          <p:nvSpPr>
            <p:cNvPr id="94215" name="Text Box 8"/>
            <p:cNvSpPr txBox="1">
              <a:spLocks noChangeArrowheads="1"/>
            </p:cNvSpPr>
            <p:nvPr/>
          </p:nvSpPr>
          <p:spPr bwMode="auto">
            <a:xfrm>
              <a:off x="384" y="624"/>
              <a:ext cx="1632" cy="336"/>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The Battle of Verdun</a:t>
              </a:r>
            </a:p>
          </p:txBody>
        </p:sp>
      </p:grpSp>
      <p:sp>
        <p:nvSpPr>
          <p:cNvPr id="94213" name="Rectangle 9"/>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Battles on the Western Front</a:t>
            </a:r>
          </a:p>
        </p:txBody>
      </p:sp>
    </p:spTree>
    <p:extLst>
      <p:ext uri="{BB962C8B-B14F-4D97-AF65-F5344CB8AC3E}">
        <p14:creationId xmlns:p14="http://schemas.microsoft.com/office/powerpoint/2010/main" val="68360652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91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170"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521219" name="Rectangle 3"/>
          <p:cNvSpPr>
            <a:spLocks noChangeArrowheads="1"/>
          </p:cNvSpPr>
          <p:nvPr/>
        </p:nvSpPr>
        <p:spPr bwMode="auto">
          <a:xfrm>
            <a:off x="1981200" y="3352801"/>
            <a:ext cx="8229600" cy="2388346"/>
          </a:xfrm>
          <a:prstGeom prst="rect">
            <a:avLst/>
          </a:prstGeom>
          <a:solidFill>
            <a:srgbClr val="F8C4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30000"/>
              </a:spcAft>
            </a:pPr>
            <a:r>
              <a:rPr lang="en-US" altLang="en-US" sz="2400" b="1" dirty="0"/>
              <a:t>The Third Battle of </a:t>
            </a:r>
            <a:r>
              <a:rPr lang="en-US" altLang="en-US" sz="2400" b="1" dirty="0" smtClean="0"/>
              <a:t>Ypres  (</a:t>
            </a:r>
            <a:r>
              <a:rPr lang="en-US" altLang="en-US" b="1" i="1" dirty="0" smtClean="0">
                <a:effectLst>
                  <a:outerShdw blurRad="38100" dist="38100" dir="2700000" algn="tl">
                    <a:srgbClr val="000000">
                      <a:alpha val="43137"/>
                    </a:srgbClr>
                  </a:outerShdw>
                </a:effectLst>
              </a:rPr>
              <a:t>Ypres near the British Channel</a:t>
            </a:r>
            <a:r>
              <a:rPr lang="en-US" altLang="en-US" b="1" dirty="0" smtClean="0"/>
              <a:t>)</a:t>
            </a:r>
            <a:endParaRPr lang="en-US" altLang="en-US" b="1" dirty="0"/>
          </a:p>
          <a:p>
            <a:pPr eaLnBrk="1" hangingPunct="1">
              <a:spcAft>
                <a:spcPct val="30000"/>
              </a:spcAft>
              <a:buFontTx/>
              <a:buChar char="•"/>
            </a:pPr>
            <a:r>
              <a:rPr lang="en-US" altLang="en-US" dirty="0"/>
              <a:t>Failed French offensive caused rebellion among French soldiers, spring 1917</a:t>
            </a:r>
          </a:p>
          <a:p>
            <a:pPr eaLnBrk="1" hangingPunct="1">
              <a:spcAft>
                <a:spcPct val="30000"/>
              </a:spcAft>
              <a:buFontTx/>
              <a:buChar char="•"/>
            </a:pPr>
            <a:r>
              <a:rPr lang="en-US" altLang="en-US" dirty="0"/>
              <a:t>British began offensive near Ypres, Belgium, site of German attacks</a:t>
            </a:r>
          </a:p>
          <a:p>
            <a:pPr eaLnBrk="1" hangingPunct="1">
              <a:spcAft>
                <a:spcPct val="30000"/>
              </a:spcAft>
              <a:buFontTx/>
              <a:buChar char="•"/>
            </a:pPr>
            <a:r>
              <a:rPr lang="en-US" altLang="en-US" dirty="0"/>
              <a:t>Third Battle of Ypres a disaster for British</a:t>
            </a:r>
          </a:p>
          <a:p>
            <a:pPr eaLnBrk="1" hangingPunct="1">
              <a:spcAft>
                <a:spcPct val="30000"/>
              </a:spcAft>
              <a:buFontTx/>
              <a:buChar char="•"/>
            </a:pPr>
            <a:r>
              <a:rPr lang="en-US" altLang="en-US" dirty="0"/>
              <a:t>After 3 years of battle, front lines remained virtually unchanged</a:t>
            </a:r>
          </a:p>
        </p:txBody>
      </p:sp>
      <p:sp>
        <p:nvSpPr>
          <p:cNvPr id="521220" name="Rectangle 4"/>
          <p:cNvSpPr>
            <a:spLocks noChangeArrowheads="1"/>
          </p:cNvSpPr>
          <p:nvPr/>
        </p:nvSpPr>
        <p:spPr bwMode="auto">
          <a:xfrm>
            <a:off x="1981200" y="914400"/>
            <a:ext cx="8229600" cy="2274888"/>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30000"/>
              </a:spcAft>
            </a:pPr>
            <a:r>
              <a:rPr lang="en-US" altLang="en-US" sz="2400" b="1" dirty="0"/>
              <a:t>The Battle of the Somme</a:t>
            </a:r>
          </a:p>
          <a:p>
            <a:pPr eaLnBrk="1" hangingPunct="1">
              <a:spcAft>
                <a:spcPct val="30000"/>
              </a:spcAft>
              <a:buFontTx/>
              <a:buChar char="•"/>
            </a:pPr>
            <a:r>
              <a:rPr lang="en-US" altLang="en-US" dirty="0"/>
              <a:t>British launched attack in Somme River area to pull German troops away from Verdun</a:t>
            </a:r>
          </a:p>
          <a:p>
            <a:pPr eaLnBrk="1" hangingPunct="1">
              <a:spcAft>
                <a:spcPct val="30000"/>
              </a:spcAft>
              <a:buFontTx/>
              <a:buChar char="•"/>
            </a:pPr>
            <a:r>
              <a:rPr lang="en-US" altLang="en-US" dirty="0"/>
              <a:t>Main assault during 1916, but no major breakthrough </a:t>
            </a:r>
          </a:p>
          <a:p>
            <a:pPr eaLnBrk="1" hangingPunct="1">
              <a:spcAft>
                <a:spcPct val="30000"/>
              </a:spcAft>
              <a:buFontTx/>
              <a:buChar char="•"/>
            </a:pPr>
            <a:r>
              <a:rPr lang="en-US" altLang="en-US" dirty="0"/>
              <a:t>Both sides lost great number of troops; British suffered nearly 60,000 casualties on the first day of fighting</a:t>
            </a:r>
          </a:p>
        </p:txBody>
      </p:sp>
    </p:spTree>
    <p:custDataLst>
      <p:tags r:id="rId1"/>
    </p:custDataLst>
    <p:extLst>
      <p:ext uri="{BB962C8B-B14F-4D97-AF65-F5344CB8AC3E}">
        <p14:creationId xmlns:p14="http://schemas.microsoft.com/office/powerpoint/2010/main" val="1430211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21220"/>
                                        </p:tgtEl>
                                        <p:attrNameLst>
                                          <p:attrName>style.visibility</p:attrName>
                                        </p:attrNameLst>
                                      </p:cBhvr>
                                      <p:to>
                                        <p:strVal val="visible"/>
                                      </p:to>
                                    </p:set>
                                    <p:animEffect transition="in" filter="wipe(up)">
                                      <p:cBhvr>
                                        <p:cTn id="7" dur="500"/>
                                        <p:tgtEl>
                                          <p:spTgt spid="52122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21219"/>
                                        </p:tgtEl>
                                        <p:attrNameLst>
                                          <p:attrName>style.visibility</p:attrName>
                                        </p:attrNameLst>
                                      </p:cBhvr>
                                      <p:to>
                                        <p:strVal val="visible"/>
                                      </p:to>
                                    </p:set>
                                    <p:animEffect transition="in" filter="wipe(up)">
                                      <p:cBhvr>
                                        <p:cTn id="12" dur="500"/>
                                        <p:tgtEl>
                                          <p:spTgt spid="5212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1219" grpId="0" animBg="1"/>
      <p:bldP spid="5212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362" name="Rectangle 2"/>
          <p:cNvSpPr>
            <a:spLocks noChangeArrowheads="1"/>
          </p:cNvSpPr>
          <p:nvPr/>
        </p:nvSpPr>
        <p:spPr bwMode="auto">
          <a:xfrm>
            <a:off x="2057400" y="1143001"/>
            <a:ext cx="8077200" cy="1006475"/>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a:t>Much of the early fighting took place in Europe, but the conflict quickly became a true world war as fighting spread around the globe. Over 30 nations officially took sides in the war.</a:t>
            </a:r>
            <a:endParaRPr lang="en-US" altLang="en-US" b="1"/>
          </a:p>
        </p:txBody>
      </p:sp>
      <p:grpSp>
        <p:nvGrpSpPr>
          <p:cNvPr id="2" name="Group 3"/>
          <p:cNvGrpSpPr>
            <a:grpSpLocks/>
          </p:cNvGrpSpPr>
          <p:nvPr/>
        </p:nvGrpSpPr>
        <p:grpSpPr bwMode="auto">
          <a:xfrm>
            <a:off x="2057400" y="2297114"/>
            <a:ext cx="2590800" cy="3646487"/>
            <a:chOff x="384" y="624"/>
            <a:chExt cx="1632" cy="3120"/>
          </a:xfrm>
        </p:grpSpPr>
        <p:sp>
          <p:nvSpPr>
            <p:cNvPr id="100363" name="Text Box 4"/>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a:t>Ottoman Empire joined Central Powers, late 1914</a:t>
              </a:r>
            </a:p>
            <a:p>
              <a:pPr eaLnBrk="1" hangingPunct="1">
                <a:spcAft>
                  <a:spcPct val="50000"/>
                </a:spcAft>
                <a:buFontTx/>
                <a:buChar char="•"/>
              </a:pPr>
              <a:r>
                <a:rPr lang="en-US" altLang="en-US"/>
                <a:t>Controlled sea passage, Dardanelles </a:t>
              </a:r>
            </a:p>
            <a:p>
              <a:pPr eaLnBrk="1" hangingPunct="1">
                <a:spcAft>
                  <a:spcPct val="50000"/>
                </a:spcAft>
                <a:buFontTx/>
                <a:buChar char="•"/>
              </a:pPr>
              <a:r>
                <a:rPr lang="en-US" altLang="en-US"/>
                <a:t>Used by Allies to ship supplies to Russia</a:t>
              </a:r>
            </a:p>
          </p:txBody>
        </p:sp>
        <p:sp>
          <p:nvSpPr>
            <p:cNvPr id="100364" name="Text Box 5"/>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b="1" i="1"/>
                <a:t>Gallipoli Campaign</a:t>
              </a:r>
            </a:p>
          </p:txBody>
        </p:sp>
      </p:grpSp>
      <p:grpSp>
        <p:nvGrpSpPr>
          <p:cNvPr id="3" name="Group 6"/>
          <p:cNvGrpSpPr>
            <a:grpSpLocks/>
          </p:cNvGrpSpPr>
          <p:nvPr/>
        </p:nvGrpSpPr>
        <p:grpSpPr bwMode="auto">
          <a:xfrm>
            <a:off x="4800600" y="2297114"/>
            <a:ext cx="2590800" cy="3646487"/>
            <a:chOff x="384" y="624"/>
            <a:chExt cx="1632" cy="3120"/>
          </a:xfrm>
        </p:grpSpPr>
        <p:sp>
          <p:nvSpPr>
            <p:cNvPr id="100361" name="Text Box 7"/>
            <p:cNvSpPr txBox="1">
              <a:spLocks noChangeArrowheads="1"/>
            </p:cNvSpPr>
            <p:nvPr/>
          </p:nvSpPr>
          <p:spPr bwMode="auto">
            <a:xfrm>
              <a:off x="384" y="960"/>
              <a:ext cx="1632" cy="2784"/>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a:t>Allies landed force on Gallipoli Peninsula</a:t>
              </a:r>
            </a:p>
            <a:p>
              <a:pPr eaLnBrk="1" hangingPunct="1">
                <a:spcAft>
                  <a:spcPct val="50000"/>
                </a:spcAft>
                <a:buFontTx/>
                <a:buChar char="•"/>
              </a:pPr>
              <a:r>
                <a:rPr lang="en-US" altLang="en-US"/>
                <a:t>Attempted to destroy guns, forts on Dardanelles</a:t>
              </a:r>
            </a:p>
            <a:p>
              <a:pPr eaLnBrk="1" hangingPunct="1">
                <a:spcAft>
                  <a:spcPct val="50000"/>
                </a:spcAft>
                <a:buFontTx/>
                <a:buChar char="•"/>
              </a:pPr>
              <a:r>
                <a:rPr lang="en-US" altLang="en-US"/>
                <a:t>Gave up after months of fighting, 200,000 deaths</a:t>
              </a:r>
            </a:p>
          </p:txBody>
        </p:sp>
        <p:sp>
          <p:nvSpPr>
            <p:cNvPr id="100362" name="Text Box 8"/>
            <p:cNvSpPr txBox="1">
              <a:spLocks noChangeArrowheads="1"/>
            </p:cNvSpPr>
            <p:nvPr/>
          </p:nvSpPr>
          <p:spPr bwMode="auto">
            <a:xfrm>
              <a:off x="384" y="624"/>
              <a:ext cx="1632" cy="336"/>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b="1" i="1"/>
                <a:t>Spring 1915</a:t>
              </a:r>
            </a:p>
          </p:txBody>
        </p:sp>
      </p:grpSp>
      <p:grpSp>
        <p:nvGrpSpPr>
          <p:cNvPr id="4" name="Group 9"/>
          <p:cNvGrpSpPr>
            <a:grpSpLocks/>
          </p:cNvGrpSpPr>
          <p:nvPr/>
        </p:nvGrpSpPr>
        <p:grpSpPr bwMode="auto">
          <a:xfrm>
            <a:off x="7543800" y="2297114"/>
            <a:ext cx="2590800" cy="3646487"/>
            <a:chOff x="384" y="624"/>
            <a:chExt cx="1632" cy="3120"/>
          </a:xfrm>
        </p:grpSpPr>
        <p:sp>
          <p:nvSpPr>
            <p:cNvPr id="100359" name="Text Box 10"/>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a:t>Ottoman subjects in Arabian Peninsula rebelled later in war</a:t>
              </a:r>
            </a:p>
            <a:p>
              <a:pPr eaLnBrk="1" hangingPunct="1">
                <a:spcAft>
                  <a:spcPct val="50000"/>
                </a:spcAft>
                <a:buFontTx/>
                <a:buChar char="•"/>
              </a:pPr>
              <a:r>
                <a:rPr lang="en-US" altLang="en-US"/>
                <a:t>British sent T.E. Lawrence to support Arabs</a:t>
              </a:r>
            </a:p>
            <a:p>
              <a:pPr eaLnBrk="1" hangingPunct="1">
                <a:spcAft>
                  <a:spcPct val="50000"/>
                </a:spcAft>
                <a:buFontTx/>
                <a:buChar char="•"/>
              </a:pPr>
              <a:r>
                <a:rPr lang="en-US" altLang="en-US"/>
                <a:t>Arabs overthrew Ottoman rule</a:t>
              </a:r>
            </a:p>
          </p:txBody>
        </p:sp>
        <p:sp>
          <p:nvSpPr>
            <p:cNvPr id="100360" name="Text Box 11"/>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b="1" i="1"/>
                <a:t>Major Loss</a:t>
              </a:r>
            </a:p>
          </p:txBody>
        </p:sp>
      </p:grpSp>
      <p:sp>
        <p:nvSpPr>
          <p:cNvPr id="100358" name="Rectangle 1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War around the World</a:t>
            </a:r>
          </a:p>
        </p:txBody>
      </p:sp>
    </p:spTree>
    <p:custDataLst>
      <p:tags r:id="rId1"/>
    </p:custDataLst>
    <p:extLst>
      <p:ext uri="{BB962C8B-B14F-4D97-AF65-F5344CB8AC3E}">
        <p14:creationId xmlns:p14="http://schemas.microsoft.com/office/powerpoint/2010/main" val="28903420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736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8"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736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p78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78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03255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Text Box 2"/>
          <p:cNvSpPr txBox="1">
            <a:spLocks noChangeArrowheads="1"/>
          </p:cNvSpPr>
          <p:nvPr/>
        </p:nvSpPr>
        <p:spPr bwMode="auto">
          <a:xfrm>
            <a:off x="1981200" y="1143000"/>
            <a:ext cx="4038600" cy="22860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i="1"/>
              <a:t>Armenian Massacre</a:t>
            </a:r>
            <a:endParaRPr lang="en-US" altLang="en-US" sz="1000" i="1"/>
          </a:p>
          <a:p>
            <a:pPr eaLnBrk="1" hangingPunct="1">
              <a:spcAft>
                <a:spcPct val="50000"/>
              </a:spcAft>
              <a:buFontTx/>
              <a:buChar char="•"/>
            </a:pPr>
            <a:r>
              <a:rPr lang="en-US" altLang="en-US"/>
              <a:t>Different conflict elsewhere in Ottoman Empire during Gallipoli Campaign </a:t>
            </a:r>
          </a:p>
          <a:p>
            <a:pPr eaLnBrk="1" hangingPunct="1">
              <a:spcAft>
                <a:spcPct val="50000"/>
              </a:spcAft>
              <a:buFontTx/>
              <a:buChar char="•"/>
            </a:pPr>
            <a:r>
              <a:rPr lang="en-US" altLang="en-US"/>
              <a:t>Russia launched attack in Caucasus</a:t>
            </a:r>
          </a:p>
        </p:txBody>
      </p:sp>
      <p:sp>
        <p:nvSpPr>
          <p:cNvPr id="529411" name="Text Box 3"/>
          <p:cNvSpPr txBox="1">
            <a:spLocks noChangeArrowheads="1"/>
          </p:cNvSpPr>
          <p:nvPr/>
        </p:nvSpPr>
        <p:spPr bwMode="auto">
          <a:xfrm>
            <a:off x="1981200" y="3581400"/>
            <a:ext cx="4038600" cy="2286000"/>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i="1"/>
              <a:t>Use of Force</a:t>
            </a:r>
            <a:endParaRPr lang="en-US" altLang="en-US" sz="1000" i="1"/>
          </a:p>
          <a:p>
            <a:pPr eaLnBrk="1" hangingPunct="1">
              <a:spcAft>
                <a:spcPct val="50000"/>
              </a:spcAft>
              <a:buFontTx/>
              <a:buChar char="•"/>
            </a:pPr>
            <a:r>
              <a:rPr lang="en-US" altLang="en-US"/>
              <a:t>Ottoman leaders claimed Armenians aided Russians </a:t>
            </a:r>
          </a:p>
          <a:p>
            <a:pPr eaLnBrk="1" hangingPunct="1">
              <a:spcAft>
                <a:spcPct val="50000"/>
              </a:spcAft>
              <a:buFontTx/>
              <a:buChar char="•"/>
            </a:pPr>
            <a:r>
              <a:rPr lang="en-US" altLang="en-US"/>
              <a:t>Began forcibly removing Armenians from Caucasus, spring 1915</a:t>
            </a:r>
          </a:p>
        </p:txBody>
      </p:sp>
      <p:sp>
        <p:nvSpPr>
          <p:cNvPr id="529412" name="Text Box 4"/>
          <p:cNvSpPr txBox="1">
            <a:spLocks noChangeArrowheads="1"/>
          </p:cNvSpPr>
          <p:nvPr/>
        </p:nvSpPr>
        <p:spPr bwMode="auto">
          <a:xfrm>
            <a:off x="6172200" y="1143000"/>
            <a:ext cx="4038600" cy="2286000"/>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i="1"/>
              <a:t>Caucasus</a:t>
            </a:r>
            <a:endParaRPr lang="en-US" altLang="en-US" sz="1000"/>
          </a:p>
          <a:p>
            <a:pPr eaLnBrk="1" hangingPunct="1">
              <a:spcAft>
                <a:spcPct val="50000"/>
              </a:spcAft>
              <a:buFontTx/>
              <a:buChar char="•"/>
            </a:pPr>
            <a:r>
              <a:rPr lang="en-US" altLang="en-US"/>
              <a:t>Mountain region between Black and Caspian seas</a:t>
            </a:r>
          </a:p>
          <a:p>
            <a:pPr eaLnBrk="1" hangingPunct="1">
              <a:spcAft>
                <a:spcPct val="50000"/>
              </a:spcAft>
              <a:buFontTx/>
              <a:buChar char="•"/>
            </a:pPr>
            <a:r>
              <a:rPr lang="en-US" altLang="en-US"/>
              <a:t>Home to ethnic Christian Armenians, minority in Muslim Ottoman Empire</a:t>
            </a:r>
            <a:endParaRPr lang="en-US" altLang="en-US" sz="2400"/>
          </a:p>
        </p:txBody>
      </p:sp>
      <p:sp>
        <p:nvSpPr>
          <p:cNvPr id="529413" name="Text Box 5"/>
          <p:cNvSpPr txBox="1">
            <a:spLocks noChangeArrowheads="1"/>
          </p:cNvSpPr>
          <p:nvPr/>
        </p:nvSpPr>
        <p:spPr bwMode="auto">
          <a:xfrm>
            <a:off x="6172200" y="3581400"/>
            <a:ext cx="4038600" cy="22860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i="1"/>
              <a:t>Violence, starvation</a:t>
            </a:r>
            <a:endParaRPr lang="en-US" altLang="en-US" sz="1000" i="1"/>
          </a:p>
          <a:p>
            <a:pPr eaLnBrk="1" hangingPunct="1">
              <a:spcAft>
                <a:spcPct val="50000"/>
              </a:spcAft>
              <a:buFontTx/>
              <a:buChar char="•"/>
            </a:pPr>
            <a:r>
              <a:rPr lang="en-US" altLang="en-US"/>
              <a:t>600,000 Armenians died in massacre</a:t>
            </a:r>
          </a:p>
          <a:p>
            <a:pPr eaLnBrk="1" hangingPunct="1">
              <a:spcAft>
                <a:spcPct val="50000"/>
              </a:spcAft>
              <a:buFontTx/>
              <a:buChar char="•"/>
            </a:pPr>
            <a:r>
              <a:rPr lang="en-US" altLang="en-US"/>
              <a:t>Ottoman leaders accused of </a:t>
            </a:r>
            <a:r>
              <a:rPr lang="en-US" altLang="en-US" b="1"/>
              <a:t>genocide</a:t>
            </a:r>
            <a:r>
              <a:rPr lang="en-US" altLang="en-US"/>
              <a:t>, destruction of racial, political or cultural group</a:t>
            </a:r>
          </a:p>
        </p:txBody>
      </p:sp>
      <p:sp>
        <p:nvSpPr>
          <p:cNvPr id="102406"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War around the World</a:t>
            </a:r>
          </a:p>
        </p:txBody>
      </p:sp>
    </p:spTree>
    <p:extLst>
      <p:ext uri="{BB962C8B-B14F-4D97-AF65-F5344CB8AC3E}">
        <p14:creationId xmlns:p14="http://schemas.microsoft.com/office/powerpoint/2010/main" val="4147032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529412"/>
                                        </p:tgtEl>
                                        <p:attrNameLst>
                                          <p:attrName>style.visibility</p:attrName>
                                        </p:attrNameLst>
                                      </p:cBhvr>
                                      <p:to>
                                        <p:strVal val="visible"/>
                                      </p:to>
                                    </p:set>
                                    <p:animEffect transition="in" filter="wipe(right)">
                                      <p:cBhvr>
                                        <p:cTn id="7" dur="500"/>
                                        <p:tgtEl>
                                          <p:spTgt spid="5294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529411"/>
                                        </p:tgtEl>
                                        <p:attrNameLst>
                                          <p:attrName>style.visibility</p:attrName>
                                        </p:attrNameLst>
                                      </p:cBhvr>
                                      <p:to>
                                        <p:strVal val="visible"/>
                                      </p:to>
                                    </p:set>
                                    <p:animEffect transition="in" filter="wipe(left)">
                                      <p:cBhvr>
                                        <p:cTn id="12" dur="500"/>
                                        <p:tgtEl>
                                          <p:spTgt spid="529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529413"/>
                                        </p:tgtEl>
                                        <p:attrNameLst>
                                          <p:attrName>style.visibility</p:attrName>
                                        </p:attrNameLst>
                                      </p:cBhvr>
                                      <p:to>
                                        <p:strVal val="visible"/>
                                      </p:to>
                                    </p:set>
                                    <p:animEffect transition="in" filter="wipe(right)">
                                      <p:cBhvr>
                                        <p:cTn id="17" dur="500"/>
                                        <p:tgtEl>
                                          <p:spTgt spid="529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9411" grpId="0" animBg="1"/>
      <p:bldP spid="529412" grpId="0" animBg="1"/>
      <p:bldP spid="529413"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War around the World</a:t>
            </a:r>
          </a:p>
        </p:txBody>
      </p:sp>
      <p:sp>
        <p:nvSpPr>
          <p:cNvPr id="531459" name="Rectangle 3"/>
          <p:cNvSpPr>
            <a:spLocks noGrp="1" noChangeArrowheads="1"/>
          </p:cNvSpPr>
          <p:nvPr>
            <p:ph type="body" idx="1"/>
          </p:nvPr>
        </p:nvSpPr>
        <p:spPr bwMode="auto">
          <a:xfrm>
            <a:off x="1981200" y="1447800"/>
            <a:ext cx="8229600" cy="4419600"/>
          </a:xfrm>
          <a:solidFill>
            <a:srgbClr val="80B3D0"/>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31775" indent="-231775">
              <a:spcBef>
                <a:spcPct val="0"/>
              </a:spcBef>
              <a:spcAft>
                <a:spcPct val="20000"/>
              </a:spcAft>
              <a:buNone/>
            </a:pPr>
            <a:r>
              <a:rPr lang="en-US" altLang="en-US" b="1" dirty="0"/>
              <a:t>Other Fighting</a:t>
            </a:r>
          </a:p>
          <a:p>
            <a:pPr marL="231775" indent="-231775">
              <a:spcBef>
                <a:spcPct val="0"/>
              </a:spcBef>
              <a:spcAft>
                <a:spcPct val="20000"/>
              </a:spcAft>
            </a:pPr>
            <a:r>
              <a:rPr lang="en-US" altLang="en-US" sz="2400" b="1" dirty="0"/>
              <a:t>War also fought in Asia and Africa</a:t>
            </a:r>
          </a:p>
          <a:p>
            <a:pPr marL="231775" indent="-231775">
              <a:spcBef>
                <a:spcPct val="0"/>
              </a:spcBef>
              <a:spcAft>
                <a:spcPct val="20000"/>
              </a:spcAft>
            </a:pPr>
            <a:r>
              <a:rPr lang="en-US" altLang="en-US" sz="2400" b="1" dirty="0"/>
              <a:t>Japan declared war on Germany</a:t>
            </a:r>
          </a:p>
          <a:p>
            <a:pPr marL="798513" lvl="1" indent="-333375">
              <a:spcBef>
                <a:spcPct val="0"/>
              </a:spcBef>
              <a:spcAft>
                <a:spcPct val="20000"/>
              </a:spcAft>
            </a:pPr>
            <a:r>
              <a:rPr lang="en-US" altLang="en-US" sz="2000" dirty="0"/>
              <a:t>Part of military agreement with Great Britain</a:t>
            </a:r>
          </a:p>
          <a:p>
            <a:pPr marL="798513" lvl="1" indent="-333375">
              <a:spcBef>
                <a:spcPct val="0"/>
              </a:spcBef>
              <a:spcAft>
                <a:spcPct val="20000"/>
              </a:spcAft>
            </a:pPr>
            <a:r>
              <a:rPr lang="en-US" altLang="en-US" sz="2000" dirty="0"/>
              <a:t>Japanese captured German colonies in </a:t>
            </a:r>
            <a:r>
              <a:rPr lang="en-US" altLang="en-US" sz="2000" dirty="0" smtClean="0"/>
              <a:t>China and Pacific Islands</a:t>
            </a:r>
            <a:endParaRPr lang="en-US" altLang="en-US" sz="2000" dirty="0"/>
          </a:p>
          <a:p>
            <a:pPr marL="798513" lvl="1" indent="-333375">
              <a:spcBef>
                <a:spcPct val="0"/>
              </a:spcBef>
              <a:spcAft>
                <a:spcPct val="20000"/>
              </a:spcAft>
            </a:pPr>
            <a:r>
              <a:rPr lang="en-US" altLang="en-US" sz="2000" dirty="0"/>
              <a:t>British, French attacked German colonies in Africa</a:t>
            </a:r>
          </a:p>
          <a:p>
            <a:pPr marL="231775" indent="-231775">
              <a:spcBef>
                <a:spcPct val="0"/>
              </a:spcBef>
              <a:spcAft>
                <a:spcPct val="20000"/>
              </a:spcAft>
            </a:pPr>
            <a:r>
              <a:rPr lang="en-US" altLang="en-US" sz="2400" b="1" dirty="0"/>
              <a:t>Allied colonies scattered around world made contributions to war</a:t>
            </a:r>
            <a:r>
              <a:rPr lang="en-US" altLang="en-US" sz="2400" dirty="0"/>
              <a:t>  </a:t>
            </a:r>
          </a:p>
          <a:p>
            <a:pPr marL="798513" lvl="1" indent="-333375">
              <a:spcBef>
                <a:spcPct val="0"/>
              </a:spcBef>
              <a:spcAft>
                <a:spcPct val="20000"/>
              </a:spcAft>
            </a:pPr>
            <a:r>
              <a:rPr lang="en-US" altLang="en-US" sz="2000" dirty="0"/>
              <a:t>Some colonists worked as laborers to keep armies supplied</a:t>
            </a:r>
          </a:p>
          <a:p>
            <a:pPr marL="798513" lvl="1" indent="-333375">
              <a:spcBef>
                <a:spcPct val="0"/>
              </a:spcBef>
              <a:spcAft>
                <a:spcPct val="20000"/>
              </a:spcAft>
            </a:pPr>
            <a:r>
              <a:rPr lang="en-US" altLang="en-US" sz="2000" dirty="0"/>
              <a:t>Others fought, died in battles in hope of winning independence</a:t>
            </a:r>
          </a:p>
          <a:p>
            <a:pPr marL="798513" lvl="1" indent="-333375">
              <a:spcBef>
                <a:spcPct val="0"/>
              </a:spcBef>
              <a:spcAft>
                <a:spcPct val="20000"/>
              </a:spcAft>
            </a:pPr>
            <a:r>
              <a:rPr lang="en-US" altLang="en-US" sz="2000" dirty="0"/>
              <a:t>Hopes were in vain</a:t>
            </a:r>
          </a:p>
        </p:txBody>
      </p:sp>
      <p:sp>
        <p:nvSpPr>
          <p:cNvPr id="2" name="TextBox 1"/>
          <p:cNvSpPr txBox="1"/>
          <p:nvPr/>
        </p:nvSpPr>
        <p:spPr>
          <a:xfrm>
            <a:off x="4405746" y="6289964"/>
            <a:ext cx="2773003" cy="369332"/>
          </a:xfrm>
          <a:prstGeom prst="rect">
            <a:avLst/>
          </a:prstGeom>
          <a:noFill/>
        </p:spPr>
        <p:txBody>
          <a:bodyPr wrap="none" rtlCol="0">
            <a:spAutoFit/>
          </a:bodyPr>
          <a:lstStyle/>
          <a:p>
            <a:r>
              <a:rPr lang="en-US" b="1" dirty="0" smtClean="0"/>
              <a:t>End of section 2 chapter 26</a:t>
            </a:r>
            <a:endParaRPr lang="en-US" b="1" dirty="0"/>
          </a:p>
        </p:txBody>
      </p:sp>
    </p:spTree>
    <p:extLst>
      <p:ext uri="{BB962C8B-B14F-4D97-AF65-F5344CB8AC3E}">
        <p14:creationId xmlns:p14="http://schemas.microsoft.com/office/powerpoint/2010/main" val="35957611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14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145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314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14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314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31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31459">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31459">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31459">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31459">
                                            <p:txEl>
                                              <p:pRg st="8" end="8"/>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3145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1459"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body" idx="1"/>
          </p:nvPr>
        </p:nvSpPr>
        <p:spPr bwMode="auto">
          <a:xfrm>
            <a:off x="1981200" y="1600201"/>
            <a:ext cx="8395855" cy="4557426"/>
          </a:xfrm>
          <a:solidFill>
            <a:srgbClr val="B8D9EC"/>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p>
            <a:pPr>
              <a:spcBef>
                <a:spcPct val="0"/>
              </a:spcBef>
              <a:spcAft>
                <a:spcPct val="50000"/>
              </a:spcAft>
              <a:buNone/>
            </a:pPr>
            <a:r>
              <a:rPr lang="en-US" altLang="en-US" dirty="0" smtClean="0">
                <a:effectLst>
                  <a:outerShdw blurRad="38100" dist="38100" dir="2700000" algn="tl">
                    <a:srgbClr val="000000">
                      <a:alpha val="43137"/>
                    </a:srgbClr>
                  </a:outerShdw>
                </a:effectLst>
              </a:rPr>
              <a:t>After several years of bloody stalemate-and the entry of the United States into the conflict-the Allied Powers finally prevailed. The peace, however, proved difficult to establish.</a:t>
            </a:r>
            <a:endParaRPr lang="en-US" altLang="en-US" b="1" dirty="0" smtClean="0">
              <a:effectLst>
                <a:outerShdw blurRad="38100" dist="38100" dir="2700000" algn="tl">
                  <a:srgbClr val="000000">
                    <a:alpha val="43137"/>
                  </a:srgbClr>
                </a:outerShdw>
              </a:effectLst>
            </a:endParaRPr>
          </a:p>
          <a:p>
            <a:pPr algn="ctr">
              <a:spcBef>
                <a:spcPct val="0"/>
              </a:spcBef>
              <a:spcAft>
                <a:spcPct val="50000"/>
              </a:spcAft>
              <a:buNone/>
            </a:pPr>
            <a:r>
              <a:rPr lang="en-US" altLang="en-US" b="1" dirty="0" smtClean="0">
                <a:effectLst>
                  <a:outerShdw blurRad="38100" dist="38100" dir="2700000" algn="tl">
                    <a:srgbClr val="000000">
                      <a:alpha val="43137"/>
                    </a:srgbClr>
                  </a:outerShdw>
                </a:effectLst>
              </a:rPr>
              <a:t>KEY TERMS AND PEOPLE </a:t>
            </a:r>
          </a:p>
          <a:p>
            <a:pPr algn="ctr">
              <a:lnSpc>
                <a:spcPct val="100000"/>
              </a:lnSpc>
              <a:spcBef>
                <a:spcPct val="0"/>
              </a:spcBef>
              <a:buNone/>
            </a:pPr>
            <a:r>
              <a:rPr lang="en-US" altLang="en-US" dirty="0" smtClean="0">
                <a:effectLst>
                  <a:outerShdw blurRad="38100" dist="38100" dir="2700000" algn="tl">
                    <a:srgbClr val="000000">
                      <a:alpha val="43137"/>
                    </a:srgbClr>
                  </a:outerShdw>
                </a:effectLst>
              </a:rPr>
              <a:t>Woodrow Wilson</a:t>
            </a:r>
          </a:p>
          <a:p>
            <a:pPr algn="ctr">
              <a:lnSpc>
                <a:spcPct val="100000"/>
              </a:lnSpc>
              <a:spcBef>
                <a:spcPct val="0"/>
              </a:spcBef>
              <a:buNone/>
            </a:pPr>
            <a:r>
              <a:rPr lang="en-US" altLang="en-US" dirty="0" smtClean="0">
                <a:effectLst>
                  <a:outerShdw blurRad="38100" dist="38100" dir="2700000" algn="tl">
                    <a:srgbClr val="000000">
                      <a:alpha val="43137"/>
                    </a:srgbClr>
                  </a:outerShdw>
                </a:effectLst>
              </a:rPr>
              <a:t>Zimmerman Note</a:t>
            </a:r>
          </a:p>
          <a:p>
            <a:pPr algn="ctr">
              <a:lnSpc>
                <a:spcPct val="100000"/>
              </a:lnSpc>
              <a:spcBef>
                <a:spcPct val="0"/>
              </a:spcBef>
              <a:buNone/>
            </a:pPr>
            <a:r>
              <a:rPr lang="en-US" altLang="en-US" dirty="0" smtClean="0">
                <a:effectLst>
                  <a:outerShdw blurRad="38100" dist="38100" dir="2700000" algn="tl">
                    <a:srgbClr val="000000">
                      <a:alpha val="43137"/>
                    </a:srgbClr>
                  </a:outerShdw>
                </a:effectLst>
              </a:rPr>
              <a:t>Armistice</a:t>
            </a:r>
          </a:p>
          <a:p>
            <a:pPr algn="ctr">
              <a:lnSpc>
                <a:spcPct val="100000"/>
              </a:lnSpc>
              <a:spcBef>
                <a:spcPct val="0"/>
              </a:spcBef>
              <a:buNone/>
            </a:pPr>
            <a:r>
              <a:rPr lang="en-US" altLang="en-US" dirty="0" smtClean="0">
                <a:effectLst>
                  <a:outerShdw blurRad="38100" dist="38100" dir="2700000" algn="tl">
                    <a:srgbClr val="000000">
                      <a:alpha val="43137"/>
                    </a:srgbClr>
                  </a:outerShdw>
                </a:effectLst>
              </a:rPr>
              <a:t>14 points</a:t>
            </a:r>
          </a:p>
          <a:p>
            <a:pPr algn="ctr">
              <a:lnSpc>
                <a:spcPct val="100000"/>
              </a:lnSpc>
              <a:spcBef>
                <a:spcPct val="0"/>
              </a:spcBef>
              <a:buNone/>
            </a:pPr>
            <a:r>
              <a:rPr lang="en-US" altLang="en-US" dirty="0" smtClean="0">
                <a:effectLst>
                  <a:outerShdw blurRad="38100" dist="38100" dir="2700000" algn="tl">
                    <a:srgbClr val="000000">
                      <a:alpha val="43137"/>
                    </a:srgbClr>
                  </a:outerShdw>
                </a:effectLst>
              </a:rPr>
              <a:t>Treaty of Versailles</a:t>
            </a:r>
            <a:endParaRPr lang="en-US" altLang="en-US" dirty="0">
              <a:effectLst>
                <a:outerShdw blurRad="38100" dist="38100" dir="2700000" algn="tl">
                  <a:srgbClr val="000000">
                    <a:alpha val="43137"/>
                  </a:srgbClr>
                </a:outerShdw>
              </a:effectLst>
            </a:endParaRPr>
          </a:p>
        </p:txBody>
      </p:sp>
      <p:sp>
        <p:nvSpPr>
          <p:cNvPr id="149507" name="Rectangle 3"/>
          <p:cNvSpPr>
            <a:spLocks noChangeArrowheads="1"/>
          </p:cNvSpPr>
          <p:nvPr/>
        </p:nvSpPr>
        <p:spPr bwMode="auto">
          <a:xfrm>
            <a:off x="2036618" y="401782"/>
            <a:ext cx="8340437" cy="976258"/>
          </a:xfrm>
          <a:prstGeom prst="rect">
            <a:avLst/>
          </a:prstGeom>
          <a:solidFill>
            <a:schemeClr val="accent4">
              <a:lumMod val="20000"/>
              <a:lumOff val="80000"/>
            </a:schemeClr>
          </a:solidFill>
          <a:ln>
            <a:noFill/>
          </a:ln>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3200" b="1" dirty="0">
                <a:solidFill>
                  <a:srgbClr val="990000"/>
                </a:solidFill>
              </a:rPr>
              <a:t>The War </a:t>
            </a:r>
            <a:r>
              <a:rPr lang="en-US" altLang="en-US" sz="3200" b="1" dirty="0" smtClean="0">
                <a:solidFill>
                  <a:srgbClr val="990000"/>
                </a:solidFill>
              </a:rPr>
              <a:t>Ends </a:t>
            </a:r>
          </a:p>
        </p:txBody>
      </p:sp>
    </p:spTree>
    <p:extLst>
      <p:ext uri="{BB962C8B-B14F-4D97-AF65-F5344CB8AC3E}">
        <p14:creationId xmlns:p14="http://schemas.microsoft.com/office/powerpoint/2010/main" val="26705279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United States Enters the War</a:t>
            </a:r>
          </a:p>
        </p:txBody>
      </p:sp>
      <p:sp>
        <p:nvSpPr>
          <p:cNvPr id="557059" name="Rectangle 3"/>
          <p:cNvSpPr>
            <a:spLocks noGrp="1" noChangeArrowheads="1"/>
          </p:cNvSpPr>
          <p:nvPr>
            <p:ph type="body" idx="1"/>
          </p:nvPr>
        </p:nvSpPr>
        <p:spPr bwMode="auto">
          <a:xfrm>
            <a:off x="1981200" y="1447800"/>
            <a:ext cx="8229600" cy="4419600"/>
          </a:xfrm>
          <a:solidFill>
            <a:srgbClr val="FEE8EA"/>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31775" indent="-231775">
              <a:spcBef>
                <a:spcPct val="0"/>
              </a:spcBef>
              <a:spcAft>
                <a:spcPct val="50000"/>
              </a:spcAft>
              <a:buNone/>
            </a:pPr>
            <a:r>
              <a:rPr lang="en-US" altLang="en-US" b="1"/>
              <a:t>German attacks on ships carrying Americans angered American people, leaders </a:t>
            </a:r>
          </a:p>
          <a:p>
            <a:pPr marL="231775" indent="-231775">
              <a:spcBef>
                <a:spcPct val="0"/>
              </a:spcBef>
              <a:spcAft>
                <a:spcPct val="50000"/>
              </a:spcAft>
            </a:pPr>
            <a:r>
              <a:rPr lang="en-US" altLang="en-US" sz="2400"/>
              <a:t>German plan to have Mexico attack U.S. also surfaced </a:t>
            </a:r>
          </a:p>
          <a:p>
            <a:pPr marL="231775" indent="-231775">
              <a:spcBef>
                <a:spcPct val="0"/>
              </a:spcBef>
              <a:spcAft>
                <a:spcPct val="50000"/>
              </a:spcAft>
            </a:pPr>
            <a:r>
              <a:rPr lang="en-US" altLang="en-US" sz="2400"/>
              <a:t>American Neutrality</a:t>
            </a:r>
          </a:p>
          <a:p>
            <a:pPr marL="798513" lvl="1" indent="-333375">
              <a:spcBef>
                <a:spcPct val="0"/>
              </a:spcBef>
              <a:spcAft>
                <a:spcPct val="50000"/>
              </a:spcAft>
            </a:pPr>
            <a:r>
              <a:rPr lang="en-US" altLang="en-US" sz="2000"/>
              <a:t>American public generally supported Allies</a:t>
            </a:r>
          </a:p>
          <a:p>
            <a:pPr marL="798513" lvl="1" indent="-333375">
              <a:spcBef>
                <a:spcPct val="0"/>
              </a:spcBef>
              <a:spcAft>
                <a:spcPct val="50000"/>
              </a:spcAft>
            </a:pPr>
            <a:r>
              <a:rPr lang="en-US" altLang="en-US" sz="2000"/>
              <a:t>U.S. remained neutral officially</a:t>
            </a:r>
          </a:p>
          <a:p>
            <a:pPr marL="798513" lvl="1" indent="-333375">
              <a:spcBef>
                <a:spcPct val="0"/>
              </a:spcBef>
              <a:spcAft>
                <a:spcPct val="50000"/>
              </a:spcAft>
            </a:pPr>
            <a:r>
              <a:rPr lang="en-US" altLang="en-US" sz="2000"/>
              <a:t>President </a:t>
            </a:r>
            <a:r>
              <a:rPr lang="en-US" altLang="en-US" sz="2000" b="1"/>
              <a:t>Woodrow Wilson</a:t>
            </a:r>
            <a:r>
              <a:rPr lang="en-US" altLang="en-US" sz="2000"/>
              <a:t> believed U.S. should stay out of affairs of other nations</a:t>
            </a:r>
          </a:p>
          <a:p>
            <a:pPr marL="798513" lvl="1" indent="-333375">
              <a:spcBef>
                <a:spcPct val="0"/>
              </a:spcBef>
              <a:spcAft>
                <a:spcPct val="50000"/>
              </a:spcAft>
            </a:pPr>
            <a:r>
              <a:rPr lang="en-US" altLang="en-US" sz="2000"/>
              <a:t>“He kept us out of war” </a:t>
            </a:r>
          </a:p>
        </p:txBody>
      </p:sp>
    </p:spTree>
    <p:extLst>
      <p:ext uri="{BB962C8B-B14F-4D97-AF65-F5344CB8AC3E}">
        <p14:creationId xmlns:p14="http://schemas.microsoft.com/office/powerpoint/2010/main" val="22044524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7059">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57059">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5705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5705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5705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570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5705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5705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7059"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9026" name="Picture 2" descr="p79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4175" y="1028700"/>
            <a:ext cx="63436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5418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560131" name="Rectangle 3"/>
          <p:cNvSpPr>
            <a:spLocks noChangeArrowheads="1"/>
          </p:cNvSpPr>
          <p:nvPr/>
        </p:nvSpPr>
        <p:spPr bwMode="auto">
          <a:xfrm>
            <a:off x="1981200" y="3208338"/>
            <a:ext cx="8229600" cy="2646878"/>
          </a:xfrm>
          <a:prstGeom prst="rect">
            <a:avLst/>
          </a:prstGeom>
          <a:solidFill>
            <a:srgbClr val="F8C4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Lusitania</a:t>
            </a:r>
          </a:p>
          <a:p>
            <a:pPr eaLnBrk="1" hangingPunct="1">
              <a:spcAft>
                <a:spcPct val="50000"/>
              </a:spcAft>
              <a:buFontTx/>
              <a:buChar char="•"/>
            </a:pPr>
            <a:r>
              <a:rPr lang="en-US" altLang="en-US"/>
              <a:t>Initially U-boats attacked only military, merchant ships</a:t>
            </a:r>
          </a:p>
          <a:p>
            <a:pPr eaLnBrk="1" hangingPunct="1">
              <a:spcAft>
                <a:spcPct val="50000"/>
              </a:spcAft>
              <a:buFontTx/>
              <a:buChar char="•"/>
            </a:pPr>
            <a:r>
              <a:rPr lang="en-US" altLang="en-US"/>
              <a:t>Passenger ship </a:t>
            </a:r>
            <a:r>
              <a:rPr lang="en-US" altLang="en-US" i="1"/>
              <a:t>Lusitania </a:t>
            </a:r>
            <a:r>
              <a:rPr lang="en-US" altLang="en-US"/>
              <a:t>sunk, 120 Americans among the dead</a:t>
            </a:r>
          </a:p>
          <a:p>
            <a:pPr eaLnBrk="1" hangingPunct="1">
              <a:spcAft>
                <a:spcPct val="50000"/>
              </a:spcAft>
              <a:buFontTx/>
              <a:buChar char="•"/>
            </a:pPr>
            <a:r>
              <a:rPr lang="en-US" altLang="en-US"/>
              <a:t>Fearing U.S. entry into war, Germany agreed to stop attacking passenger ships</a:t>
            </a:r>
          </a:p>
          <a:p>
            <a:pPr eaLnBrk="1" hangingPunct="1">
              <a:spcAft>
                <a:spcPct val="50000"/>
              </a:spcAft>
              <a:buFontTx/>
              <a:buChar char="•"/>
            </a:pPr>
            <a:r>
              <a:rPr lang="en-US" altLang="en-US"/>
              <a:t>Germany hoped to defeat Allied powers before U.S. entered war</a:t>
            </a:r>
          </a:p>
        </p:txBody>
      </p:sp>
      <p:sp>
        <p:nvSpPr>
          <p:cNvPr id="560132" name="Rectangle 4"/>
          <p:cNvSpPr>
            <a:spLocks noChangeArrowheads="1"/>
          </p:cNvSpPr>
          <p:nvPr/>
        </p:nvSpPr>
        <p:spPr bwMode="auto">
          <a:xfrm>
            <a:off x="1981200" y="769938"/>
            <a:ext cx="8229600" cy="2185214"/>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a:t>Trouble on the seas</a:t>
            </a:r>
          </a:p>
          <a:p>
            <a:pPr eaLnBrk="1" hangingPunct="1">
              <a:spcAft>
                <a:spcPct val="50000"/>
              </a:spcAft>
              <a:buFontTx/>
              <a:buChar char="•"/>
            </a:pPr>
            <a:r>
              <a:rPr lang="en-US" altLang="en-US"/>
              <a:t>Remaining neutral not easy with Germany attacking civilian ships</a:t>
            </a:r>
          </a:p>
          <a:p>
            <a:pPr eaLnBrk="1" hangingPunct="1">
              <a:spcAft>
                <a:spcPct val="50000"/>
              </a:spcAft>
              <a:buFontTx/>
              <a:buChar char="•"/>
            </a:pPr>
            <a:r>
              <a:rPr lang="en-US" altLang="en-US"/>
              <a:t>Attacks part of policy called unrestricted submarine warfare </a:t>
            </a:r>
          </a:p>
          <a:p>
            <a:pPr eaLnBrk="1" hangingPunct="1">
              <a:spcAft>
                <a:spcPct val="50000"/>
              </a:spcAft>
              <a:buFontTx/>
              <a:buChar char="•"/>
            </a:pPr>
            <a:r>
              <a:rPr lang="en-US" altLang="en-US"/>
              <a:t>Any ship traveling in waters around Great Britain subject to attack by German </a:t>
            </a:r>
            <a:r>
              <a:rPr lang="en-US" altLang="en-US" b="1"/>
              <a:t>U-boats</a:t>
            </a:r>
          </a:p>
        </p:txBody>
      </p:sp>
    </p:spTree>
    <p:custDataLst>
      <p:tags r:id="rId1"/>
    </p:custDataLst>
    <p:extLst>
      <p:ext uri="{BB962C8B-B14F-4D97-AF65-F5344CB8AC3E}">
        <p14:creationId xmlns:p14="http://schemas.microsoft.com/office/powerpoint/2010/main" val="15848273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60132"/>
                                        </p:tgtEl>
                                        <p:attrNameLst>
                                          <p:attrName>style.visibility</p:attrName>
                                        </p:attrNameLst>
                                      </p:cBhvr>
                                      <p:to>
                                        <p:strVal val="visible"/>
                                      </p:to>
                                    </p:set>
                                    <p:animEffect transition="in" filter="wipe(up)">
                                      <p:cBhvr>
                                        <p:cTn id="7" dur="500"/>
                                        <p:tgtEl>
                                          <p:spTgt spid="56013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0131"/>
                                        </p:tgtEl>
                                        <p:attrNameLst>
                                          <p:attrName>style.visibility</p:attrName>
                                        </p:attrNameLst>
                                      </p:cBhvr>
                                      <p:to>
                                        <p:strVal val="visible"/>
                                      </p:to>
                                    </p:set>
                                    <p:animEffect transition="in" filter="wipe(up)">
                                      <p:cBhvr>
                                        <p:cTn id="12" dur="500"/>
                                        <p:tgtEl>
                                          <p:spTgt spid="560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0131" grpId="0" animBg="1"/>
      <p:bldP spid="5601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ChangeArrowheads="1"/>
          </p:cNvSpPr>
          <p:nvPr/>
        </p:nvSpPr>
        <p:spPr bwMode="auto">
          <a:xfrm>
            <a:off x="2057400" y="1143001"/>
            <a:ext cx="8077200" cy="701675"/>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dirty="0"/>
              <a:t>In the midst of the tensions with Serbia, archduke Ferdinand of Austria-Hungary decided to visit the Bosnian city of Sarajevo.  </a:t>
            </a:r>
          </a:p>
        </p:txBody>
      </p:sp>
      <p:grpSp>
        <p:nvGrpSpPr>
          <p:cNvPr id="2" name="Group 3"/>
          <p:cNvGrpSpPr>
            <a:grpSpLocks/>
          </p:cNvGrpSpPr>
          <p:nvPr/>
        </p:nvGrpSpPr>
        <p:grpSpPr bwMode="auto">
          <a:xfrm>
            <a:off x="2057400" y="1908176"/>
            <a:ext cx="3886200" cy="4035425"/>
            <a:chOff x="384" y="624"/>
            <a:chExt cx="1632" cy="3120"/>
          </a:xfrm>
        </p:grpSpPr>
        <p:sp>
          <p:nvSpPr>
            <p:cNvPr id="26632" name="Text Box 4"/>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40000"/>
                </a:spcAft>
                <a:buFontTx/>
                <a:buChar char="•"/>
              </a:pPr>
              <a:r>
                <a:rPr lang="en-US" altLang="en-US" dirty="0"/>
                <a:t>Serbian </a:t>
              </a:r>
              <a:r>
                <a:rPr lang="en-US" altLang="en-US" b="1" dirty="0" err="1"/>
                <a:t>Gavrilo</a:t>
              </a:r>
              <a:r>
                <a:rPr lang="en-US" altLang="en-US" b="1" dirty="0"/>
                <a:t> </a:t>
              </a:r>
              <a:r>
                <a:rPr lang="en-US" altLang="en-US" b="1" dirty="0" err="1"/>
                <a:t>Princip</a:t>
              </a:r>
              <a:r>
                <a:rPr lang="en-US" altLang="en-US" b="1" dirty="0"/>
                <a:t> </a:t>
              </a:r>
              <a:r>
                <a:rPr lang="en-US" altLang="en-US" dirty="0"/>
                <a:t>assassinated archduke, wife</a:t>
              </a:r>
              <a:endParaRPr lang="en-US" altLang="en-US" b="1" dirty="0"/>
            </a:p>
            <a:p>
              <a:pPr eaLnBrk="1" hangingPunct="1">
                <a:spcAft>
                  <a:spcPct val="40000"/>
                </a:spcAft>
                <a:buFontTx/>
                <a:buChar char="•"/>
              </a:pPr>
              <a:r>
                <a:rPr lang="en-US" altLang="en-US" dirty="0"/>
                <a:t>Austria-Hungary declared war on Serbia</a:t>
              </a:r>
            </a:p>
            <a:p>
              <a:pPr eaLnBrk="1" hangingPunct="1">
                <a:spcAft>
                  <a:spcPct val="40000"/>
                </a:spcAft>
                <a:buFontTx/>
                <a:buChar char="•"/>
              </a:pPr>
              <a:r>
                <a:rPr lang="en-US" altLang="en-US" dirty="0"/>
                <a:t>Russia prepared to support Serbia</a:t>
              </a:r>
            </a:p>
            <a:p>
              <a:pPr eaLnBrk="1" hangingPunct="1">
                <a:spcAft>
                  <a:spcPct val="40000"/>
                </a:spcAft>
                <a:buFontTx/>
                <a:buChar char="•"/>
              </a:pPr>
              <a:r>
                <a:rPr lang="en-US" altLang="en-US" dirty="0"/>
                <a:t>Austria-Hungary ally Germany saw Russia as threat</a:t>
              </a:r>
            </a:p>
            <a:p>
              <a:pPr eaLnBrk="1" hangingPunct="1">
                <a:spcAft>
                  <a:spcPct val="40000"/>
                </a:spcAft>
                <a:buFontTx/>
                <a:buChar char="•"/>
              </a:pPr>
              <a:r>
                <a:rPr lang="en-US" altLang="en-US" dirty="0"/>
                <a:t>Germany declared war on Russia, ally France</a:t>
              </a:r>
            </a:p>
          </p:txBody>
        </p:sp>
        <p:sp>
          <p:nvSpPr>
            <p:cNvPr id="26633" name="Text Box 5"/>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The Impact</a:t>
              </a:r>
            </a:p>
          </p:txBody>
        </p:sp>
      </p:grpSp>
      <p:grpSp>
        <p:nvGrpSpPr>
          <p:cNvPr id="3" name="Group 6"/>
          <p:cNvGrpSpPr>
            <a:grpSpLocks/>
          </p:cNvGrpSpPr>
          <p:nvPr/>
        </p:nvGrpSpPr>
        <p:grpSpPr bwMode="auto">
          <a:xfrm>
            <a:off x="6248400" y="1908176"/>
            <a:ext cx="3886200" cy="4035425"/>
            <a:chOff x="384" y="624"/>
            <a:chExt cx="1632" cy="3120"/>
          </a:xfrm>
        </p:grpSpPr>
        <p:sp>
          <p:nvSpPr>
            <p:cNvPr id="26630" name="Text Box 7"/>
            <p:cNvSpPr txBox="1">
              <a:spLocks noChangeArrowheads="1"/>
            </p:cNvSpPr>
            <p:nvPr/>
          </p:nvSpPr>
          <p:spPr bwMode="auto">
            <a:xfrm>
              <a:off x="384" y="960"/>
              <a:ext cx="1632" cy="2784"/>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dirty="0"/>
                <a:t>Germany faced war on two fronts: Russia to east, France to </a:t>
              </a:r>
              <a:r>
                <a:rPr lang="en-US" altLang="en-US" dirty="0" smtClean="0"/>
                <a:t>west.  </a:t>
              </a:r>
              <a:endParaRPr lang="en-US" altLang="en-US" dirty="0"/>
            </a:p>
            <a:p>
              <a:pPr eaLnBrk="1" hangingPunct="1">
                <a:spcAft>
                  <a:spcPct val="50000"/>
                </a:spcAft>
                <a:buFontTx/>
                <a:buChar char="•"/>
              </a:pPr>
              <a:r>
                <a:rPr lang="en-US" altLang="en-US" dirty="0"/>
                <a:t>Decided to strike France quickly then move to Russia </a:t>
              </a:r>
            </a:p>
            <a:p>
              <a:pPr eaLnBrk="1" hangingPunct="1">
                <a:spcAft>
                  <a:spcPct val="50000"/>
                </a:spcAft>
                <a:buFontTx/>
                <a:buChar char="•"/>
              </a:pPr>
              <a:r>
                <a:rPr lang="en-US" altLang="en-US" dirty="0"/>
                <a:t>Began with quick strike into </a:t>
              </a:r>
              <a:r>
                <a:rPr lang="en-US" altLang="en-US" b="1" dirty="0"/>
                <a:t>neutral</a:t>
              </a:r>
              <a:r>
                <a:rPr lang="en-US" altLang="en-US" dirty="0"/>
                <a:t> Belgium</a:t>
              </a:r>
            </a:p>
            <a:p>
              <a:pPr eaLnBrk="1" hangingPunct="1">
                <a:spcAft>
                  <a:spcPct val="50000"/>
                </a:spcAft>
                <a:buFontTx/>
                <a:buChar char="•"/>
              </a:pPr>
              <a:r>
                <a:rPr lang="en-US" altLang="en-US" dirty="0"/>
                <a:t>Attack on neutral country led Great Britain to declare war on Germany</a:t>
              </a:r>
            </a:p>
          </p:txBody>
        </p:sp>
        <p:sp>
          <p:nvSpPr>
            <p:cNvPr id="26631" name="Text Box 8"/>
            <p:cNvSpPr txBox="1">
              <a:spLocks noChangeArrowheads="1"/>
            </p:cNvSpPr>
            <p:nvPr/>
          </p:nvSpPr>
          <p:spPr bwMode="auto">
            <a:xfrm>
              <a:off x="384" y="624"/>
              <a:ext cx="1632" cy="336"/>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Fighting Begins</a:t>
              </a:r>
            </a:p>
          </p:txBody>
        </p:sp>
      </p:grpSp>
      <p:sp>
        <p:nvSpPr>
          <p:cNvPr id="26629" name="Rectangle 9"/>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War Breaks Out</a:t>
            </a:r>
          </a:p>
        </p:txBody>
      </p:sp>
    </p:spTree>
    <p:extLst>
      <p:ext uri="{BB962C8B-B14F-4D97-AF65-F5344CB8AC3E}">
        <p14:creationId xmlns:p14="http://schemas.microsoft.com/office/powerpoint/2010/main" val="276392139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441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133123" name="Rectangle 3"/>
          <p:cNvSpPr>
            <a:spLocks noChangeArrowheads="1"/>
          </p:cNvSpPr>
          <p:nvPr/>
        </p:nvSpPr>
        <p:spPr bwMode="auto">
          <a:xfrm>
            <a:off x="1981200" y="1143001"/>
            <a:ext cx="8229600" cy="1532727"/>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Final push to war</a:t>
            </a:r>
          </a:p>
          <a:p>
            <a:pPr eaLnBrk="1" hangingPunct="1">
              <a:spcAft>
                <a:spcPct val="10000"/>
              </a:spcAft>
              <a:buFontTx/>
              <a:buChar char="•"/>
            </a:pPr>
            <a:r>
              <a:rPr lang="en-US" altLang="en-US" sz="1800"/>
              <a:t>Repeated attacks on shipping brought U.S. close to war on Germany</a:t>
            </a:r>
          </a:p>
          <a:p>
            <a:pPr eaLnBrk="1" hangingPunct="1">
              <a:spcAft>
                <a:spcPct val="10000"/>
              </a:spcAft>
              <a:buFontTx/>
              <a:buChar char="•"/>
            </a:pPr>
            <a:r>
              <a:rPr lang="en-US" altLang="en-US" sz="1800"/>
              <a:t>Discovery of </a:t>
            </a:r>
            <a:r>
              <a:rPr lang="en-US" altLang="en-US" sz="1800" b="1"/>
              <a:t>Zimmermann Note</a:t>
            </a:r>
            <a:r>
              <a:rPr lang="en-US" altLang="en-US" sz="1800"/>
              <a:t> final push, February 1917</a:t>
            </a:r>
          </a:p>
          <a:p>
            <a:pPr eaLnBrk="1" hangingPunct="1">
              <a:spcAft>
                <a:spcPct val="10000"/>
              </a:spcAft>
              <a:buFontTx/>
              <a:buChar char="•"/>
            </a:pPr>
            <a:r>
              <a:rPr lang="en-US" altLang="en-US" sz="1800"/>
              <a:t>Secret message from German diplomat Arthur Zimmermann to Mexico</a:t>
            </a:r>
          </a:p>
        </p:txBody>
      </p:sp>
      <p:sp>
        <p:nvSpPr>
          <p:cNvPr id="562180" name="Rectangle 4"/>
          <p:cNvSpPr>
            <a:spLocks noChangeArrowheads="1"/>
          </p:cNvSpPr>
          <p:nvPr/>
        </p:nvSpPr>
        <p:spPr bwMode="auto">
          <a:xfrm>
            <a:off x="1981200" y="4343401"/>
            <a:ext cx="8229600" cy="1532727"/>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Call for war</a:t>
            </a:r>
          </a:p>
          <a:p>
            <a:pPr eaLnBrk="1" hangingPunct="1">
              <a:spcAft>
                <a:spcPct val="10000"/>
              </a:spcAft>
              <a:buFontTx/>
              <a:buChar char="•"/>
            </a:pPr>
            <a:r>
              <a:rPr lang="en-US" altLang="en-US" sz="1800"/>
              <a:t>American public called for war against Germany</a:t>
            </a:r>
          </a:p>
          <a:p>
            <a:pPr eaLnBrk="1" hangingPunct="1">
              <a:spcAft>
                <a:spcPct val="10000"/>
              </a:spcAft>
              <a:buFontTx/>
              <a:buChar char="•"/>
            </a:pPr>
            <a:r>
              <a:rPr lang="en-US" altLang="en-US" sz="1800"/>
              <a:t>U.S. had kinship, financial ties to Great Britain, Allied Powers</a:t>
            </a:r>
          </a:p>
          <a:p>
            <a:pPr eaLnBrk="1" hangingPunct="1">
              <a:spcAft>
                <a:spcPct val="10000"/>
              </a:spcAft>
              <a:buFontTx/>
              <a:buChar char="•"/>
            </a:pPr>
            <a:r>
              <a:rPr lang="en-US" altLang="en-US" sz="1800"/>
              <a:t>U.S. entered war on side of Allied Powers, April 1917</a:t>
            </a:r>
          </a:p>
        </p:txBody>
      </p:sp>
      <p:sp>
        <p:nvSpPr>
          <p:cNvPr id="562181" name="Rectangle 5"/>
          <p:cNvSpPr>
            <a:spLocks noChangeArrowheads="1"/>
          </p:cNvSpPr>
          <p:nvPr/>
        </p:nvSpPr>
        <p:spPr bwMode="auto">
          <a:xfrm>
            <a:off x="1981200" y="2743201"/>
            <a:ext cx="8229600" cy="1532727"/>
          </a:xfrm>
          <a:prstGeom prst="rect">
            <a:avLst/>
          </a:prstGeom>
          <a:solidFill>
            <a:srgbClr val="F8C4C5"/>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a:t>Contents of note</a:t>
            </a:r>
            <a:endParaRPr lang="en-US" altLang="en-US" sz="2400" i="1"/>
          </a:p>
          <a:p>
            <a:pPr eaLnBrk="1" hangingPunct="1">
              <a:spcAft>
                <a:spcPct val="10000"/>
              </a:spcAft>
              <a:buFontTx/>
              <a:buChar char="•"/>
            </a:pPr>
            <a:r>
              <a:rPr lang="en-US" altLang="en-US" sz="1800"/>
              <a:t>Germany proposed Mexico attack the U.S. in return for U.S. land</a:t>
            </a:r>
          </a:p>
          <a:p>
            <a:pPr eaLnBrk="1" hangingPunct="1">
              <a:spcAft>
                <a:spcPct val="10000"/>
              </a:spcAft>
              <a:buFontTx/>
              <a:buChar char="•"/>
            </a:pPr>
            <a:r>
              <a:rPr lang="en-US" altLang="en-US" sz="1800"/>
              <a:t>Promised Texas, Arizona and New Mexico, all once belonging to Mexico</a:t>
            </a:r>
          </a:p>
          <a:p>
            <a:pPr eaLnBrk="1" hangingPunct="1">
              <a:spcAft>
                <a:spcPct val="10000"/>
              </a:spcAft>
              <a:buFontTx/>
              <a:buChar char="•"/>
            </a:pPr>
            <a:r>
              <a:rPr lang="en-US" altLang="en-US" sz="1800"/>
              <a:t>Hoped war with Mexico would keep U.S. out of war in Europe</a:t>
            </a:r>
          </a:p>
        </p:txBody>
      </p:sp>
      <p:sp>
        <p:nvSpPr>
          <p:cNvPr id="133126"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Zimmermann Note</a:t>
            </a:r>
          </a:p>
        </p:txBody>
      </p:sp>
    </p:spTree>
    <p:custDataLst>
      <p:tags r:id="rId1"/>
    </p:custDataLst>
    <p:extLst>
      <p:ext uri="{BB962C8B-B14F-4D97-AF65-F5344CB8AC3E}">
        <p14:creationId xmlns:p14="http://schemas.microsoft.com/office/powerpoint/2010/main" val="39918024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62181"/>
                                        </p:tgtEl>
                                        <p:attrNameLst>
                                          <p:attrName>style.visibility</p:attrName>
                                        </p:attrNameLst>
                                      </p:cBhvr>
                                      <p:to>
                                        <p:strVal val="visible"/>
                                      </p:to>
                                    </p:set>
                                    <p:animEffect transition="in" filter="wipe(up)">
                                      <p:cBhvr>
                                        <p:cTn id="7" dur="500"/>
                                        <p:tgtEl>
                                          <p:spTgt spid="56218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62180"/>
                                        </p:tgtEl>
                                        <p:attrNameLst>
                                          <p:attrName>style.visibility</p:attrName>
                                        </p:attrNameLst>
                                      </p:cBhvr>
                                      <p:to>
                                        <p:strVal val="visible"/>
                                      </p:to>
                                    </p:set>
                                    <p:animEffect transition="in" filter="wipe(up)">
                                      <p:cBhvr>
                                        <p:cTn id="12" dur="500"/>
                                        <p:tgtEl>
                                          <p:spTgt spid="5621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2180" grpId="0" animBg="1"/>
      <p:bldP spid="56218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135171" name="Rectangle 3"/>
          <p:cNvSpPr>
            <a:spLocks noChangeArrowheads="1"/>
          </p:cNvSpPr>
          <p:nvPr/>
        </p:nvSpPr>
        <p:spPr bwMode="auto">
          <a:xfrm>
            <a:off x="1981200" y="1600200"/>
            <a:ext cx="8229600" cy="24765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110000"/>
              </a:lnSpc>
              <a:spcBef>
                <a:spcPct val="20000"/>
              </a:spcBef>
            </a:pPr>
            <a:r>
              <a:rPr lang="en-US" altLang="en-US" sz="3200" b="1"/>
              <a:t>Identify Cause and Effect</a:t>
            </a:r>
          </a:p>
          <a:p>
            <a:pPr algn="ctr" eaLnBrk="1" hangingPunct="1">
              <a:lnSpc>
                <a:spcPct val="110000"/>
              </a:lnSpc>
              <a:spcBef>
                <a:spcPct val="20000"/>
              </a:spcBef>
            </a:pPr>
            <a:endParaRPr lang="en-US" altLang="en-US" sz="3200" b="1"/>
          </a:p>
          <a:p>
            <a:pPr algn="ctr" eaLnBrk="1" hangingPunct="1">
              <a:lnSpc>
                <a:spcPct val="110000"/>
              </a:lnSpc>
              <a:spcBef>
                <a:spcPct val="20000"/>
              </a:spcBef>
            </a:pPr>
            <a:r>
              <a:rPr lang="en-US" altLang="en-US" sz="3200"/>
              <a:t>How did unrestricted submarine warfare affect U.S. entry into the war?</a:t>
            </a:r>
            <a:endParaRPr lang="en-US" altLang="en-US"/>
          </a:p>
        </p:txBody>
      </p:sp>
      <p:sp>
        <p:nvSpPr>
          <p:cNvPr id="135172" name="Text Box 4"/>
          <p:cNvSpPr txBox="1">
            <a:spLocks noChangeArrowheads="1"/>
          </p:cNvSpPr>
          <p:nvPr/>
        </p:nvSpPr>
        <p:spPr bwMode="auto">
          <a:xfrm>
            <a:off x="3717926" y="823914"/>
            <a:ext cx="4968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564229" name="Rectangle 5"/>
          <p:cNvSpPr>
            <a:spLocks noChangeArrowheads="1"/>
          </p:cNvSpPr>
          <p:nvPr/>
        </p:nvSpPr>
        <p:spPr bwMode="auto">
          <a:xfrm>
            <a:off x="2057400" y="4419600"/>
            <a:ext cx="81534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solidFill>
                  <a:srgbClr val="FF3300"/>
                </a:solidFill>
              </a:rPr>
              <a:t>Answer(s):</a:t>
            </a:r>
            <a:r>
              <a:rPr lang="en-US" altLang="en-US" sz="2800"/>
              <a:t> Germany broke its promise to the United States to stop attacking passenger ships.</a:t>
            </a:r>
          </a:p>
        </p:txBody>
      </p:sp>
    </p:spTree>
    <p:custDataLst>
      <p:tags r:id="rId1"/>
    </p:custDataLst>
    <p:extLst>
      <p:ext uri="{BB962C8B-B14F-4D97-AF65-F5344CB8AC3E}">
        <p14:creationId xmlns:p14="http://schemas.microsoft.com/office/powerpoint/2010/main" val="42584019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42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0370" name="Rectangle 2"/>
          <p:cNvSpPr>
            <a:spLocks noChangeArrowheads="1"/>
          </p:cNvSpPr>
          <p:nvPr/>
        </p:nvSpPr>
        <p:spPr bwMode="auto">
          <a:xfrm>
            <a:off x="2057400" y="1143000"/>
            <a:ext cx="8077200" cy="762000"/>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a:t>German leaders knew America entering the war would increase the strength of Allied Powers.  </a:t>
            </a:r>
          </a:p>
        </p:txBody>
      </p:sp>
      <p:grpSp>
        <p:nvGrpSpPr>
          <p:cNvPr id="2" name="Group 3"/>
          <p:cNvGrpSpPr>
            <a:grpSpLocks/>
          </p:cNvGrpSpPr>
          <p:nvPr/>
        </p:nvGrpSpPr>
        <p:grpSpPr bwMode="auto">
          <a:xfrm>
            <a:off x="2057400" y="2057400"/>
            <a:ext cx="3886200" cy="3810000"/>
            <a:chOff x="384" y="624"/>
            <a:chExt cx="1632" cy="3120"/>
          </a:xfrm>
        </p:grpSpPr>
        <p:sp>
          <p:nvSpPr>
            <p:cNvPr id="137224" name="Text Box 4"/>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174625" indent="-174625">
                <a:defRPr sz="2000">
                  <a:solidFill>
                    <a:schemeClr val="tx1"/>
                  </a:solidFill>
                  <a:latin typeface="Arial" panose="020B0604020202020204" pitchFamily="34" charset="0"/>
                </a:defRPr>
              </a:lvl1pPr>
              <a:lvl2pPr marL="623888" indent="-276225">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25000"/>
                </a:spcAft>
                <a:buFontTx/>
                <a:buChar char="•"/>
              </a:pPr>
              <a:r>
                <a:rPr lang="en-US" altLang="en-US"/>
                <a:t>Wanted to deal decisive blow to Central Powers before U.S. had time to ready for war</a:t>
              </a:r>
            </a:p>
            <a:p>
              <a:pPr eaLnBrk="1" hangingPunct="1">
                <a:spcAft>
                  <a:spcPct val="25000"/>
                </a:spcAft>
                <a:buFontTx/>
                <a:buChar char="•"/>
              </a:pPr>
              <a:r>
                <a:rPr lang="en-US" altLang="en-US"/>
                <a:t>Opportunity came with Russia’s withdrawal from war</a:t>
              </a:r>
            </a:p>
            <a:p>
              <a:pPr lvl="1" eaLnBrk="1" hangingPunct="1">
                <a:spcAft>
                  <a:spcPct val="25000"/>
                </a:spcAft>
                <a:buFont typeface="Arial" panose="020B0604020202020204" pitchFamily="34" charset="0"/>
                <a:buChar char="–"/>
              </a:pPr>
              <a:r>
                <a:rPr lang="en-US" altLang="en-US" sz="1800"/>
                <a:t>Russia out by end of 1917</a:t>
              </a:r>
            </a:p>
            <a:p>
              <a:pPr lvl="1" eaLnBrk="1" hangingPunct="1">
                <a:spcAft>
                  <a:spcPct val="25000"/>
                </a:spcAft>
                <a:buFont typeface="Arial" panose="020B0604020202020204" pitchFamily="34" charset="0"/>
                <a:buChar char="–"/>
              </a:pPr>
              <a:r>
                <a:rPr lang="en-US" altLang="en-US" sz="1800"/>
                <a:t>German troops no longer needed on Eastern front</a:t>
              </a:r>
            </a:p>
            <a:p>
              <a:pPr lvl="1" eaLnBrk="1" hangingPunct="1">
                <a:spcAft>
                  <a:spcPct val="25000"/>
                </a:spcAft>
                <a:buFont typeface="Arial" panose="020B0604020202020204" pitchFamily="34" charset="0"/>
                <a:buChar char="–"/>
              </a:pPr>
              <a:r>
                <a:rPr lang="en-US" altLang="en-US" sz="1800"/>
                <a:t>Could launch new offensive in the west</a:t>
              </a:r>
            </a:p>
          </p:txBody>
        </p:sp>
        <p:sp>
          <p:nvSpPr>
            <p:cNvPr id="137225" name="Text Box 5"/>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25000"/>
                </a:spcAft>
              </a:pPr>
              <a:r>
                <a:rPr lang="en-US" altLang="en-US" sz="2400" b="1" i="1"/>
                <a:t>A New German Offensive</a:t>
              </a:r>
            </a:p>
          </p:txBody>
        </p:sp>
      </p:grpSp>
      <p:grpSp>
        <p:nvGrpSpPr>
          <p:cNvPr id="3" name="Group 6"/>
          <p:cNvGrpSpPr>
            <a:grpSpLocks/>
          </p:cNvGrpSpPr>
          <p:nvPr/>
        </p:nvGrpSpPr>
        <p:grpSpPr bwMode="auto">
          <a:xfrm>
            <a:off x="6248400" y="2057400"/>
            <a:ext cx="3886200" cy="3810000"/>
            <a:chOff x="384" y="624"/>
            <a:chExt cx="1632" cy="3120"/>
          </a:xfrm>
        </p:grpSpPr>
        <p:sp>
          <p:nvSpPr>
            <p:cNvPr id="137222" name="Text Box 7"/>
            <p:cNvSpPr txBox="1">
              <a:spLocks noChangeArrowheads="1"/>
            </p:cNvSpPr>
            <p:nvPr/>
          </p:nvSpPr>
          <p:spPr bwMode="auto">
            <a:xfrm>
              <a:off x="384" y="960"/>
              <a:ext cx="1632" cy="2784"/>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25000"/>
                </a:spcAft>
                <a:buFontTx/>
                <a:buChar char="•"/>
              </a:pPr>
              <a:r>
                <a:rPr lang="en-US" altLang="en-US" dirty="0"/>
                <a:t>Launched major assault, March 1918</a:t>
              </a:r>
            </a:p>
            <a:p>
              <a:pPr eaLnBrk="1" hangingPunct="1">
                <a:spcAft>
                  <a:spcPct val="25000"/>
                </a:spcAft>
                <a:buFontTx/>
                <a:buChar char="•"/>
              </a:pPr>
              <a:r>
                <a:rPr lang="en-US" altLang="en-US" dirty="0"/>
                <a:t>Made progress, advanced to within 40 miles of Paris</a:t>
              </a:r>
            </a:p>
            <a:p>
              <a:pPr eaLnBrk="1" hangingPunct="1">
                <a:spcAft>
                  <a:spcPct val="25000"/>
                </a:spcAft>
                <a:buFontTx/>
                <a:buChar char="•"/>
              </a:pPr>
              <a:r>
                <a:rPr lang="en-US" altLang="en-US" dirty="0"/>
                <a:t>High cost to Germany, lost 800,000 troops</a:t>
              </a:r>
            </a:p>
            <a:p>
              <a:pPr eaLnBrk="1" hangingPunct="1">
                <a:spcAft>
                  <a:spcPct val="25000"/>
                </a:spcAft>
                <a:buFontTx/>
                <a:buChar char="•"/>
              </a:pPr>
              <a:r>
                <a:rPr lang="en-US" altLang="en-US" dirty="0"/>
                <a:t>By June, 1918, U.S. troops arrived in Europe</a:t>
              </a:r>
            </a:p>
            <a:p>
              <a:pPr eaLnBrk="1" hangingPunct="1">
                <a:spcAft>
                  <a:spcPct val="25000"/>
                </a:spcAft>
                <a:buFontTx/>
                <a:buChar char="•"/>
              </a:pPr>
              <a:r>
                <a:rPr lang="en-US" altLang="en-US" dirty="0"/>
                <a:t>Gave Allies hope, discouraged Germans</a:t>
              </a:r>
            </a:p>
          </p:txBody>
        </p:sp>
        <p:sp>
          <p:nvSpPr>
            <p:cNvPr id="137223" name="Text Box 8"/>
            <p:cNvSpPr txBox="1">
              <a:spLocks noChangeArrowheads="1"/>
            </p:cNvSpPr>
            <p:nvPr/>
          </p:nvSpPr>
          <p:spPr bwMode="auto">
            <a:xfrm>
              <a:off x="384" y="624"/>
              <a:ext cx="1632" cy="336"/>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25000"/>
                </a:spcAft>
              </a:pPr>
              <a:r>
                <a:rPr lang="en-US" altLang="en-US" sz="2400" b="1" i="1"/>
                <a:t>Assault on West</a:t>
              </a:r>
            </a:p>
            <a:p>
              <a:pPr algn="ctr" eaLnBrk="1" hangingPunct="1">
                <a:spcAft>
                  <a:spcPct val="25000"/>
                </a:spcAft>
              </a:pPr>
              <a:endParaRPr lang="en-US" altLang="en-US" sz="2400" b="1" i="1"/>
            </a:p>
          </p:txBody>
        </p:sp>
      </p:grpSp>
      <p:sp>
        <p:nvSpPr>
          <p:cNvPr id="137221" name="Rectangle 9"/>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End of the Fighting</a:t>
            </a:r>
          </a:p>
        </p:txBody>
      </p:sp>
    </p:spTree>
    <p:extLst>
      <p:ext uri="{BB962C8B-B14F-4D97-AF65-F5344CB8AC3E}">
        <p14:creationId xmlns:p14="http://schemas.microsoft.com/office/powerpoint/2010/main" val="74202326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037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0370"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572419" name="Rectangle 3"/>
          <p:cNvSpPr>
            <a:spLocks noChangeArrowheads="1"/>
          </p:cNvSpPr>
          <p:nvPr/>
        </p:nvSpPr>
        <p:spPr bwMode="auto">
          <a:xfrm>
            <a:off x="1981200" y="1143000"/>
            <a:ext cx="8229600" cy="15748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Balance of power shifted</a:t>
            </a:r>
          </a:p>
          <a:p>
            <a:pPr eaLnBrk="1" hangingPunct="1">
              <a:spcAft>
                <a:spcPct val="20000"/>
              </a:spcAft>
              <a:buFontTx/>
              <a:buChar char="•"/>
            </a:pPr>
            <a:r>
              <a:rPr lang="en-US" altLang="en-US" sz="1800" dirty="0"/>
              <a:t>Allied forces stopped German assault in Second Battle of the Marne</a:t>
            </a:r>
          </a:p>
          <a:p>
            <a:pPr eaLnBrk="1" hangingPunct="1">
              <a:spcAft>
                <a:spcPct val="20000"/>
              </a:spcAft>
              <a:buFontTx/>
              <a:buChar char="•"/>
            </a:pPr>
            <a:r>
              <a:rPr lang="en-US" altLang="en-US" sz="1800" dirty="0"/>
              <a:t>Allies now on the </a:t>
            </a:r>
            <a:r>
              <a:rPr lang="en-US" altLang="en-US" sz="1800" dirty="0" smtClean="0"/>
              <a:t>offensive after stopping the assault</a:t>
            </a:r>
            <a:endParaRPr lang="en-US" altLang="en-US" sz="1800" dirty="0"/>
          </a:p>
          <a:p>
            <a:pPr eaLnBrk="1" hangingPunct="1">
              <a:spcAft>
                <a:spcPct val="20000"/>
              </a:spcAft>
              <a:buFontTx/>
              <a:buChar char="•"/>
            </a:pPr>
            <a:r>
              <a:rPr lang="en-US" altLang="en-US" sz="1800" dirty="0"/>
              <a:t>Allies used tanks, aircraft; gained huge amounts of territory</a:t>
            </a:r>
          </a:p>
        </p:txBody>
      </p:sp>
      <p:sp>
        <p:nvSpPr>
          <p:cNvPr id="572420" name="Rectangle 4"/>
          <p:cNvSpPr>
            <a:spLocks noChangeArrowheads="1"/>
          </p:cNvSpPr>
          <p:nvPr/>
        </p:nvSpPr>
        <p:spPr bwMode="auto">
          <a:xfrm>
            <a:off x="1981200" y="4368800"/>
            <a:ext cx="8229600" cy="1574800"/>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End of war</a:t>
            </a:r>
          </a:p>
          <a:p>
            <a:pPr eaLnBrk="1" hangingPunct="1">
              <a:spcAft>
                <a:spcPct val="20000"/>
              </a:spcAft>
              <a:buFontTx/>
              <a:buChar char="•"/>
            </a:pPr>
            <a:r>
              <a:rPr lang="en-US" altLang="en-US" sz="1800" dirty="0"/>
              <a:t>Allied forces broke through Hindenburg Line</a:t>
            </a:r>
          </a:p>
          <a:p>
            <a:pPr eaLnBrk="1" hangingPunct="1">
              <a:spcAft>
                <a:spcPct val="20000"/>
              </a:spcAft>
              <a:buFontTx/>
              <a:buChar char="•"/>
            </a:pPr>
            <a:r>
              <a:rPr lang="en-US" altLang="en-US" sz="1800" dirty="0"/>
              <a:t>German leaders sought </a:t>
            </a:r>
            <a:r>
              <a:rPr lang="en-US" altLang="en-US" sz="1800" b="1" dirty="0"/>
              <a:t>armistice</a:t>
            </a:r>
            <a:r>
              <a:rPr lang="en-US" altLang="en-US" sz="1800" dirty="0"/>
              <a:t> with Allies</a:t>
            </a:r>
          </a:p>
          <a:p>
            <a:pPr eaLnBrk="1" hangingPunct="1">
              <a:spcAft>
                <a:spcPct val="20000"/>
              </a:spcAft>
              <a:buFontTx/>
              <a:buChar char="•"/>
            </a:pPr>
            <a:r>
              <a:rPr lang="en-US" altLang="en-US" sz="1800" dirty="0"/>
              <a:t>Other Central Powers also admitted defeat, war ended</a:t>
            </a:r>
          </a:p>
        </p:txBody>
      </p:sp>
      <p:sp>
        <p:nvSpPr>
          <p:cNvPr id="572421" name="Rectangle 5"/>
          <p:cNvSpPr>
            <a:spLocks noChangeArrowheads="1"/>
          </p:cNvSpPr>
          <p:nvPr/>
        </p:nvSpPr>
        <p:spPr bwMode="auto">
          <a:xfrm>
            <a:off x="1981200" y="2743200"/>
            <a:ext cx="8229600" cy="1574800"/>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pPr>
            <a:r>
              <a:rPr lang="en-US" altLang="en-US" sz="2400" b="1" i="1" dirty="0"/>
              <a:t>Germany a defeated force</a:t>
            </a:r>
            <a:endParaRPr lang="en-US" altLang="en-US" sz="2400" i="1" dirty="0"/>
          </a:p>
          <a:p>
            <a:pPr eaLnBrk="1" hangingPunct="1">
              <a:spcAft>
                <a:spcPct val="20000"/>
              </a:spcAft>
              <a:buFontTx/>
              <a:buChar char="•"/>
            </a:pPr>
            <a:r>
              <a:rPr lang="en-US" altLang="en-US" sz="1800" dirty="0"/>
              <a:t>Many Germans gave up without a fight</a:t>
            </a:r>
          </a:p>
          <a:p>
            <a:pPr eaLnBrk="1" hangingPunct="1">
              <a:spcAft>
                <a:spcPct val="20000"/>
              </a:spcAft>
              <a:buFontTx/>
              <a:buChar char="•"/>
            </a:pPr>
            <a:r>
              <a:rPr lang="en-US" altLang="en-US" sz="1800" dirty="0"/>
              <a:t>Began to doubt their own power</a:t>
            </a:r>
          </a:p>
          <a:p>
            <a:pPr eaLnBrk="1" hangingPunct="1">
              <a:spcAft>
                <a:spcPct val="20000"/>
              </a:spcAft>
              <a:buFontTx/>
              <a:buChar char="•"/>
            </a:pPr>
            <a:r>
              <a:rPr lang="en-US" altLang="en-US" sz="1800" dirty="0"/>
              <a:t>Great turmoil within German ranks</a:t>
            </a:r>
          </a:p>
        </p:txBody>
      </p:sp>
      <p:sp>
        <p:nvSpPr>
          <p:cNvPr id="139270"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German Collapse</a:t>
            </a:r>
          </a:p>
        </p:txBody>
      </p:sp>
    </p:spTree>
    <p:custDataLst>
      <p:tags r:id="rId1"/>
    </p:custDataLst>
    <p:extLst>
      <p:ext uri="{BB962C8B-B14F-4D97-AF65-F5344CB8AC3E}">
        <p14:creationId xmlns:p14="http://schemas.microsoft.com/office/powerpoint/2010/main" val="2135524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72419"/>
                                        </p:tgtEl>
                                        <p:attrNameLst>
                                          <p:attrName>style.visibility</p:attrName>
                                        </p:attrNameLst>
                                      </p:cBhvr>
                                      <p:to>
                                        <p:strVal val="visible"/>
                                      </p:to>
                                    </p:set>
                                    <p:animEffect transition="in" filter="wipe(up)">
                                      <p:cBhvr>
                                        <p:cTn id="7" dur="500"/>
                                        <p:tgtEl>
                                          <p:spTgt spid="572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72421"/>
                                        </p:tgtEl>
                                        <p:attrNameLst>
                                          <p:attrName>style.visibility</p:attrName>
                                        </p:attrNameLst>
                                      </p:cBhvr>
                                      <p:to>
                                        <p:strVal val="visible"/>
                                      </p:to>
                                    </p:set>
                                    <p:animEffect transition="in" filter="wipe(up)">
                                      <p:cBhvr>
                                        <p:cTn id="12" dur="500"/>
                                        <p:tgtEl>
                                          <p:spTgt spid="5724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572420"/>
                                        </p:tgtEl>
                                        <p:attrNameLst>
                                          <p:attrName>style.visibility</p:attrName>
                                        </p:attrNameLst>
                                      </p:cBhvr>
                                      <p:to>
                                        <p:strVal val="visible"/>
                                      </p:to>
                                    </p:set>
                                    <p:animEffect transition="in" filter="wipe(up)">
                                      <p:cBhvr>
                                        <p:cTn id="17" dur="500"/>
                                        <p:tgtEl>
                                          <p:spTgt spid="572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2419" grpId="0" animBg="1"/>
      <p:bldP spid="572420" grpId="0" animBg="1"/>
      <p:bldP spid="572421"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2114" name="Text Box 2"/>
          <p:cNvSpPr txBox="1">
            <a:spLocks noChangeArrowheads="1"/>
          </p:cNvSpPr>
          <p:nvPr/>
        </p:nvSpPr>
        <p:spPr bwMode="auto">
          <a:xfrm>
            <a:off x="1981200" y="5181601"/>
            <a:ext cx="8229600" cy="701675"/>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r>
              <a:rPr lang="en-US" altLang="en-US" dirty="0"/>
              <a:t>Italy’s leader hoped to gain territory for his nation, but was disappointed to find himself mostly ignored by other leaders during peace talks.</a:t>
            </a:r>
          </a:p>
        </p:txBody>
      </p:sp>
      <p:sp>
        <p:nvSpPr>
          <p:cNvPr id="602115" name="Text Box 3"/>
          <p:cNvSpPr txBox="1">
            <a:spLocks noChangeArrowheads="1"/>
          </p:cNvSpPr>
          <p:nvPr/>
        </p:nvSpPr>
        <p:spPr bwMode="auto">
          <a:xfrm>
            <a:off x="1981200" y="1143001"/>
            <a:ext cx="8229600" cy="1006475"/>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r>
              <a:rPr lang="en-US" altLang="en-US"/>
              <a:t>Although peace had come to the battlefield, the leaders of the war’s major countries still had to work out a formal peace agreement. This task would prove difficult.</a:t>
            </a:r>
          </a:p>
        </p:txBody>
      </p:sp>
      <p:grpSp>
        <p:nvGrpSpPr>
          <p:cNvPr id="2" name="Group 4"/>
          <p:cNvGrpSpPr>
            <a:grpSpLocks/>
          </p:cNvGrpSpPr>
          <p:nvPr/>
        </p:nvGrpSpPr>
        <p:grpSpPr bwMode="auto">
          <a:xfrm>
            <a:off x="1981200" y="2201864"/>
            <a:ext cx="4038600" cy="2903537"/>
            <a:chOff x="288" y="2166"/>
            <a:chExt cx="2448" cy="1338"/>
          </a:xfrm>
        </p:grpSpPr>
        <p:sp>
          <p:nvSpPr>
            <p:cNvPr id="163849" name="Text Box 5"/>
            <p:cNvSpPr txBox="1">
              <a:spLocks noChangeArrowheads="1"/>
            </p:cNvSpPr>
            <p:nvPr/>
          </p:nvSpPr>
          <p:spPr bwMode="auto">
            <a:xfrm>
              <a:off x="288" y="2400"/>
              <a:ext cx="2448" cy="1104"/>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sz="1800"/>
                <a:t>Wilson announced his vision of world peace, </a:t>
              </a:r>
              <a:r>
                <a:rPr lang="en-US" altLang="en-US" sz="1800" b="1"/>
                <a:t>Fourteen Points</a:t>
              </a:r>
            </a:p>
            <a:p>
              <a:pPr eaLnBrk="1" hangingPunct="1">
                <a:spcAft>
                  <a:spcPct val="50000"/>
                </a:spcAft>
                <a:buFontTx/>
                <a:buChar char="•"/>
              </a:pPr>
              <a:r>
                <a:rPr lang="en-US" altLang="en-US" sz="1800"/>
                <a:t>Included reduction of weapons, right of people to choose own government</a:t>
              </a:r>
            </a:p>
            <a:p>
              <a:pPr eaLnBrk="1" hangingPunct="1">
                <a:spcAft>
                  <a:spcPct val="50000"/>
                </a:spcAft>
                <a:buFontTx/>
                <a:buChar char="•"/>
              </a:pPr>
              <a:r>
                <a:rPr lang="en-US" altLang="en-US" sz="1800"/>
                <a:t>Proposed organization of world nations, protect from aggression</a:t>
              </a:r>
            </a:p>
          </p:txBody>
        </p:sp>
        <p:sp>
          <p:nvSpPr>
            <p:cNvPr id="163850" name="Text Box 6"/>
            <p:cNvSpPr txBox="1">
              <a:spLocks noChangeArrowheads="1"/>
            </p:cNvSpPr>
            <p:nvPr/>
          </p:nvSpPr>
          <p:spPr bwMode="auto">
            <a:xfrm>
              <a:off x="288" y="2166"/>
              <a:ext cx="2448" cy="234"/>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b="1" i="1"/>
                <a:t>Wilson’s Vision</a:t>
              </a:r>
            </a:p>
          </p:txBody>
        </p:sp>
      </p:grpSp>
      <p:sp>
        <p:nvSpPr>
          <p:cNvPr id="163845" name="Rectangle 7"/>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A Difficult Peace</a:t>
            </a:r>
          </a:p>
        </p:txBody>
      </p:sp>
      <p:grpSp>
        <p:nvGrpSpPr>
          <p:cNvPr id="3" name="Group 8"/>
          <p:cNvGrpSpPr>
            <a:grpSpLocks/>
          </p:cNvGrpSpPr>
          <p:nvPr/>
        </p:nvGrpSpPr>
        <p:grpSpPr bwMode="auto">
          <a:xfrm>
            <a:off x="6172200" y="2201864"/>
            <a:ext cx="4038600" cy="2903537"/>
            <a:chOff x="288" y="2166"/>
            <a:chExt cx="2448" cy="1338"/>
          </a:xfrm>
        </p:grpSpPr>
        <p:sp>
          <p:nvSpPr>
            <p:cNvPr id="163847" name="Text Box 9"/>
            <p:cNvSpPr txBox="1">
              <a:spLocks noChangeArrowheads="1"/>
            </p:cNvSpPr>
            <p:nvPr/>
          </p:nvSpPr>
          <p:spPr bwMode="auto">
            <a:xfrm>
              <a:off x="288" y="2400"/>
              <a:ext cx="2448" cy="1104"/>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sz="1800"/>
                <a:t>Leaders of four major Allies all had different ideas of peace treaty</a:t>
              </a:r>
            </a:p>
            <a:p>
              <a:pPr eaLnBrk="1" hangingPunct="1">
                <a:spcAft>
                  <a:spcPct val="50000"/>
                </a:spcAft>
                <a:buFontTx/>
                <a:buChar char="•"/>
              </a:pPr>
              <a:r>
                <a:rPr lang="en-US" altLang="en-US" sz="1800"/>
                <a:t>French wanted to punish Germany, reparations for cost of war</a:t>
              </a:r>
            </a:p>
            <a:p>
              <a:pPr eaLnBrk="1" hangingPunct="1">
                <a:spcAft>
                  <a:spcPct val="50000"/>
                </a:spcAft>
                <a:buFontTx/>
                <a:buChar char="•"/>
              </a:pPr>
              <a:r>
                <a:rPr lang="en-US" altLang="en-US" sz="1800"/>
                <a:t>British wanted to punish Germany, but not weaken it</a:t>
              </a:r>
            </a:p>
          </p:txBody>
        </p:sp>
        <p:sp>
          <p:nvSpPr>
            <p:cNvPr id="163848" name="Text Box 10"/>
            <p:cNvSpPr txBox="1">
              <a:spLocks noChangeArrowheads="1"/>
            </p:cNvSpPr>
            <p:nvPr/>
          </p:nvSpPr>
          <p:spPr bwMode="auto">
            <a:xfrm>
              <a:off x="288" y="2166"/>
              <a:ext cx="2448" cy="234"/>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b="1" i="1"/>
                <a:t>Allied Goals </a:t>
              </a:r>
            </a:p>
          </p:txBody>
        </p:sp>
      </p:grpSp>
    </p:spTree>
    <p:extLst>
      <p:ext uri="{BB962C8B-B14F-4D97-AF65-F5344CB8AC3E}">
        <p14:creationId xmlns:p14="http://schemas.microsoft.com/office/powerpoint/2010/main" val="17429890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211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8"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2" presetClass="entr" presetSubtype="1" fill="hold" grpId="0" nodeType="clickEffect">
                                  <p:stCondLst>
                                    <p:cond delay="0"/>
                                  </p:stCondLst>
                                  <p:childTnLst>
                                    <p:set>
                                      <p:cBhvr>
                                        <p:cTn id="20" dur="1" fill="hold">
                                          <p:stCondLst>
                                            <p:cond delay="0"/>
                                          </p:stCondLst>
                                        </p:cTn>
                                        <p:tgtEl>
                                          <p:spTgt spid="602114"/>
                                        </p:tgtEl>
                                        <p:attrNameLst>
                                          <p:attrName>style.visibility</p:attrName>
                                        </p:attrNameLst>
                                      </p:cBhvr>
                                      <p:to>
                                        <p:strVal val="visible"/>
                                      </p:to>
                                    </p:set>
                                    <p:animEffect transition="in" filter="wipe(up)">
                                      <p:cBhvr>
                                        <p:cTn id="21" dur="1000"/>
                                        <p:tgtEl>
                                          <p:spTgt spid="6021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2114" grpId="0" animBg="1"/>
      <p:bldP spid="602115"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81" y="124691"/>
            <a:ext cx="10875819" cy="367146"/>
          </a:xfrm>
        </p:spPr>
        <p:txBody>
          <a:bodyPr>
            <a:normAutofit fontScale="90000"/>
          </a:bodyPr>
          <a:lstStyle/>
          <a:p>
            <a:pPr algn="ctr"/>
            <a:r>
              <a:rPr lang="en-US" sz="3600" b="1" dirty="0" smtClean="0">
                <a:solidFill>
                  <a:srgbClr val="FF0000"/>
                </a:solidFill>
                <a:effectLst>
                  <a:outerShdw blurRad="38100" dist="38100" dir="2700000" algn="tl">
                    <a:srgbClr val="000000">
                      <a:alpha val="43137"/>
                    </a:srgbClr>
                  </a:outerShdw>
                </a:effectLst>
              </a:rPr>
              <a:t>A difficult peace</a:t>
            </a:r>
            <a:endParaRPr lang="en-US" sz="3600" b="1" dirty="0">
              <a:solidFill>
                <a:srgbClr val="FF0000"/>
              </a:solidFill>
              <a:effectLst>
                <a:outerShdw blurRad="38100" dist="38100" dir="2700000" algn="tl">
                  <a:srgbClr val="000000">
                    <a:alpha val="43137"/>
                  </a:srgbClr>
                </a:outerShdw>
              </a:effectLst>
            </a:endParaRPr>
          </a:p>
        </p:txBody>
      </p:sp>
      <p:sp>
        <p:nvSpPr>
          <p:cNvPr id="4" name="TextBox 3"/>
          <p:cNvSpPr txBox="1"/>
          <p:nvPr/>
        </p:nvSpPr>
        <p:spPr>
          <a:xfrm>
            <a:off x="318655" y="491837"/>
            <a:ext cx="11679381" cy="5878532"/>
          </a:xfrm>
          <a:prstGeom prst="rect">
            <a:avLst/>
          </a:prstGeom>
          <a:noFill/>
        </p:spPr>
        <p:txBody>
          <a:bodyPr wrap="square" rtlCol="0">
            <a:spAutoFit/>
          </a:bodyPr>
          <a:lstStyle/>
          <a:p>
            <a:r>
              <a:rPr lang="en-US" sz="2200" dirty="0" smtClean="0"/>
              <a:t>In early 1918 while fighting was still going on Woodrow Wilson created a plan for peace called the 14 points plan.  The points included the reduction of weapons and the right of all people to chose their own governments.</a:t>
            </a:r>
          </a:p>
          <a:p>
            <a:endParaRPr lang="en-US" sz="1400" dirty="0" smtClean="0"/>
          </a:p>
          <a:p>
            <a:r>
              <a:rPr lang="en-US" sz="2200" dirty="0" smtClean="0"/>
              <a:t>He also proposed forming an organization where all the world’s nations would join in order to protect one another from war.</a:t>
            </a:r>
          </a:p>
          <a:p>
            <a:endParaRPr lang="en-US" sz="1600" dirty="0"/>
          </a:p>
          <a:p>
            <a:r>
              <a:rPr lang="en-US" sz="2200" dirty="0" smtClean="0"/>
              <a:t>The world leader’s did not share the same views, but did share some of the same principles:</a:t>
            </a:r>
          </a:p>
          <a:p>
            <a:r>
              <a:rPr lang="en-US" sz="2200" dirty="0" smtClean="0"/>
              <a:t>Resulting in=  </a:t>
            </a:r>
            <a:r>
              <a:rPr lang="en-US" sz="2200" b="1" dirty="0" smtClean="0"/>
              <a:t>The Treaty of Versailles:</a:t>
            </a:r>
          </a:p>
          <a:p>
            <a:endParaRPr lang="en-US" sz="1600" b="1" dirty="0" smtClean="0"/>
          </a:p>
          <a:p>
            <a:r>
              <a:rPr lang="en-US" sz="2200" dirty="0" smtClean="0"/>
              <a:t>Named after the French Palace of Versailles where the treaty signing took place.</a:t>
            </a:r>
          </a:p>
          <a:p>
            <a:pPr marL="457200" indent="-457200">
              <a:buAutoNum type="arabicPeriod"/>
            </a:pPr>
            <a:r>
              <a:rPr lang="en-US" sz="2200" dirty="0" smtClean="0"/>
              <a:t>Germany forced to pay enormous amount of money to war victims.</a:t>
            </a:r>
          </a:p>
          <a:p>
            <a:pPr marL="457200" indent="-457200">
              <a:buAutoNum type="arabicPeriod"/>
            </a:pPr>
            <a:r>
              <a:rPr lang="en-US" sz="2200" dirty="0" smtClean="0"/>
              <a:t>Germany was forced to take full responsibility for the war.</a:t>
            </a:r>
          </a:p>
          <a:p>
            <a:pPr marL="457200" indent="-457200">
              <a:buAutoNum type="arabicPeriod"/>
            </a:pPr>
            <a:r>
              <a:rPr lang="en-US" sz="2200" dirty="0" smtClean="0"/>
              <a:t>Other parts of the treaty meant to weaken Germany, such as limit their size of military.</a:t>
            </a:r>
          </a:p>
          <a:p>
            <a:pPr marL="457200" indent="-457200">
              <a:buAutoNum type="arabicPeriod"/>
            </a:pPr>
            <a:r>
              <a:rPr lang="en-US" sz="2200" dirty="0" smtClean="0"/>
              <a:t>Germany had to return conquered lands to France and Russia.</a:t>
            </a:r>
          </a:p>
          <a:p>
            <a:pPr marL="457200" indent="-457200">
              <a:buAutoNum type="arabicPeriod"/>
            </a:pPr>
            <a:r>
              <a:rPr lang="en-US" sz="2200" dirty="0" smtClean="0"/>
              <a:t>Other German lands were taken to form Poland, and colonies given up to other nations.</a:t>
            </a:r>
          </a:p>
          <a:p>
            <a:pPr marL="457200" indent="-457200">
              <a:buAutoNum type="arabicPeriod"/>
            </a:pPr>
            <a:r>
              <a:rPr lang="en-US" sz="2200" dirty="0" smtClean="0"/>
              <a:t>It established the League of Nations.  Treaty signed on June 28</a:t>
            </a:r>
            <a:r>
              <a:rPr lang="en-US" sz="2200" baseline="30000" dirty="0" smtClean="0"/>
              <a:t>th</a:t>
            </a:r>
            <a:r>
              <a:rPr lang="en-US" sz="2200" dirty="0" smtClean="0"/>
              <a:t> 1919.</a:t>
            </a:r>
          </a:p>
          <a:p>
            <a:r>
              <a:rPr lang="en-US" sz="2200" dirty="0" smtClean="0"/>
              <a:t>Germans were excluded from the League of Nations and were furious about the agreement. </a:t>
            </a:r>
          </a:p>
        </p:txBody>
      </p:sp>
    </p:spTree>
    <p:extLst>
      <p:ext uri="{BB962C8B-B14F-4D97-AF65-F5344CB8AC3E}">
        <p14:creationId xmlns:p14="http://schemas.microsoft.com/office/powerpoint/2010/main" val="62859572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Text Box 2"/>
          <p:cNvSpPr txBox="1">
            <a:spLocks noChangeArrowheads="1"/>
          </p:cNvSpPr>
          <p:nvPr/>
        </p:nvSpPr>
        <p:spPr bwMode="auto">
          <a:xfrm>
            <a:off x="1981200" y="1143000"/>
            <a:ext cx="4038600" cy="22860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30000"/>
              </a:spcAft>
            </a:pPr>
            <a:r>
              <a:rPr lang="en-US" altLang="en-US" sz="2400" i="1" dirty="0"/>
              <a:t>League of Nations</a:t>
            </a:r>
            <a:endParaRPr lang="en-US" altLang="en-US" sz="1000" i="1" dirty="0"/>
          </a:p>
          <a:p>
            <a:pPr eaLnBrk="1" hangingPunct="1">
              <a:spcAft>
                <a:spcPct val="30000"/>
              </a:spcAft>
              <a:buFontTx/>
              <a:buChar char="•"/>
            </a:pPr>
            <a:r>
              <a:rPr lang="en-US" altLang="en-US" dirty="0"/>
              <a:t>Organization of world governments proposed by Wilson </a:t>
            </a:r>
          </a:p>
          <a:p>
            <a:pPr eaLnBrk="1" hangingPunct="1">
              <a:spcAft>
                <a:spcPct val="30000"/>
              </a:spcAft>
              <a:buFontTx/>
              <a:buChar char="•"/>
            </a:pPr>
            <a:r>
              <a:rPr lang="en-US" altLang="en-US" dirty="0"/>
              <a:t>Established by Treaty of Versailles</a:t>
            </a:r>
          </a:p>
        </p:txBody>
      </p:sp>
      <p:sp>
        <p:nvSpPr>
          <p:cNvPr id="608259" name="Text Box 3"/>
          <p:cNvSpPr txBox="1">
            <a:spLocks noChangeArrowheads="1"/>
          </p:cNvSpPr>
          <p:nvPr/>
        </p:nvSpPr>
        <p:spPr bwMode="auto">
          <a:xfrm>
            <a:off x="1981200" y="3581400"/>
            <a:ext cx="4038600" cy="2286000"/>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30000"/>
              </a:spcAft>
            </a:pPr>
            <a:r>
              <a:rPr lang="en-US" altLang="en-US" sz="2400" i="1" dirty="0"/>
              <a:t>Other treaties</a:t>
            </a:r>
            <a:endParaRPr lang="en-US" altLang="en-US" sz="1000" i="1" dirty="0"/>
          </a:p>
          <a:p>
            <a:pPr eaLnBrk="1" hangingPunct="1">
              <a:spcAft>
                <a:spcPct val="30000"/>
              </a:spcAft>
              <a:buFontTx/>
              <a:buChar char="•"/>
            </a:pPr>
            <a:r>
              <a:rPr lang="en-US" altLang="en-US" dirty="0"/>
              <a:t>Separate agreements with all defeated Central Powers </a:t>
            </a:r>
          </a:p>
          <a:p>
            <a:pPr eaLnBrk="1" hangingPunct="1">
              <a:spcAft>
                <a:spcPct val="30000"/>
              </a:spcAft>
              <a:buFontTx/>
              <a:buChar char="•"/>
            </a:pPr>
            <a:r>
              <a:rPr lang="en-US" altLang="en-US" dirty="0"/>
              <a:t>Made important changes to Europe</a:t>
            </a:r>
          </a:p>
          <a:p>
            <a:pPr eaLnBrk="1" hangingPunct="1">
              <a:spcAft>
                <a:spcPct val="30000"/>
              </a:spcAft>
              <a:buFontTx/>
              <a:buChar char="•"/>
            </a:pPr>
            <a:endParaRPr lang="en-US" altLang="en-US" dirty="0"/>
          </a:p>
        </p:txBody>
      </p:sp>
      <p:sp>
        <p:nvSpPr>
          <p:cNvPr id="608260" name="Text Box 4"/>
          <p:cNvSpPr txBox="1">
            <a:spLocks noChangeArrowheads="1"/>
          </p:cNvSpPr>
          <p:nvPr/>
        </p:nvSpPr>
        <p:spPr bwMode="auto">
          <a:xfrm>
            <a:off x="6172200" y="1143000"/>
            <a:ext cx="4038600" cy="2286000"/>
          </a:xfrm>
          <a:prstGeom prst="rect">
            <a:avLst/>
          </a:prstGeom>
          <a:solidFill>
            <a:srgbClr val="FEE8E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1775" indent="-231775">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30000"/>
              </a:spcAft>
            </a:pPr>
            <a:r>
              <a:rPr lang="en-US" altLang="en-US" sz="2400" i="1" dirty="0"/>
              <a:t>Main goals</a:t>
            </a:r>
            <a:endParaRPr lang="en-US" altLang="en-US" sz="1000" i="1" dirty="0"/>
          </a:p>
          <a:p>
            <a:pPr eaLnBrk="1" hangingPunct="1">
              <a:spcAft>
                <a:spcPct val="30000"/>
              </a:spcAft>
              <a:buFontTx/>
              <a:buChar char="•"/>
            </a:pPr>
            <a:r>
              <a:rPr lang="en-US" altLang="en-US" dirty="0"/>
              <a:t>Encourage cooperation, keep peace between nations</a:t>
            </a:r>
          </a:p>
          <a:p>
            <a:pPr eaLnBrk="1" hangingPunct="1">
              <a:spcAft>
                <a:spcPct val="30000"/>
              </a:spcAft>
              <a:buFontTx/>
              <a:buChar char="•"/>
            </a:pPr>
            <a:r>
              <a:rPr lang="en-US" altLang="en-US" dirty="0"/>
              <a:t>Germany excluded</a:t>
            </a:r>
          </a:p>
          <a:p>
            <a:pPr eaLnBrk="1" hangingPunct="1">
              <a:spcAft>
                <a:spcPct val="30000"/>
              </a:spcAft>
              <a:buFontTx/>
              <a:buChar char="•"/>
            </a:pPr>
            <a:r>
              <a:rPr lang="en-US" altLang="en-US" dirty="0"/>
              <a:t>U.S. did not ratify treaty, not member, weakened League</a:t>
            </a:r>
            <a:endParaRPr lang="en-US" altLang="en-US" sz="2400" dirty="0"/>
          </a:p>
        </p:txBody>
      </p:sp>
      <p:sp>
        <p:nvSpPr>
          <p:cNvPr id="608261" name="Text Box 5"/>
          <p:cNvSpPr txBox="1">
            <a:spLocks noChangeArrowheads="1"/>
          </p:cNvSpPr>
          <p:nvPr/>
        </p:nvSpPr>
        <p:spPr bwMode="auto">
          <a:xfrm>
            <a:off x="6172200" y="3581400"/>
            <a:ext cx="4038600" cy="22860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30000"/>
              </a:spcAft>
            </a:pPr>
            <a:r>
              <a:rPr lang="en-US" altLang="en-US" sz="2400" i="1"/>
              <a:t>Changes in Europe</a:t>
            </a:r>
            <a:endParaRPr lang="en-US" altLang="en-US" sz="1000"/>
          </a:p>
          <a:p>
            <a:pPr eaLnBrk="1" hangingPunct="1">
              <a:spcAft>
                <a:spcPct val="30000"/>
              </a:spcAft>
              <a:buFontTx/>
              <a:buChar char="•"/>
            </a:pPr>
            <a:r>
              <a:rPr lang="en-US" altLang="en-US"/>
              <a:t>Austria-Hungary, Ottoman Empire lands broken apart </a:t>
            </a:r>
          </a:p>
          <a:p>
            <a:pPr eaLnBrk="1" hangingPunct="1">
              <a:spcAft>
                <a:spcPct val="30000"/>
              </a:spcAft>
              <a:buFontTx/>
              <a:buChar char="•"/>
            </a:pPr>
            <a:r>
              <a:rPr lang="en-US" altLang="en-US"/>
              <a:t>Independent nations created: Austria, Hungary, Yugoslavia, Czechoslovakia, Turkey</a:t>
            </a:r>
          </a:p>
        </p:txBody>
      </p:sp>
      <p:sp>
        <p:nvSpPr>
          <p:cNvPr id="167942" name="Rectangle 6"/>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Aftermath</a:t>
            </a:r>
          </a:p>
        </p:txBody>
      </p:sp>
    </p:spTree>
    <p:extLst>
      <p:ext uri="{BB962C8B-B14F-4D97-AF65-F5344CB8AC3E}">
        <p14:creationId xmlns:p14="http://schemas.microsoft.com/office/powerpoint/2010/main" val="42140583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608260"/>
                                        </p:tgtEl>
                                        <p:attrNameLst>
                                          <p:attrName>style.visibility</p:attrName>
                                        </p:attrNameLst>
                                      </p:cBhvr>
                                      <p:to>
                                        <p:strVal val="visible"/>
                                      </p:to>
                                    </p:set>
                                    <p:animEffect transition="in" filter="wipe(right)">
                                      <p:cBhvr>
                                        <p:cTn id="7" dur="500"/>
                                        <p:tgtEl>
                                          <p:spTgt spid="6082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08259"/>
                                        </p:tgtEl>
                                        <p:attrNameLst>
                                          <p:attrName>style.visibility</p:attrName>
                                        </p:attrNameLst>
                                      </p:cBhvr>
                                      <p:to>
                                        <p:strVal val="visible"/>
                                      </p:to>
                                    </p:set>
                                    <p:animEffect transition="in" filter="wipe(left)">
                                      <p:cBhvr>
                                        <p:cTn id="12" dur="500"/>
                                        <p:tgtEl>
                                          <p:spTgt spid="60825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608261"/>
                                        </p:tgtEl>
                                        <p:attrNameLst>
                                          <p:attrName>style.visibility</p:attrName>
                                        </p:attrNameLst>
                                      </p:cBhvr>
                                      <p:to>
                                        <p:strVal val="visible"/>
                                      </p:to>
                                    </p:set>
                                    <p:animEffect transition="in" filter="wipe(right)">
                                      <p:cBhvr>
                                        <p:cTn id="17" dur="500"/>
                                        <p:tgtEl>
                                          <p:spTgt spid="6082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8259" grpId="0" animBg="1"/>
      <p:bldP spid="608260" grpId="0" animBg="1"/>
      <p:bldP spid="608261" grpId="0" animBg="1"/>
    </p:bld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2" name="Group 2"/>
          <p:cNvGrpSpPr>
            <a:grpSpLocks/>
          </p:cNvGrpSpPr>
          <p:nvPr/>
        </p:nvGrpSpPr>
        <p:grpSpPr bwMode="auto">
          <a:xfrm>
            <a:off x="6184900" y="1143000"/>
            <a:ext cx="4025900" cy="4724400"/>
            <a:chOff x="384" y="624"/>
            <a:chExt cx="1632" cy="3120"/>
          </a:xfrm>
        </p:grpSpPr>
        <p:sp>
          <p:nvSpPr>
            <p:cNvPr id="169991" name="Text Box 3"/>
            <p:cNvSpPr txBox="1">
              <a:spLocks noChangeArrowheads="1"/>
            </p:cNvSpPr>
            <p:nvPr/>
          </p:nvSpPr>
          <p:spPr bwMode="auto">
            <a:xfrm>
              <a:off x="384" y="960"/>
              <a:ext cx="1632" cy="2784"/>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a:t>Movement to create a Jewish state in the Middle East</a:t>
              </a:r>
            </a:p>
            <a:p>
              <a:pPr eaLnBrk="1" hangingPunct="1">
                <a:spcAft>
                  <a:spcPct val="50000"/>
                </a:spcAft>
                <a:buFontTx/>
                <a:buChar char="•"/>
              </a:pPr>
              <a:r>
                <a:rPr lang="en-US" altLang="en-US" b="1"/>
                <a:t>Balfour Declaration</a:t>
              </a:r>
              <a:r>
                <a:rPr lang="en-US" altLang="en-US"/>
                <a:t> favored establishing Jewish state in Palestine</a:t>
              </a:r>
            </a:p>
            <a:p>
              <a:pPr eaLnBrk="1" hangingPunct="1">
                <a:spcAft>
                  <a:spcPct val="50000"/>
                </a:spcAft>
                <a:buFontTx/>
                <a:buChar char="•"/>
              </a:pPr>
              <a:r>
                <a:rPr lang="en-US" altLang="en-US"/>
                <a:t>Britain created Transjordan from Palestine Mandate</a:t>
              </a:r>
            </a:p>
            <a:p>
              <a:pPr eaLnBrk="1" hangingPunct="1">
                <a:spcAft>
                  <a:spcPct val="50000"/>
                </a:spcAft>
                <a:buFontTx/>
                <a:buChar char="•"/>
              </a:pPr>
              <a:r>
                <a:rPr lang="en-US" altLang="en-US"/>
                <a:t>Mandates eventually became colonies</a:t>
              </a:r>
            </a:p>
          </p:txBody>
        </p:sp>
        <p:sp>
          <p:nvSpPr>
            <p:cNvPr id="169992" name="Text Box 4"/>
            <p:cNvSpPr txBox="1">
              <a:spLocks noChangeArrowheads="1"/>
            </p:cNvSpPr>
            <p:nvPr/>
          </p:nvSpPr>
          <p:spPr bwMode="auto">
            <a:xfrm>
              <a:off x="384" y="624"/>
              <a:ext cx="1632" cy="336"/>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Zionist movement</a:t>
              </a:r>
            </a:p>
          </p:txBody>
        </p:sp>
      </p:grpSp>
      <p:grpSp>
        <p:nvGrpSpPr>
          <p:cNvPr id="169987" name="Group 5"/>
          <p:cNvGrpSpPr>
            <a:grpSpLocks/>
          </p:cNvGrpSpPr>
          <p:nvPr/>
        </p:nvGrpSpPr>
        <p:grpSpPr bwMode="auto">
          <a:xfrm>
            <a:off x="1981200" y="1143000"/>
            <a:ext cx="4025900" cy="4724400"/>
            <a:chOff x="384" y="624"/>
            <a:chExt cx="1632" cy="3120"/>
          </a:xfrm>
        </p:grpSpPr>
        <p:sp>
          <p:nvSpPr>
            <p:cNvPr id="169989" name="Text Box 6"/>
            <p:cNvSpPr txBox="1">
              <a:spLocks noChangeArrowheads="1"/>
            </p:cNvSpPr>
            <p:nvPr/>
          </p:nvSpPr>
          <p:spPr bwMode="auto">
            <a:xfrm>
              <a:off x="384" y="960"/>
              <a:ext cx="1632" cy="2784"/>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50000"/>
                </a:spcAft>
                <a:buFontTx/>
                <a:buChar char="•"/>
              </a:pPr>
              <a:r>
                <a:rPr lang="en-US" altLang="en-US"/>
                <a:t>Former Ottoman lands turned into </a:t>
              </a:r>
              <a:r>
                <a:rPr lang="en-US" altLang="en-US" b="1"/>
                <a:t>mandates</a:t>
              </a:r>
              <a:r>
                <a:rPr lang="en-US" altLang="en-US"/>
                <a:t>, territories to be ruled by European powers</a:t>
              </a:r>
            </a:p>
            <a:p>
              <a:pPr eaLnBrk="1" hangingPunct="1">
                <a:spcAft>
                  <a:spcPct val="50000"/>
                </a:spcAft>
                <a:buFontTx/>
                <a:buChar char="•"/>
              </a:pPr>
              <a:r>
                <a:rPr lang="en-US" altLang="en-US"/>
                <a:t>Syria, Lebanon became French mandates</a:t>
              </a:r>
            </a:p>
            <a:p>
              <a:pPr eaLnBrk="1" hangingPunct="1">
                <a:spcAft>
                  <a:spcPct val="50000"/>
                </a:spcAft>
                <a:buFontTx/>
                <a:buChar char="•"/>
              </a:pPr>
              <a:r>
                <a:rPr lang="en-US" altLang="en-US"/>
                <a:t>Palestine, Iraq became British mandates</a:t>
              </a:r>
            </a:p>
            <a:p>
              <a:pPr eaLnBrk="1" hangingPunct="1">
                <a:spcAft>
                  <a:spcPct val="50000"/>
                </a:spcAft>
                <a:buFontTx/>
                <a:buChar char="•"/>
              </a:pPr>
              <a:r>
                <a:rPr lang="en-US" altLang="en-US"/>
                <a:t>European nations supposed to control mandates only until they were able to govern selves</a:t>
              </a:r>
            </a:p>
          </p:txBody>
        </p:sp>
        <p:sp>
          <p:nvSpPr>
            <p:cNvPr id="169990" name="Text Box 7"/>
            <p:cNvSpPr txBox="1">
              <a:spLocks noChangeArrowheads="1"/>
            </p:cNvSpPr>
            <p:nvPr/>
          </p:nvSpPr>
          <p:spPr bwMode="auto">
            <a:xfrm>
              <a:off x="384" y="624"/>
              <a:ext cx="1632" cy="336"/>
            </a:xfrm>
            <a:prstGeom prst="rect">
              <a:avLst/>
            </a:prstGeom>
            <a:solidFill>
              <a:srgbClr val="B8D9EC"/>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50000"/>
                </a:spcAft>
              </a:pPr>
              <a:r>
                <a:rPr lang="en-US" altLang="en-US" sz="2400" b="1" i="1"/>
                <a:t>Changes in Middle East</a:t>
              </a:r>
            </a:p>
          </p:txBody>
        </p:sp>
      </p:grpSp>
      <p:sp>
        <p:nvSpPr>
          <p:cNvPr id="169988" name="Rectangle 8"/>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Middle East</a:t>
            </a:r>
          </a:p>
        </p:txBody>
      </p:sp>
    </p:spTree>
    <p:custDataLst>
      <p:tags r:id="rId1"/>
    </p:custDataLst>
    <p:extLst>
      <p:ext uri="{BB962C8B-B14F-4D97-AF65-F5344CB8AC3E}">
        <p14:creationId xmlns:p14="http://schemas.microsoft.com/office/powerpoint/2010/main" val="2947022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4" name="Picture 2" descr="p79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52896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9826" name="Text Box 2"/>
          <p:cNvSpPr txBox="1">
            <a:spLocks noChangeArrowheads="1"/>
          </p:cNvSpPr>
          <p:nvPr/>
        </p:nvSpPr>
        <p:spPr bwMode="auto">
          <a:xfrm>
            <a:off x="1981200" y="1143000"/>
            <a:ext cx="8229600" cy="2222500"/>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a:spcAft>
                <a:spcPct val="10000"/>
              </a:spcAft>
            </a:pPr>
            <a:r>
              <a:rPr lang="en-US" altLang="en-US" sz="2400" b="1" i="1"/>
              <a:t>Human Costs</a:t>
            </a:r>
          </a:p>
          <a:p>
            <a:pPr eaLnBrk="1" hangingPunct="1">
              <a:spcAft>
                <a:spcPct val="10000"/>
              </a:spcAft>
              <a:buFontTx/>
              <a:buChar char="•"/>
            </a:pPr>
            <a:r>
              <a:rPr lang="en-US" altLang="en-US" sz="1800"/>
              <a:t>Nearly 9 million soldiers killed in battle</a:t>
            </a:r>
          </a:p>
          <a:p>
            <a:pPr eaLnBrk="1" hangingPunct="1">
              <a:spcAft>
                <a:spcPct val="10000"/>
              </a:spcAft>
              <a:buFontTx/>
              <a:buChar char="•"/>
            </a:pPr>
            <a:r>
              <a:rPr lang="en-US" altLang="en-US" sz="1800"/>
              <a:t>Millions wounded, taken prisoner</a:t>
            </a:r>
          </a:p>
          <a:p>
            <a:pPr eaLnBrk="1" hangingPunct="1">
              <a:spcAft>
                <a:spcPct val="10000"/>
              </a:spcAft>
              <a:buFontTx/>
              <a:buChar char="•"/>
            </a:pPr>
            <a:r>
              <a:rPr lang="en-US" altLang="en-US" sz="1800"/>
              <a:t>Almost an entire generation of young German, Russian, French men died, were wounded in war</a:t>
            </a:r>
          </a:p>
          <a:p>
            <a:pPr eaLnBrk="1" hangingPunct="1">
              <a:spcAft>
                <a:spcPct val="10000"/>
              </a:spcAft>
              <a:buFontTx/>
              <a:buChar char="•"/>
            </a:pPr>
            <a:r>
              <a:rPr lang="en-US" altLang="en-US" sz="1800"/>
              <a:t>Deadly outbreak of influenza spread by returning soldiers killed some 50 million worldwide, spring 1918</a:t>
            </a:r>
          </a:p>
        </p:txBody>
      </p:sp>
      <p:grpSp>
        <p:nvGrpSpPr>
          <p:cNvPr id="2" name="Group 3"/>
          <p:cNvGrpSpPr>
            <a:grpSpLocks/>
          </p:cNvGrpSpPr>
          <p:nvPr/>
        </p:nvGrpSpPr>
        <p:grpSpPr bwMode="auto">
          <a:xfrm>
            <a:off x="1981200" y="3395664"/>
            <a:ext cx="4038600" cy="2560637"/>
            <a:chOff x="288" y="2166"/>
            <a:chExt cx="2448" cy="1367"/>
          </a:xfrm>
        </p:grpSpPr>
        <p:sp>
          <p:nvSpPr>
            <p:cNvPr id="153608" name="Text Box 4"/>
            <p:cNvSpPr txBox="1">
              <a:spLocks noChangeArrowheads="1"/>
            </p:cNvSpPr>
            <p:nvPr/>
          </p:nvSpPr>
          <p:spPr bwMode="auto">
            <a:xfrm>
              <a:off x="288" y="2400"/>
              <a:ext cx="2448" cy="1133"/>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10000"/>
                </a:spcAft>
                <a:buFontTx/>
                <a:buChar char="•"/>
              </a:pPr>
              <a:r>
                <a:rPr lang="en-US" altLang="en-US" sz="1800"/>
                <a:t>War destroyed national economies</a:t>
              </a:r>
            </a:p>
            <a:p>
              <a:pPr eaLnBrk="1" hangingPunct="1">
                <a:spcAft>
                  <a:spcPct val="10000"/>
                </a:spcAft>
                <a:buFontTx/>
                <a:buChar char="•"/>
              </a:pPr>
              <a:r>
                <a:rPr lang="en-US" altLang="en-US" sz="1800"/>
                <a:t>Farmland, cities devastated</a:t>
              </a:r>
            </a:p>
            <a:p>
              <a:pPr eaLnBrk="1" hangingPunct="1">
                <a:spcAft>
                  <a:spcPct val="10000"/>
                </a:spcAft>
                <a:buFontTx/>
                <a:buChar char="•"/>
              </a:pPr>
              <a:r>
                <a:rPr lang="en-US" altLang="en-US" sz="1800"/>
                <a:t>Economic chaos in much of Europe</a:t>
              </a:r>
            </a:p>
            <a:p>
              <a:pPr eaLnBrk="1" hangingPunct="1">
                <a:spcAft>
                  <a:spcPct val="10000"/>
                </a:spcAft>
                <a:buFontTx/>
                <a:buChar char="•"/>
              </a:pPr>
              <a:r>
                <a:rPr lang="en-US" altLang="en-US" sz="1800"/>
                <a:t>Cost Europe role as dominant economic region of world</a:t>
              </a:r>
            </a:p>
            <a:p>
              <a:pPr eaLnBrk="1" hangingPunct="1">
                <a:spcAft>
                  <a:spcPct val="10000"/>
                </a:spcAft>
                <a:buFontTx/>
                <a:buChar char="•"/>
              </a:pPr>
              <a:r>
                <a:rPr lang="en-US" altLang="en-US" sz="1800"/>
                <a:t>U.S., Japan, others prospered during war</a:t>
              </a:r>
            </a:p>
          </p:txBody>
        </p:sp>
        <p:sp>
          <p:nvSpPr>
            <p:cNvPr id="153609" name="Text Box 5"/>
            <p:cNvSpPr txBox="1">
              <a:spLocks noChangeArrowheads="1"/>
            </p:cNvSpPr>
            <p:nvPr/>
          </p:nvSpPr>
          <p:spPr bwMode="auto">
            <a:xfrm>
              <a:off x="288" y="2166"/>
              <a:ext cx="2448" cy="246"/>
            </a:xfrm>
            <a:prstGeom prst="rect">
              <a:avLst/>
            </a:prstGeom>
            <a:solidFill>
              <a:srgbClr val="80B3D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10000"/>
                </a:spcAft>
              </a:pPr>
              <a:r>
                <a:rPr lang="en-US" altLang="en-US" sz="2400" b="1" i="1"/>
                <a:t>Economic Costs</a:t>
              </a:r>
            </a:p>
          </p:txBody>
        </p:sp>
      </p:grpSp>
      <p:grpSp>
        <p:nvGrpSpPr>
          <p:cNvPr id="3" name="Group 6"/>
          <p:cNvGrpSpPr>
            <a:grpSpLocks/>
          </p:cNvGrpSpPr>
          <p:nvPr/>
        </p:nvGrpSpPr>
        <p:grpSpPr bwMode="auto">
          <a:xfrm>
            <a:off x="6172200" y="3406775"/>
            <a:ext cx="4038600" cy="2547938"/>
            <a:chOff x="288" y="2166"/>
            <a:chExt cx="2448" cy="1316"/>
          </a:xfrm>
        </p:grpSpPr>
        <p:sp>
          <p:nvSpPr>
            <p:cNvPr id="153606" name="Text Box 7"/>
            <p:cNvSpPr txBox="1">
              <a:spLocks noChangeArrowheads="1"/>
            </p:cNvSpPr>
            <p:nvPr/>
          </p:nvSpPr>
          <p:spPr bwMode="auto">
            <a:xfrm>
              <a:off x="288" y="2400"/>
              <a:ext cx="2448" cy="1082"/>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spcAft>
                  <a:spcPct val="10000"/>
                </a:spcAft>
                <a:buFontTx/>
                <a:buChar char="•"/>
              </a:pPr>
              <a:r>
                <a:rPr lang="en-US" altLang="en-US" sz="1800"/>
                <a:t>World War I caused widespread political unrest</a:t>
              </a:r>
            </a:p>
            <a:p>
              <a:pPr eaLnBrk="1" hangingPunct="1">
                <a:spcAft>
                  <a:spcPct val="10000"/>
                </a:spcAft>
                <a:buFontTx/>
                <a:buChar char="•"/>
              </a:pPr>
              <a:r>
                <a:rPr lang="en-US" altLang="en-US" sz="1800"/>
                <a:t>Communist revolution in Russia</a:t>
              </a:r>
            </a:p>
            <a:p>
              <a:pPr eaLnBrk="1" hangingPunct="1">
                <a:spcAft>
                  <a:spcPct val="10000"/>
                </a:spcAft>
                <a:buFontTx/>
                <a:buChar char="•"/>
              </a:pPr>
              <a:r>
                <a:rPr lang="en-US" altLang="en-US" sz="1800"/>
                <a:t>Monarchies in Austria-Hungary, Ottoman Empire overthrown</a:t>
              </a:r>
            </a:p>
            <a:p>
              <a:pPr eaLnBrk="1" hangingPunct="1">
                <a:spcAft>
                  <a:spcPct val="10000"/>
                </a:spcAft>
                <a:buFontTx/>
                <a:buChar char="•"/>
              </a:pPr>
              <a:r>
                <a:rPr lang="en-US" altLang="en-US" sz="1800"/>
                <a:t>Political, social turmoil would shape world in years to come</a:t>
              </a:r>
            </a:p>
          </p:txBody>
        </p:sp>
        <p:sp>
          <p:nvSpPr>
            <p:cNvPr id="153607" name="Text Box 8"/>
            <p:cNvSpPr txBox="1">
              <a:spLocks noChangeArrowheads="1"/>
            </p:cNvSpPr>
            <p:nvPr/>
          </p:nvSpPr>
          <p:spPr bwMode="auto">
            <a:xfrm>
              <a:off x="288" y="2166"/>
              <a:ext cx="2448" cy="238"/>
            </a:xfrm>
            <a:prstGeom prst="rect">
              <a:avLst/>
            </a:prstGeom>
            <a:solidFill>
              <a:srgbClr val="F296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Aft>
                  <a:spcPct val="10000"/>
                </a:spcAft>
              </a:pPr>
              <a:r>
                <a:rPr lang="en-US" altLang="en-US" sz="2400" b="1" i="1"/>
                <a:t>Political Change</a:t>
              </a:r>
            </a:p>
          </p:txBody>
        </p:sp>
      </p:grpSp>
      <p:sp>
        <p:nvSpPr>
          <p:cNvPr id="153605" name="Rectangle 9"/>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Costs of the War</a:t>
            </a:r>
          </a:p>
        </p:txBody>
      </p:sp>
    </p:spTree>
    <p:custDataLst>
      <p:tags r:id="rId1"/>
    </p:custDataLst>
    <p:extLst>
      <p:ext uri="{BB962C8B-B14F-4D97-AF65-F5344CB8AC3E}">
        <p14:creationId xmlns:p14="http://schemas.microsoft.com/office/powerpoint/2010/main" val="165905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8982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2" presetClass="entr" presetSubtype="2"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right)">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98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wwi_map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66442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2133600" y="609600"/>
            <a:ext cx="79248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r>
              <a:rPr lang="en-US" altLang="en-US" sz="2800" b="1">
                <a:solidFill>
                  <a:schemeClr val="tx2"/>
                </a:solidFill>
              </a:rPr>
              <a:t>The Costs of the War</a:t>
            </a:r>
          </a:p>
        </p:txBody>
      </p:sp>
      <p:sp>
        <p:nvSpPr>
          <p:cNvPr id="591875" name="Rectangle 3"/>
          <p:cNvSpPr>
            <a:spLocks noGrp="1" noChangeArrowheads="1"/>
          </p:cNvSpPr>
          <p:nvPr>
            <p:ph type="body" idx="1"/>
          </p:nvPr>
        </p:nvSpPr>
        <p:spPr bwMode="auto">
          <a:xfrm>
            <a:off x="1981200" y="1447800"/>
            <a:ext cx="8229600" cy="4419600"/>
          </a:xfrm>
          <a:solidFill>
            <a:srgbClr val="FEE8EA"/>
          </a:solidFill>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p>
            <a:pPr marL="231775" indent="-231775">
              <a:spcBef>
                <a:spcPct val="0"/>
              </a:spcBef>
              <a:spcAft>
                <a:spcPct val="50000"/>
              </a:spcAft>
              <a:buNone/>
            </a:pPr>
            <a:r>
              <a:rPr lang="en-US" altLang="en-US" b="1"/>
              <a:t>Unrest in Colonies</a:t>
            </a:r>
            <a:endParaRPr lang="en-US" altLang="en-US" sz="1800" b="1"/>
          </a:p>
          <a:p>
            <a:pPr marL="231775" indent="-231775">
              <a:spcBef>
                <a:spcPct val="0"/>
              </a:spcBef>
              <a:spcAft>
                <a:spcPct val="50000"/>
              </a:spcAft>
            </a:pPr>
            <a:r>
              <a:rPr lang="en-US" altLang="en-US" sz="2400"/>
              <a:t>Many colonists who fought in war heard noble words about importance of freedom, democracy </a:t>
            </a:r>
          </a:p>
          <a:p>
            <a:pPr marL="231775" indent="-231775">
              <a:spcBef>
                <a:spcPct val="0"/>
              </a:spcBef>
              <a:spcAft>
                <a:spcPct val="50000"/>
              </a:spcAft>
            </a:pPr>
            <a:r>
              <a:rPr lang="en-US" altLang="en-US" sz="2400"/>
              <a:t>After fighting for colonial rulers, expected rights for themselves</a:t>
            </a:r>
          </a:p>
          <a:p>
            <a:pPr marL="231775" indent="-231775">
              <a:spcBef>
                <a:spcPct val="0"/>
              </a:spcBef>
              <a:spcAft>
                <a:spcPct val="50000"/>
              </a:spcAft>
            </a:pPr>
            <a:r>
              <a:rPr lang="en-US" altLang="en-US" sz="2400"/>
              <a:t>Wartime sacrifices did not win new freedoms</a:t>
            </a:r>
          </a:p>
          <a:p>
            <a:pPr marL="231775" indent="-231775">
              <a:spcBef>
                <a:spcPct val="0"/>
              </a:spcBef>
              <a:spcAft>
                <a:spcPct val="50000"/>
              </a:spcAft>
            </a:pPr>
            <a:r>
              <a:rPr lang="en-US" altLang="en-US" sz="2400"/>
              <a:t>European powers split up lands controlled by Germans, Austro-Hungarians, Ottomans and redistributed them to other colonial powers</a:t>
            </a:r>
          </a:p>
        </p:txBody>
      </p:sp>
    </p:spTree>
    <p:extLst>
      <p:ext uri="{BB962C8B-B14F-4D97-AF65-F5344CB8AC3E}">
        <p14:creationId xmlns:p14="http://schemas.microsoft.com/office/powerpoint/2010/main" val="11744985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1875">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91875">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9187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918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918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918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1875" grpId="0" build="p"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ChangeArrowheads="1"/>
          </p:cNvSpPr>
          <p:nvPr>
            <p:ph type="ctrTitle"/>
          </p:nvPr>
        </p:nvSpPr>
        <p:spPr bwMode="auto">
          <a:xfrm>
            <a:off x="2359025" y="709614"/>
            <a:ext cx="69278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1100"/>
              <a:t>World War I and the Russian Revolution: Section 4</a:t>
            </a:r>
            <a:endParaRPr lang="en-US" altLang="en-US" sz="1400"/>
          </a:p>
        </p:txBody>
      </p:sp>
      <p:sp>
        <p:nvSpPr>
          <p:cNvPr id="159747" name="Rectangle 3"/>
          <p:cNvSpPr>
            <a:spLocks noGrp="1" noChangeArrowheads="1"/>
          </p:cNvSpPr>
          <p:nvPr>
            <p:ph type="subTitle" idx="1"/>
          </p:nvPr>
        </p:nvSpPr>
        <p:spPr bwMode="auto">
          <a:xfrm>
            <a:off x="2359025" y="1006476"/>
            <a:ext cx="681355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2100" b="1"/>
              <a:t>Pie Charts: Allied Casualties</a:t>
            </a:r>
            <a:endParaRPr lang="en-US" altLang="en-US" smtClean="0"/>
          </a:p>
        </p:txBody>
      </p:sp>
      <p:sp>
        <p:nvSpPr>
          <p:cNvPr id="159748"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5 of 9</a:t>
            </a:r>
            <a:endParaRPr lang="en-US" altLang="en-US" sz="800" b="1">
              <a:solidFill>
                <a:schemeClr val="bg1"/>
              </a:solidFill>
            </a:endParaRPr>
          </a:p>
        </p:txBody>
      </p:sp>
      <p:pic>
        <p:nvPicPr>
          <p:cNvPr id="159749" name="Picture 5" descr="left_arrow">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6526213"/>
            <a:ext cx="457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0" name="Picture 6" descr="right_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652621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9751" name="Picture 7" descr="ww1_russ_rev_chart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93464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type="ctrTitle"/>
          </p:nvPr>
        </p:nvSpPr>
        <p:spPr bwMode="auto">
          <a:xfrm>
            <a:off x="2359025" y="709614"/>
            <a:ext cx="69278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1100"/>
              <a:t>World War I and the Russian Revolution: Section 4</a:t>
            </a:r>
            <a:endParaRPr lang="en-US" altLang="en-US" sz="1400"/>
          </a:p>
        </p:txBody>
      </p:sp>
      <p:sp>
        <p:nvSpPr>
          <p:cNvPr id="161795" name="Rectangle 3"/>
          <p:cNvSpPr>
            <a:spLocks noGrp="1" noChangeArrowheads="1"/>
          </p:cNvSpPr>
          <p:nvPr>
            <p:ph type="subTitle" idx="1"/>
          </p:nvPr>
        </p:nvSpPr>
        <p:spPr bwMode="auto">
          <a:xfrm>
            <a:off x="2359025" y="1006476"/>
            <a:ext cx="681355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2100" b="1"/>
              <a:t>Graph: Financial Costs of the War</a:t>
            </a:r>
            <a:endParaRPr lang="en-US" altLang="en-US" smtClean="0"/>
          </a:p>
        </p:txBody>
      </p:sp>
      <p:sp>
        <p:nvSpPr>
          <p:cNvPr id="161796"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6 of 9</a:t>
            </a:r>
            <a:endParaRPr lang="en-US" altLang="en-US" sz="800" b="1">
              <a:solidFill>
                <a:schemeClr val="bg1"/>
              </a:solidFill>
            </a:endParaRPr>
          </a:p>
        </p:txBody>
      </p:sp>
      <p:pic>
        <p:nvPicPr>
          <p:cNvPr id="161797" name="Picture 5" descr="left_arrow">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6526213"/>
            <a:ext cx="457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8" name="Picture 6" descr="right_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652621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799" name="Picture 7" descr="ww1_russ_rev_graph"/>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6187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6130" name="Picture 2" descr="p79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3726" y="641350"/>
            <a:ext cx="3382963" cy="530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72983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ChangeArrowheads="1"/>
          </p:cNvSpPr>
          <p:nvPr>
            <p:ph type="ctrTitle"/>
          </p:nvPr>
        </p:nvSpPr>
        <p:spPr bwMode="auto">
          <a:xfrm>
            <a:off x="2359025" y="709614"/>
            <a:ext cx="6927850" cy="434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1100"/>
              <a:t>World War I and the Russian Revolution: Section 4</a:t>
            </a:r>
            <a:endParaRPr lang="en-US" altLang="en-US" sz="1400"/>
          </a:p>
        </p:txBody>
      </p:sp>
      <p:sp>
        <p:nvSpPr>
          <p:cNvPr id="182275" name="Rectangle 3"/>
          <p:cNvSpPr>
            <a:spLocks noGrp="1" noChangeArrowheads="1"/>
          </p:cNvSpPr>
          <p:nvPr>
            <p:ph type="subTitle" idx="1"/>
          </p:nvPr>
        </p:nvSpPr>
        <p:spPr bwMode="auto">
          <a:xfrm>
            <a:off x="2359025" y="1006476"/>
            <a:ext cx="681355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82314" tIns="41157" rIns="82314" bIns="41157" numCol="1" rtlCol="0" anchor="t" anchorCtr="0" compatLnSpc="1">
            <a:prstTxWarp prst="textNoShape">
              <a:avLst/>
            </a:prstTxWarp>
            <a:normAutofit/>
          </a:bodyPr>
          <a:lstStyle/>
          <a:p>
            <a:pPr algn="l" eaLnBrk="1" hangingPunct="1"/>
            <a:r>
              <a:rPr lang="en-US" altLang="en-US" sz="2100" b="1"/>
              <a:t>Note Taking Transparency 172B</a:t>
            </a:r>
            <a:endParaRPr lang="en-US" altLang="en-US" smtClean="0"/>
          </a:p>
        </p:txBody>
      </p:sp>
      <p:sp>
        <p:nvSpPr>
          <p:cNvPr id="182276" name="Rectangle 4"/>
          <p:cNvSpPr>
            <a:spLocks noChangeArrowheads="1"/>
          </p:cNvSpPr>
          <p:nvPr/>
        </p:nvSpPr>
        <p:spPr bwMode="auto">
          <a:xfrm>
            <a:off x="5913438" y="6529389"/>
            <a:ext cx="823912"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5" tIns="45718" rIns="91435" bIns="45718"/>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spcBef>
                <a:spcPct val="20000"/>
              </a:spcBef>
            </a:pPr>
            <a:r>
              <a:rPr lang="en-US" altLang="en-US" sz="1300" b="1">
                <a:solidFill>
                  <a:schemeClr val="bg1"/>
                </a:solidFill>
              </a:rPr>
              <a:t>8 of 9</a:t>
            </a:r>
            <a:endParaRPr lang="en-US" altLang="en-US" sz="800" b="1">
              <a:solidFill>
                <a:schemeClr val="bg1"/>
              </a:solidFill>
            </a:endParaRPr>
          </a:p>
        </p:txBody>
      </p:sp>
      <p:pic>
        <p:nvPicPr>
          <p:cNvPr id="182277" name="Picture 5" descr="left_arrow">
            <a:hlinkClick r:id="" action="ppaction://hlinkshowjump?jump=previousslide"/>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9575" y="6526213"/>
            <a:ext cx="457200"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8" name="Picture 6" descr="right_arro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5763" y="6526213"/>
            <a:ext cx="457200" cy="28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2279" name="Picture 7" descr="ww1_russ_rev_ntt172b"/>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0693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ChangeArrowheads="1"/>
          </p:cNvSpPr>
          <p:nvPr/>
        </p:nvSpPr>
        <p:spPr bwMode="auto">
          <a:xfrm>
            <a:off x="2209800" y="533400"/>
            <a:ext cx="77724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endParaRPr lang="en-US" altLang="en-US" sz="3500" b="1" i="1"/>
          </a:p>
        </p:txBody>
      </p:sp>
      <p:sp>
        <p:nvSpPr>
          <p:cNvPr id="178179" name="Rectangle 3"/>
          <p:cNvSpPr>
            <a:spLocks noChangeArrowheads="1"/>
          </p:cNvSpPr>
          <p:nvPr/>
        </p:nvSpPr>
        <p:spPr bwMode="auto">
          <a:xfrm>
            <a:off x="1981200" y="1390651"/>
            <a:ext cx="8229600" cy="1490663"/>
          </a:xfrm>
          <a:prstGeom prst="rect">
            <a:avLst/>
          </a:prstGeom>
          <a:solidFill>
            <a:srgbClr val="E2F4FE"/>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algn="ctr" eaLnBrk="1" hangingPunct="1">
              <a:lnSpc>
                <a:spcPct val="110000"/>
              </a:lnSpc>
              <a:spcBef>
                <a:spcPct val="20000"/>
              </a:spcBef>
            </a:pPr>
            <a:r>
              <a:rPr lang="en-US" altLang="en-US" sz="3200" b="1"/>
              <a:t>Summarize</a:t>
            </a:r>
          </a:p>
          <a:p>
            <a:pPr algn="ctr" eaLnBrk="1" hangingPunct="1">
              <a:lnSpc>
                <a:spcPct val="110000"/>
              </a:lnSpc>
              <a:spcBef>
                <a:spcPct val="20000"/>
              </a:spcBef>
            </a:pPr>
            <a:r>
              <a:rPr lang="en-US" altLang="en-US" sz="3200"/>
              <a:t>What were the costs of the war?</a:t>
            </a:r>
            <a:endParaRPr lang="en-US" altLang="en-US"/>
          </a:p>
        </p:txBody>
      </p:sp>
      <p:sp>
        <p:nvSpPr>
          <p:cNvPr id="178180" name="Text Box 4"/>
          <p:cNvSpPr txBox="1">
            <a:spLocks noChangeArrowheads="1"/>
          </p:cNvSpPr>
          <p:nvPr/>
        </p:nvSpPr>
        <p:spPr bwMode="auto">
          <a:xfrm>
            <a:off x="3717926" y="823914"/>
            <a:ext cx="496887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233363" indent="-233363">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lnSpc>
                <a:spcPct val="110000"/>
              </a:lnSpc>
              <a:spcBef>
                <a:spcPct val="20000"/>
              </a:spcBef>
            </a:pPr>
            <a:endParaRPr lang="en-US" altLang="en-US"/>
          </a:p>
        </p:txBody>
      </p:sp>
      <p:sp>
        <p:nvSpPr>
          <p:cNvPr id="616453" name="Rectangle 5"/>
          <p:cNvSpPr>
            <a:spLocks noChangeArrowheads="1"/>
          </p:cNvSpPr>
          <p:nvPr/>
        </p:nvSpPr>
        <p:spPr bwMode="auto">
          <a:xfrm>
            <a:off x="2057400" y="3257550"/>
            <a:ext cx="81534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Arial" panose="020B0604020202020204" pitchFamily="34" charset="0"/>
              </a:defRPr>
            </a:lvl1pPr>
            <a:lvl2pPr marL="742950" indent="-285750">
              <a:defRPr sz="2000">
                <a:solidFill>
                  <a:schemeClr val="tx1"/>
                </a:solidFill>
                <a:latin typeface="Arial" panose="020B0604020202020204" pitchFamily="34" charset="0"/>
              </a:defRPr>
            </a:lvl2pPr>
            <a:lvl3pPr marL="1143000" indent="-228600">
              <a:defRPr sz="2000">
                <a:solidFill>
                  <a:schemeClr val="tx1"/>
                </a:solidFill>
                <a:latin typeface="Arial" panose="020B0604020202020204" pitchFamily="34" charset="0"/>
              </a:defRPr>
            </a:lvl3pPr>
            <a:lvl4pPr marL="1600200" indent="-228600">
              <a:defRPr sz="2000">
                <a:solidFill>
                  <a:schemeClr val="tx1"/>
                </a:solidFill>
                <a:latin typeface="Arial" panose="020B0604020202020204" pitchFamily="34" charset="0"/>
              </a:defRPr>
            </a:lvl4pPr>
            <a:lvl5pPr marL="2057400" indent="-228600">
              <a:defRPr sz="2000">
                <a:solidFill>
                  <a:schemeClr val="tx1"/>
                </a:solidFill>
                <a:latin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defRPr>
            </a:lvl9pPr>
          </a:lstStyle>
          <a:p>
            <a:pPr eaLnBrk="1" hangingPunct="1"/>
            <a:r>
              <a:rPr lang="en-US" altLang="en-US" sz="2800" b="1">
                <a:solidFill>
                  <a:srgbClr val="FF3300"/>
                </a:solidFill>
              </a:rPr>
              <a:t>Answer(s):</a:t>
            </a:r>
            <a:r>
              <a:rPr lang="en-US" altLang="en-US" sz="2800"/>
              <a:t> Millions of people died or were wounded. Some nations' economies were devastated while others prospered. Some people enjoyed the benefits of freedom and democracy after the war, but others remained under the control of colonial rulers.</a:t>
            </a:r>
          </a:p>
        </p:txBody>
      </p:sp>
    </p:spTree>
    <p:custDataLst>
      <p:tags r:id="rId1"/>
    </p:custDataLst>
    <p:extLst>
      <p:ext uri="{BB962C8B-B14F-4D97-AF65-F5344CB8AC3E}">
        <p14:creationId xmlns:p14="http://schemas.microsoft.com/office/powerpoint/2010/main" val="37837571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645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5" descr="archduke_franz_with_his_wif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2227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5" descr="5070029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0"/>
            <a:ext cx="426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7" descr="hulton_gavrilo_princ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83264" y="0"/>
            <a:ext cx="4884737" cy="363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9" descr="Sarajevo28juin191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89614" y="3208338"/>
            <a:ext cx="4878387" cy="364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5561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5" descr="FranzFerdina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792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149947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9"/>
</p:tagLst>
</file>

<file path=ppt/tags/tag10.xml><?xml version="1.0" encoding="utf-8"?>
<p:tagLst xmlns:a="http://schemas.openxmlformats.org/drawingml/2006/main" xmlns:r="http://schemas.openxmlformats.org/officeDocument/2006/relationships" xmlns:p="http://schemas.openxmlformats.org/presentationml/2006/main">
  <p:tag name="TIMING" val="|1"/>
</p:tagLst>
</file>

<file path=ppt/tags/tag11.xml><?xml version="1.0" encoding="utf-8"?>
<p:tagLst xmlns:a="http://schemas.openxmlformats.org/drawingml/2006/main" xmlns:r="http://schemas.openxmlformats.org/officeDocument/2006/relationships" xmlns:p="http://schemas.openxmlformats.org/presentationml/2006/main">
  <p:tag name="TIMING" val="|.9"/>
</p:tagLst>
</file>

<file path=ppt/tags/tag12.xml><?xml version="1.0" encoding="utf-8"?>
<p:tagLst xmlns:a="http://schemas.openxmlformats.org/drawingml/2006/main" xmlns:r="http://schemas.openxmlformats.org/officeDocument/2006/relationships" xmlns:p="http://schemas.openxmlformats.org/presentationml/2006/main">
  <p:tag name="TIMING" val="|.1|.7"/>
</p:tagLst>
</file>

<file path=ppt/tags/tag13.xml><?xml version="1.0" encoding="utf-8"?>
<p:tagLst xmlns:a="http://schemas.openxmlformats.org/drawingml/2006/main" xmlns:r="http://schemas.openxmlformats.org/officeDocument/2006/relationships" xmlns:p="http://schemas.openxmlformats.org/presentationml/2006/main">
  <p:tag name="TIMING" val="|.4|.9|.9"/>
</p:tagLst>
</file>

<file path=ppt/tags/tag14.xml><?xml version="1.0" encoding="utf-8"?>
<p:tagLst xmlns:a="http://schemas.openxmlformats.org/drawingml/2006/main" xmlns:r="http://schemas.openxmlformats.org/officeDocument/2006/relationships" xmlns:p="http://schemas.openxmlformats.org/presentationml/2006/main">
  <p:tag name="TIMING" val="|1"/>
</p:tagLst>
</file>

<file path=ppt/tags/tag2.xml><?xml version="1.0" encoding="utf-8"?>
<p:tagLst xmlns:a="http://schemas.openxmlformats.org/drawingml/2006/main" xmlns:r="http://schemas.openxmlformats.org/officeDocument/2006/relationships" xmlns:p="http://schemas.openxmlformats.org/presentationml/2006/main">
  <p:tag name="TIMING" val="|.9"/>
</p:tagLst>
</file>

<file path=ppt/tags/tag3.xml><?xml version="1.0" encoding="utf-8"?>
<p:tagLst xmlns:a="http://schemas.openxmlformats.org/drawingml/2006/main" xmlns:r="http://schemas.openxmlformats.org/officeDocument/2006/relationships" xmlns:p="http://schemas.openxmlformats.org/presentationml/2006/main">
  <p:tag name="TIMING" val="|.9"/>
</p:tagLst>
</file>

<file path=ppt/tags/tag4.xml><?xml version="1.0" encoding="utf-8"?>
<p:tagLst xmlns:a="http://schemas.openxmlformats.org/drawingml/2006/main" xmlns:r="http://schemas.openxmlformats.org/officeDocument/2006/relationships" xmlns:p="http://schemas.openxmlformats.org/presentationml/2006/main">
  <p:tag name="TIMING" val="|.1|.7"/>
</p:tagLst>
</file>

<file path=ppt/tags/tag5.xml><?xml version="1.0" encoding="utf-8"?>
<p:tagLst xmlns:a="http://schemas.openxmlformats.org/drawingml/2006/main" xmlns:r="http://schemas.openxmlformats.org/officeDocument/2006/relationships" xmlns:p="http://schemas.openxmlformats.org/presentationml/2006/main">
  <p:tag name="TIMING" val="|1"/>
</p:tagLst>
</file>

<file path=ppt/tags/tag6.xml><?xml version="1.0" encoding="utf-8"?>
<p:tagLst xmlns:a="http://schemas.openxmlformats.org/drawingml/2006/main" xmlns:r="http://schemas.openxmlformats.org/officeDocument/2006/relationships" xmlns:p="http://schemas.openxmlformats.org/presentationml/2006/main">
  <p:tag name="TIMING" val="|1"/>
</p:tagLst>
</file>

<file path=ppt/tags/tag7.xml><?xml version="1.0" encoding="utf-8"?>
<p:tagLst xmlns:a="http://schemas.openxmlformats.org/drawingml/2006/main" xmlns:r="http://schemas.openxmlformats.org/officeDocument/2006/relationships" xmlns:p="http://schemas.openxmlformats.org/presentationml/2006/main">
  <p:tag name="TIMING" val="|.6|.9|.9|1.1"/>
</p:tagLst>
</file>

<file path=ppt/tags/tag8.xml><?xml version="1.0" encoding="utf-8"?>
<p:tagLst xmlns:a="http://schemas.openxmlformats.org/drawingml/2006/main" xmlns:r="http://schemas.openxmlformats.org/officeDocument/2006/relationships" xmlns:p="http://schemas.openxmlformats.org/presentationml/2006/main">
  <p:tag name="TIMING" val="|1"/>
</p:tagLst>
</file>

<file path=ppt/tags/tag9.xml><?xml version="1.0" encoding="utf-8"?>
<p:tagLst xmlns:a="http://schemas.openxmlformats.org/drawingml/2006/main" xmlns:r="http://schemas.openxmlformats.org/officeDocument/2006/relationships" xmlns:p="http://schemas.openxmlformats.org/presentationml/2006/main">
  <p:tag name="TIMING" val="|.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234</TotalTime>
  <Words>3127</Words>
  <Application>Microsoft Office PowerPoint</Application>
  <PresentationFormat>Widescreen</PresentationFormat>
  <Paragraphs>430</Paragraphs>
  <Slides>65</Slides>
  <Notes>58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65</vt:i4>
      </vt:variant>
    </vt:vector>
  </HeadingPairs>
  <TitlesOfParts>
    <vt:vector size="70" baseType="lpstr">
      <vt:lpstr>Arial</vt:lpstr>
      <vt:lpstr>Calibri</vt:lpstr>
      <vt:lpstr>Calibri Light</vt:lpstr>
      <vt:lpstr>Times</vt:lpstr>
      <vt:lpstr>Office Theme</vt:lpstr>
      <vt:lpstr>PowerPoint Presentation</vt:lpstr>
      <vt:lpstr>PowerPoint Presentation</vt:lpstr>
      <vt:lpstr>PowerPoint Presentation</vt:lpstr>
      <vt:lpstr>BALKAN REGION OF SOUTHEASTERN EUROPE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War I and the Russian Revolution: Section 1</vt:lpstr>
      <vt:lpstr>World War I and the Russian Revolution: Section 1</vt:lpstr>
      <vt:lpstr>PowerPoint Presentation</vt:lpstr>
      <vt:lpstr>PowerPoint Presentation</vt:lpstr>
      <vt:lpstr>PowerPoint Presentation</vt:lpstr>
      <vt:lpstr>A New Kind of War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World War I and the Russian Revolution: Section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difficult peace</vt:lpstr>
      <vt:lpstr>PowerPoint Presentation</vt:lpstr>
      <vt:lpstr>PowerPoint Presentation</vt:lpstr>
      <vt:lpstr>PowerPoint Presentation</vt:lpstr>
      <vt:lpstr>PowerPoint Presentation</vt:lpstr>
      <vt:lpstr>PowerPoint Presentation</vt:lpstr>
      <vt:lpstr>World War I and the Russian Revolution: Section 4</vt:lpstr>
      <vt:lpstr>World War I and the Russian Revolution: Section 4</vt:lpstr>
      <vt:lpstr>PowerPoint Presentation</vt:lpstr>
      <vt:lpstr>World War I and the Russian Revolution: Section 4</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 Tchakerian</dc:creator>
  <cp:lastModifiedBy>andre Tchakerian</cp:lastModifiedBy>
  <cp:revision>29</cp:revision>
  <dcterms:created xsi:type="dcterms:W3CDTF">2015-05-04T19:16:42Z</dcterms:created>
  <dcterms:modified xsi:type="dcterms:W3CDTF">2017-01-03T00:56:15Z</dcterms:modified>
</cp:coreProperties>
</file>