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88" r:id="rId13"/>
    <p:sldId id="287" r:id="rId14"/>
    <p:sldId id="289"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90" r:id="rId29"/>
    <p:sldId id="281" r:id="rId30"/>
    <p:sldId id="282" r:id="rId31"/>
    <p:sldId id="283" r:id="rId32"/>
    <p:sldId id="284" r:id="rId33"/>
    <p:sldId id="285"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8" d="100"/>
          <a:sy n="78" d="100"/>
        </p:scale>
        <p:origin x="-102" y="-6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26936-0711-46FA-8325-381FD2814658}" type="datetimeFigureOut">
              <a:rPr lang="en-US" smtClean="0"/>
              <a:pPr/>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00BA3-7E74-47C2-A3BB-BB33C437A5A7}" type="slidenum">
              <a:rPr lang="en-US" smtClean="0"/>
              <a:pPr/>
              <a:t>‹#›</a:t>
            </a:fld>
            <a:endParaRPr lang="en-US"/>
          </a:p>
        </p:txBody>
      </p:sp>
    </p:spTree>
    <p:extLst>
      <p:ext uri="{BB962C8B-B14F-4D97-AF65-F5344CB8AC3E}">
        <p14:creationId xmlns:p14="http://schemas.microsoft.com/office/powerpoint/2010/main" xmlns="" val="166159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B742ED0-C5F1-4406-A4AF-624657214ED5}" type="slidenum">
              <a:rPr lang="en-US" altLang="en-US"/>
              <a:pPr/>
              <a:t>4</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xmlns="" val="169559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BEAC7D-34DB-46C7-98BD-44B75A047A57}" type="slidenum">
              <a:rPr lang="en-US" altLang="en-US"/>
              <a:pPr/>
              <a:t>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xmlns="" val="371277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206509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EF96104-2F43-47EA-9289-BE0D27E3D0DA}" type="slidenum">
              <a:rPr lang="en-US" altLang="en-US"/>
              <a:pPr/>
              <a:t>22</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smtClean="0"/>
          </a:p>
        </p:txBody>
      </p:sp>
    </p:spTree>
    <p:extLst>
      <p:ext uri="{BB962C8B-B14F-4D97-AF65-F5344CB8AC3E}">
        <p14:creationId xmlns:p14="http://schemas.microsoft.com/office/powerpoint/2010/main" xmlns="" val="150728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A8F82A-1A15-4205-929E-89D3EA975310}" type="slidenum">
              <a:rPr lang="en-US" altLang="en-US"/>
              <a:pPr/>
              <a:t>30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xmlns="" val="66618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D0C89-2E9E-433D-A5CD-480C38136742}"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122132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D0C89-2E9E-433D-A5CD-480C38136742}"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313449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D0C89-2E9E-433D-A5CD-480C38136742}"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77497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E95E64-DF74-44BD-B8D3-EFCF6B1E28D5}" type="slidenum">
              <a:rPr lang="en-GB" altLang="en-US"/>
              <a:pPr/>
              <a:t>‹#›</a:t>
            </a:fld>
            <a:endParaRPr lang="en-GB" altLang="en-US"/>
          </a:p>
        </p:txBody>
      </p:sp>
    </p:spTree>
    <p:extLst>
      <p:ext uri="{BB962C8B-B14F-4D97-AF65-F5344CB8AC3E}">
        <p14:creationId xmlns:p14="http://schemas.microsoft.com/office/powerpoint/2010/main" xmlns="" val="241104047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D0C89-2E9E-433D-A5CD-480C38136742}"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45757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D0C89-2E9E-433D-A5CD-480C38136742}"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308681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D0C89-2E9E-433D-A5CD-480C38136742}"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389969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D0C89-2E9E-433D-A5CD-480C38136742}"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227706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D0C89-2E9E-433D-A5CD-480C38136742}"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306021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D0C89-2E9E-433D-A5CD-480C38136742}"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46112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D0C89-2E9E-433D-A5CD-480C38136742}"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42068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D0C89-2E9E-433D-A5CD-480C38136742}"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74991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D0C89-2E9E-433D-A5CD-480C38136742}" type="datetimeFigureOut">
              <a:rPr lang="en-US" smtClean="0"/>
              <a:pPr/>
              <a:t>5/11/2016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5B8D4-A494-44C7-A194-4D7A237944FD}" type="slidenum">
              <a:rPr lang="en-US" smtClean="0"/>
              <a:pPr/>
              <a:t>‹#›</a:t>
            </a:fld>
            <a:endParaRPr lang="en-US"/>
          </a:p>
        </p:txBody>
      </p:sp>
    </p:spTree>
    <p:extLst>
      <p:ext uri="{BB962C8B-B14F-4D97-AF65-F5344CB8AC3E}">
        <p14:creationId xmlns:p14="http://schemas.microsoft.com/office/powerpoint/2010/main" xmlns="" val="377643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EYp1JgwotX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6377" y="515155"/>
            <a:ext cx="8581622" cy="1159099"/>
          </a:xfrm>
        </p:spPr>
        <p:txBody>
          <a:bodyPr/>
          <a:lstStyle/>
          <a:p>
            <a:r>
              <a:rPr lang="en-US" dirty="0"/>
              <a:t>Vietnam </a:t>
            </a:r>
            <a:r>
              <a:rPr lang="en-US" dirty="0" smtClean="0"/>
              <a:t>war</a:t>
            </a:r>
            <a:endParaRPr lang="en-US" dirty="0"/>
          </a:p>
        </p:txBody>
      </p:sp>
      <p:sp>
        <p:nvSpPr>
          <p:cNvPr id="3" name="Subtitle 2"/>
          <p:cNvSpPr>
            <a:spLocks noGrp="1"/>
          </p:cNvSpPr>
          <p:nvPr>
            <p:ph type="subTitle" idx="1"/>
          </p:nvPr>
        </p:nvSpPr>
        <p:spPr>
          <a:xfrm>
            <a:off x="1455313" y="1674254"/>
            <a:ext cx="9212687" cy="1777284"/>
          </a:xfrm>
        </p:spPr>
        <p:txBody>
          <a:bodyPr/>
          <a:lstStyle/>
          <a:p>
            <a:r>
              <a:rPr lang="en-US" dirty="0"/>
              <a:t>In 1940 Japan invaded Vietnam, becoming one of a series of foreign nations to rule the Asian country. The Chinese had controlled the region for hundreds of years. Then, from the late 1800s until World War II, the French ruled Vietnam, Laos, and Cambodia—a region then known as French Indochina.</a:t>
            </a:r>
          </a:p>
        </p:txBody>
      </p:sp>
    </p:spTree>
    <p:extLst>
      <p:ext uri="{BB962C8B-B14F-4D97-AF65-F5344CB8AC3E}">
        <p14:creationId xmlns:p14="http://schemas.microsoft.com/office/powerpoint/2010/main" xmlns="" val="1424606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normAutofit fontScale="90000"/>
          </a:bodyPr>
          <a:lstStyle/>
          <a:p>
            <a:r>
              <a:rPr lang="en-US" b="1" dirty="0"/>
              <a:t>“</a:t>
            </a:r>
            <a:r>
              <a:rPr lang="en-US" b="1" dirty="0">
                <a:latin typeface="Arial Black" panose="020B0A04020102020204" pitchFamily="34" charset="0"/>
              </a:rPr>
              <a:t>Search and Destroy”</a:t>
            </a:r>
            <a:r>
              <a:rPr lang="en-US" b="1" dirty="0"/>
              <a:t/>
            </a:r>
            <a:br>
              <a:rPr lang="en-US" b="1" dirty="0"/>
            </a:br>
            <a:endParaRPr lang="en-US" dirty="0"/>
          </a:p>
        </p:txBody>
      </p:sp>
      <p:sp>
        <p:nvSpPr>
          <p:cNvPr id="3" name="Content Placeholder 2"/>
          <p:cNvSpPr>
            <a:spLocks noGrp="1"/>
          </p:cNvSpPr>
          <p:nvPr>
            <p:ph idx="1"/>
          </p:nvPr>
        </p:nvSpPr>
        <p:spPr>
          <a:xfrm>
            <a:off x="502276" y="875763"/>
            <a:ext cx="10851524" cy="5301200"/>
          </a:xfrm>
        </p:spPr>
        <p:txBody>
          <a:bodyPr/>
          <a:lstStyle/>
          <a:p>
            <a:pPr fontAlgn="base"/>
            <a:r>
              <a:rPr lang="en-US" dirty="0" smtClean="0">
                <a:solidFill>
                  <a:srgbClr val="FF0000"/>
                </a:solidFill>
              </a:rPr>
              <a:t>To </a:t>
            </a:r>
            <a:r>
              <a:rPr lang="en-US" dirty="0">
                <a:solidFill>
                  <a:srgbClr val="FF0000"/>
                </a:solidFill>
              </a:rPr>
              <a:t>counter </a:t>
            </a:r>
            <a:r>
              <a:rPr lang="en-US" dirty="0" smtClean="0">
                <a:solidFill>
                  <a:srgbClr val="FF0000"/>
                </a:solidFill>
              </a:rPr>
              <a:t>Guerilla warfare of the Vietcong , </a:t>
            </a:r>
            <a:r>
              <a:rPr lang="en-US" dirty="0">
                <a:solidFill>
                  <a:srgbClr val="FF0000"/>
                </a:solidFill>
              </a:rPr>
              <a:t>American troops tried to find enemy troops, bomb their positions, destroy their supply lines, and force them out into the open for combat. </a:t>
            </a:r>
            <a:endParaRPr lang="en-US" dirty="0" smtClean="0">
              <a:solidFill>
                <a:srgbClr val="FF0000"/>
              </a:solidFill>
            </a:endParaRPr>
          </a:p>
          <a:p>
            <a:pPr fontAlgn="base"/>
            <a:r>
              <a:rPr lang="en-US" dirty="0" smtClean="0"/>
              <a:t>American </a:t>
            </a:r>
            <a:r>
              <a:rPr lang="en-US" dirty="0"/>
              <a:t>planes dropped </a:t>
            </a:r>
            <a:r>
              <a:rPr lang="en-US" b="1" dirty="0"/>
              <a:t>napalm,</a:t>
            </a:r>
            <a:r>
              <a:rPr lang="en-US" dirty="0"/>
              <a:t> a jellied gasoline that explodes on contact. They also used </a:t>
            </a:r>
            <a:r>
              <a:rPr lang="en-US" b="1" dirty="0"/>
              <a:t>Agent Orange,</a:t>
            </a:r>
            <a:r>
              <a:rPr lang="en-US" dirty="0"/>
              <a:t> a chemical that strips leaves from trees and shrubs, turning farmland and forest into wasteland.</a:t>
            </a:r>
          </a:p>
          <a:p>
            <a:endParaRPr lang="en-US" dirty="0"/>
          </a:p>
        </p:txBody>
      </p:sp>
      <p:pic>
        <p:nvPicPr>
          <p:cNvPr id="4" name="Picture 4" descr="fire"/>
          <p:cNvPicPr>
            <a:picLocks noChangeAspect="1" noChangeArrowheads="1"/>
          </p:cNvPicPr>
          <p:nvPr/>
        </p:nvPicPr>
        <p:blipFill>
          <a:blip r:embed="rId2" cstate="print"/>
          <a:srcRect/>
          <a:stretch>
            <a:fillRect/>
          </a:stretch>
        </p:blipFill>
        <p:spPr>
          <a:xfrm>
            <a:off x="7182815" y="3324314"/>
            <a:ext cx="4490184" cy="3363287"/>
          </a:xfrm>
          <a:prstGeom prst="rect">
            <a:avLst/>
          </a:prstGeom>
          <a:noFill/>
        </p:spPr>
      </p:pic>
    </p:spTree>
    <p:extLst>
      <p:ext uri="{BB962C8B-B14F-4D97-AF65-F5344CB8AC3E}">
        <p14:creationId xmlns:p14="http://schemas.microsoft.com/office/powerpoint/2010/main" xmlns="" val="313909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103032"/>
            <a:ext cx="10967434" cy="888642"/>
          </a:xfrm>
        </p:spPr>
        <p:txBody>
          <a:bodyPr/>
          <a:lstStyle/>
          <a:p>
            <a:r>
              <a:rPr lang="it-IT" b="1" dirty="0">
                <a:latin typeface="Arial Black" panose="020B0A04020102020204" pitchFamily="34" charset="0"/>
              </a:rPr>
              <a:t>The Ho Chi Minh Trail</a:t>
            </a:r>
            <a:endParaRPr lang="en-US" b="1" dirty="0">
              <a:latin typeface="Arial Black" panose="020B0A04020102020204" pitchFamily="34" charset="0"/>
            </a:endParaRPr>
          </a:p>
        </p:txBody>
      </p:sp>
      <p:sp>
        <p:nvSpPr>
          <p:cNvPr id="3" name="Content Placeholder 2"/>
          <p:cNvSpPr>
            <a:spLocks noGrp="1"/>
          </p:cNvSpPr>
          <p:nvPr>
            <p:ph idx="1"/>
          </p:nvPr>
        </p:nvSpPr>
        <p:spPr>
          <a:xfrm>
            <a:off x="528034" y="888642"/>
            <a:ext cx="10825766" cy="5288321"/>
          </a:xfrm>
        </p:spPr>
        <p:txBody>
          <a:bodyPr/>
          <a:lstStyle/>
          <a:p>
            <a:r>
              <a:rPr lang="en-US" dirty="0" smtClean="0"/>
              <a:t>North </a:t>
            </a:r>
            <a:r>
              <a:rPr lang="en-US" dirty="0"/>
              <a:t>Vietnam provided arms, advisers, and </a:t>
            </a:r>
            <a:r>
              <a:rPr lang="en-US" dirty="0" smtClean="0"/>
              <a:t>leadership to the Vietcong.</a:t>
            </a:r>
          </a:p>
          <a:p>
            <a:r>
              <a:rPr lang="en-US" dirty="0" smtClean="0"/>
              <a:t> </a:t>
            </a:r>
            <a:r>
              <a:rPr lang="en-US" dirty="0"/>
              <a:t>As Vietcong casualties mounted, North Vietnam began sending North Vietnamese Army units to fight</a:t>
            </a:r>
            <a:r>
              <a:rPr lang="en-US" dirty="0" smtClean="0"/>
              <a:t>.</a:t>
            </a:r>
          </a:p>
          <a:p>
            <a:r>
              <a:rPr lang="en-US" dirty="0" smtClean="0"/>
              <a:t> </a:t>
            </a:r>
            <a:r>
              <a:rPr lang="en-US" dirty="0">
                <a:solidFill>
                  <a:srgbClr val="FF0000"/>
                </a:solidFill>
              </a:rPr>
              <a:t>North Vietnam sent arms and supplies south by way of a network of jungle paths known as the Ho Chi Minh Trail. The trail wound through Cambodia and Laos, bypassing the border between North Vietnam and South Vietnam.</a:t>
            </a:r>
          </a:p>
        </p:txBody>
      </p:sp>
      <p:pic>
        <p:nvPicPr>
          <p:cNvPr id="4" name="Picture 3"/>
          <p:cNvPicPr>
            <a:picLocks noChangeAspect="1"/>
          </p:cNvPicPr>
          <p:nvPr/>
        </p:nvPicPr>
        <p:blipFill>
          <a:blip r:embed="rId2" cstate="print"/>
          <a:stretch>
            <a:fillRect/>
          </a:stretch>
        </p:blipFill>
        <p:spPr>
          <a:xfrm>
            <a:off x="3614133" y="3618962"/>
            <a:ext cx="5036713" cy="2936383"/>
          </a:xfrm>
          <a:prstGeom prst="rect">
            <a:avLst/>
          </a:prstGeom>
        </p:spPr>
      </p:pic>
    </p:spTree>
    <p:extLst>
      <p:ext uri="{BB962C8B-B14F-4D97-AF65-F5344CB8AC3E}">
        <p14:creationId xmlns:p14="http://schemas.microsoft.com/office/powerpoint/2010/main" xmlns="" val="330912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normAutofit fontScale="90000"/>
          </a:bodyPr>
          <a:lstStyle/>
          <a:p>
            <a:pPr lvl="0" algn="ctr"/>
            <a:r>
              <a:rPr lang="en-US" sz="4000" b="1" dirty="0">
                <a:effectLst>
                  <a:outerShdw blurRad="38100" dist="38100" dir="2700000" algn="tl">
                    <a:srgbClr val="000000">
                      <a:alpha val="43137"/>
                    </a:srgbClr>
                  </a:outerShdw>
                </a:effectLst>
              </a:rPr>
              <a:t>Strategic Hamlet</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3792" y="862885"/>
            <a:ext cx="10800008" cy="5314078"/>
          </a:xfrm>
        </p:spPr>
        <p:txBody>
          <a:bodyPr/>
          <a:lstStyle/>
          <a:p>
            <a:pPr lvl="0"/>
            <a:r>
              <a:rPr lang="en-US" dirty="0">
                <a:solidFill>
                  <a:srgbClr val="FF0000"/>
                </a:solidFill>
              </a:rPr>
              <a:t>Special fortified villages created by the South </a:t>
            </a:r>
            <a:r>
              <a:rPr lang="en-US" dirty="0" smtClean="0">
                <a:solidFill>
                  <a:srgbClr val="FF0000"/>
                </a:solidFill>
              </a:rPr>
              <a:t>Vietnamese to protect against the VC. </a:t>
            </a:r>
            <a:endParaRPr lang="en-US" dirty="0">
              <a:solidFill>
                <a:srgbClr val="FF0000"/>
              </a:solidFill>
            </a:endParaRP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stretch>
            <a:fillRect/>
          </a:stretch>
        </p:blipFill>
        <p:spPr>
          <a:xfrm>
            <a:off x="3182535" y="1532595"/>
            <a:ext cx="6677936" cy="5238473"/>
          </a:xfrm>
          <a:prstGeom prst="rect">
            <a:avLst/>
          </a:prstGeom>
        </p:spPr>
      </p:pic>
    </p:spTree>
    <p:extLst>
      <p:ext uri="{BB962C8B-B14F-4D97-AF65-F5344CB8AC3E}">
        <p14:creationId xmlns:p14="http://schemas.microsoft.com/office/powerpoint/2010/main" xmlns="" val="381041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vietnamwarnewversionprototype-100413092233-phpapp01/95/vietnam-war-new-version-9-728.jpg?cb=127115068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1351" y="278170"/>
            <a:ext cx="8982510" cy="5749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594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77285" y="148039"/>
            <a:ext cx="8409904" cy="6561922"/>
          </a:xfrm>
          <a:prstGeom prst="rect">
            <a:avLst/>
          </a:prstGeom>
        </p:spPr>
      </p:pic>
    </p:spTree>
    <p:extLst>
      <p:ext uri="{BB962C8B-B14F-4D97-AF65-F5344CB8AC3E}">
        <p14:creationId xmlns:p14="http://schemas.microsoft.com/office/powerpoint/2010/main" xmlns="" val="394135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2590800" y="1447800"/>
          <a:ext cx="6859588" cy="4064000"/>
        </p:xfrm>
        <a:graphic>
          <a:graphicData uri="http://schemas.openxmlformats.org/presentationml/2006/ole">
            <p:oleObj spid="_x0000_s1033" name="Chart" r:id="rId4" imgW="6858086" imgH="4067100" progId="MSGraph.Chart.8">
              <p:embed followColorScheme="full"/>
            </p:oleObj>
          </a:graphicData>
        </a:graphic>
      </p:graphicFrame>
      <p:sp>
        <p:nvSpPr>
          <p:cNvPr id="23555" name="Text Box 3"/>
          <p:cNvSpPr txBox="1">
            <a:spLocks noChangeArrowheads="1"/>
          </p:cNvSpPr>
          <p:nvPr/>
        </p:nvSpPr>
        <p:spPr bwMode="auto">
          <a:xfrm>
            <a:off x="2060620" y="457200"/>
            <a:ext cx="784538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spcBef>
                <a:spcPct val="50000"/>
              </a:spcBef>
            </a:pPr>
            <a:r>
              <a:rPr lang="en-US" altLang="en-US" sz="3600" b="1" dirty="0" smtClean="0">
                <a:effectLst>
                  <a:outerShdw blurRad="38100" dist="38100" dir="2700000" algn="tl">
                    <a:srgbClr val="000000">
                      <a:alpha val="43137"/>
                    </a:srgbClr>
                  </a:outerShdw>
                </a:effectLst>
              </a:rPr>
              <a:t>Key Battles of the War </a:t>
            </a:r>
            <a:endParaRPr lang="en-US" altLang="en-US" sz="3600" b="1" dirty="0">
              <a:effectLst>
                <a:outerShdw blurRad="38100" dist="38100" dir="2700000" algn="tl">
                  <a:srgbClr val="000000">
                    <a:alpha val="43137"/>
                  </a:srgbClr>
                </a:outerShdw>
              </a:effectLst>
            </a:endParaRPr>
          </a:p>
        </p:txBody>
      </p:sp>
      <p:sp>
        <p:nvSpPr>
          <p:cNvPr id="23556" name="Rectangle 5"/>
          <p:cNvSpPr>
            <a:spLocks noChangeArrowheads="1"/>
          </p:cNvSpPr>
          <p:nvPr/>
        </p:nvSpPr>
        <p:spPr bwMode="auto">
          <a:xfrm>
            <a:off x="1524000" y="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a:p>
        </p:txBody>
      </p:sp>
      <p:sp>
        <p:nvSpPr>
          <p:cNvPr id="23557" name="Rectangle 6"/>
          <p:cNvSpPr>
            <a:spLocks noChangeArrowheads="1"/>
          </p:cNvSpPr>
          <p:nvPr/>
        </p:nvSpPr>
        <p:spPr bwMode="auto">
          <a:xfrm>
            <a:off x="1524000" y="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a:p>
        </p:txBody>
      </p:sp>
      <p:sp>
        <p:nvSpPr>
          <p:cNvPr id="23558" name="Rectangle 8"/>
          <p:cNvSpPr>
            <a:spLocks noChangeArrowheads="1"/>
          </p:cNvSpPr>
          <p:nvPr/>
        </p:nvSpPr>
        <p:spPr bwMode="auto">
          <a:xfrm>
            <a:off x="1524000" y="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a:p>
        </p:txBody>
      </p:sp>
      <p:sp>
        <p:nvSpPr>
          <p:cNvPr id="23559" name="AutoShape 7"/>
          <p:cNvSpPr>
            <a:spLocks noChangeArrowheads="1"/>
          </p:cNvSpPr>
          <p:nvPr/>
        </p:nvSpPr>
        <p:spPr bwMode="auto">
          <a:xfrm>
            <a:off x="2819400" y="3200400"/>
            <a:ext cx="6324600" cy="1752600"/>
          </a:xfrm>
          <a:prstGeom prst="leftRightArrow">
            <a:avLst>
              <a:gd name="adj1" fmla="val 50000"/>
              <a:gd name="adj2" fmla="val 68198"/>
            </a:avLst>
          </a:prstGeom>
          <a:solidFill>
            <a:srgbClr val="9BBB59"/>
          </a:solidFill>
          <a:ln w="127000" cmpd="dbl">
            <a:solidFill>
              <a:srgbClr val="9BBB59"/>
            </a:solidFill>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sz="1200">
              <a:latin typeface="Times New Roman" panose="02020603050405020304" pitchFamily="18" charset="0"/>
            </a:endParaRPr>
          </a:p>
        </p:txBody>
      </p:sp>
      <p:sp>
        <p:nvSpPr>
          <p:cNvPr id="1032" name="Text Box 8"/>
          <p:cNvSpPr txBox="1">
            <a:spLocks noChangeArrowheads="1"/>
          </p:cNvSpPr>
          <p:nvPr/>
        </p:nvSpPr>
        <p:spPr bwMode="auto">
          <a:xfrm>
            <a:off x="4419601" y="3886201"/>
            <a:ext cx="3095625" cy="35242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blurRad="63500" dist="29783" dir="3885598" algn="ctr" rotWithShape="0">
              <a:srgbClr val="4E6128">
                <a:alpha val="50000"/>
              </a:srgbClr>
            </a:outerShdw>
          </a:effec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r>
              <a:rPr lang="en-US" altLang="en-US" sz="1600">
                <a:solidFill>
                  <a:srgbClr val="000000"/>
                </a:solidFill>
                <a:latin typeface="Cambria" panose="02040503050406030204" pitchFamily="18" charset="0"/>
              </a:rPr>
              <a:t>Timeline of Key Events</a:t>
            </a:r>
          </a:p>
        </p:txBody>
      </p:sp>
      <p:sp>
        <p:nvSpPr>
          <p:cNvPr id="1033" name="Text Box 9"/>
          <p:cNvSpPr txBox="1">
            <a:spLocks noChangeArrowheads="1"/>
          </p:cNvSpPr>
          <p:nvPr/>
        </p:nvSpPr>
        <p:spPr bwMode="auto">
          <a:xfrm>
            <a:off x="8077200" y="1752600"/>
            <a:ext cx="838200" cy="8382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blurRad="63500" dist="29783" dir="3885598" algn="ctr" rotWithShape="0">
              <a:srgbClr val="974706">
                <a:alpha val="50000"/>
              </a:srgbClr>
            </a:outerShdw>
          </a:effec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r>
              <a:rPr lang="en-US" altLang="en-US" sz="1600" b="1" dirty="0">
                <a:latin typeface="Cambria" panose="02040503050406030204" pitchFamily="18" charset="0"/>
              </a:rPr>
              <a:t>1975</a:t>
            </a:r>
          </a:p>
          <a:p>
            <a:pPr algn="ctr"/>
            <a:r>
              <a:rPr lang="en-US" altLang="en-US" sz="1600" dirty="0">
                <a:latin typeface="Cambria" panose="02040503050406030204" pitchFamily="18" charset="0"/>
              </a:rPr>
              <a:t>Fall of Saigon</a:t>
            </a:r>
          </a:p>
        </p:txBody>
      </p:sp>
      <p:sp>
        <p:nvSpPr>
          <p:cNvPr id="1036" name="Text Box 12"/>
          <p:cNvSpPr txBox="1">
            <a:spLocks noChangeArrowheads="1"/>
          </p:cNvSpPr>
          <p:nvPr/>
        </p:nvSpPr>
        <p:spPr bwMode="auto">
          <a:xfrm>
            <a:off x="6553200" y="2057400"/>
            <a:ext cx="1295400" cy="8382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blurRad="63500" dist="29783" dir="3885598" algn="ctr" rotWithShape="0">
              <a:srgbClr val="3F3151">
                <a:alpha val="50000"/>
              </a:srgbClr>
            </a:outerShdw>
          </a:effec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r>
              <a:rPr lang="en-US" altLang="en-US" sz="1600" b="1">
                <a:solidFill>
                  <a:srgbClr val="000000"/>
                </a:solidFill>
                <a:latin typeface="Cambria" panose="02040503050406030204" pitchFamily="18" charset="0"/>
              </a:rPr>
              <a:t>1973</a:t>
            </a:r>
          </a:p>
          <a:p>
            <a:pPr algn="ctr"/>
            <a:r>
              <a:rPr lang="en-US" altLang="en-US" sz="1600">
                <a:solidFill>
                  <a:srgbClr val="000000"/>
                </a:solidFill>
                <a:latin typeface="Cambria" panose="02040503050406030204" pitchFamily="18" charset="0"/>
              </a:rPr>
              <a:t>Paris Peace Agreement</a:t>
            </a:r>
          </a:p>
        </p:txBody>
      </p:sp>
      <p:sp>
        <p:nvSpPr>
          <p:cNvPr id="1037" name="Text Box 13"/>
          <p:cNvSpPr txBox="1">
            <a:spLocks noChangeArrowheads="1"/>
          </p:cNvSpPr>
          <p:nvPr/>
        </p:nvSpPr>
        <p:spPr bwMode="auto">
          <a:xfrm>
            <a:off x="5410200" y="1676400"/>
            <a:ext cx="990600" cy="99060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blurRad="63500" dist="29783" dir="3885598" algn="ctr" rotWithShape="0">
              <a:srgbClr val="4E6128">
                <a:alpha val="50000"/>
              </a:srgbClr>
            </a:outerShdw>
          </a:effec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r>
              <a:rPr lang="en-US" altLang="en-US" sz="1600" b="1">
                <a:solidFill>
                  <a:srgbClr val="000000"/>
                </a:solidFill>
                <a:latin typeface="Cambria" panose="02040503050406030204" pitchFamily="18" charset="0"/>
              </a:rPr>
              <a:t>1968</a:t>
            </a:r>
          </a:p>
          <a:p>
            <a:pPr algn="ctr"/>
            <a:r>
              <a:rPr lang="en-US" altLang="en-US" sz="1600">
                <a:solidFill>
                  <a:srgbClr val="000000"/>
                </a:solidFill>
                <a:latin typeface="Cambria" panose="02040503050406030204" pitchFamily="18" charset="0"/>
              </a:rPr>
              <a:t>Tet Offensive</a:t>
            </a:r>
          </a:p>
        </p:txBody>
      </p:sp>
      <p:sp>
        <p:nvSpPr>
          <p:cNvPr id="1038" name="Text Box 14"/>
          <p:cNvSpPr txBox="1">
            <a:spLocks noChangeArrowheads="1"/>
          </p:cNvSpPr>
          <p:nvPr/>
        </p:nvSpPr>
        <p:spPr bwMode="auto">
          <a:xfrm>
            <a:off x="4191000" y="1905000"/>
            <a:ext cx="990600" cy="91440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blurRad="63500" dist="29783" dir="3885598" algn="ctr" rotWithShape="0">
              <a:srgbClr val="622423">
                <a:alpha val="50000"/>
              </a:srgbClr>
            </a:outerShdw>
          </a:effec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r>
              <a:rPr lang="en-US" altLang="en-US" sz="1600" b="1">
                <a:solidFill>
                  <a:srgbClr val="000000"/>
                </a:solidFill>
                <a:latin typeface="Cambria" panose="02040503050406030204" pitchFamily="18" charset="0"/>
              </a:rPr>
              <a:t>1964</a:t>
            </a:r>
          </a:p>
          <a:p>
            <a:pPr algn="ctr"/>
            <a:r>
              <a:rPr lang="en-US" altLang="en-US" sz="1600">
                <a:solidFill>
                  <a:srgbClr val="000000"/>
                </a:solidFill>
                <a:latin typeface="Cambria" panose="02040503050406030204" pitchFamily="18" charset="0"/>
              </a:rPr>
              <a:t>Gulf of Tonkin</a:t>
            </a:r>
          </a:p>
        </p:txBody>
      </p:sp>
      <p:sp>
        <p:nvSpPr>
          <p:cNvPr id="1039" name="Text Box 15"/>
          <p:cNvSpPr txBox="1">
            <a:spLocks noChangeArrowheads="1"/>
          </p:cNvSpPr>
          <p:nvPr/>
        </p:nvSpPr>
        <p:spPr bwMode="auto">
          <a:xfrm>
            <a:off x="2667000" y="1600200"/>
            <a:ext cx="1143000" cy="106680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blurRad="63500" dist="29783" dir="3885598" algn="ctr" rotWithShape="0">
              <a:srgbClr val="243F60">
                <a:alpha val="50000"/>
              </a:srgbClr>
            </a:outerShdw>
          </a:effec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37931725" indent="-37474525" eaLnBrk="0" hangingPunct="0">
              <a:defRPr sz="2400">
                <a:solidFill>
                  <a:schemeClr val="tx1"/>
                </a:solidFill>
                <a:latin typeface="Times" panose="02020603050405020304" pitchFamily="18" charset="0"/>
                <a:cs typeface="Arial" panose="020B0604020202020204" pitchFamily="34" charset="0"/>
              </a:defRPr>
            </a:lvl2pPr>
            <a:lvl3pPr eaLnBrk="0" hangingPunct="0">
              <a:defRPr sz="2400">
                <a:solidFill>
                  <a:schemeClr val="tx1"/>
                </a:solidFill>
                <a:latin typeface="Times" panose="02020603050405020304" pitchFamily="18" charset="0"/>
                <a:cs typeface="Arial" panose="020B0604020202020204" pitchFamily="34" charset="0"/>
              </a:defRPr>
            </a:lvl3pPr>
            <a:lvl4pPr eaLnBrk="0" hangingPunct="0">
              <a:defRPr sz="2400">
                <a:solidFill>
                  <a:schemeClr val="tx1"/>
                </a:solidFill>
                <a:latin typeface="Times" panose="02020603050405020304" pitchFamily="18" charset="0"/>
                <a:cs typeface="Arial" panose="020B0604020202020204" pitchFamily="34" charset="0"/>
              </a:defRPr>
            </a:lvl4pPr>
            <a:lvl5pPr eaLnBrk="0" hangingPunct="0">
              <a:defRPr sz="2400">
                <a:solidFill>
                  <a:schemeClr val="tx1"/>
                </a:solidFill>
                <a:latin typeface="Times"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r>
              <a:rPr lang="en-US" altLang="en-US" sz="1600" b="1">
                <a:solidFill>
                  <a:srgbClr val="000000"/>
                </a:solidFill>
                <a:latin typeface="Cambria" panose="02040503050406030204" pitchFamily="18" charset="0"/>
              </a:rPr>
              <a:t>1954</a:t>
            </a:r>
          </a:p>
          <a:p>
            <a:pPr algn="ctr"/>
            <a:r>
              <a:rPr lang="en-US" altLang="en-US" sz="1600">
                <a:solidFill>
                  <a:srgbClr val="000000"/>
                </a:solidFill>
                <a:latin typeface="Cambria" panose="02040503050406030204" pitchFamily="18" charset="0"/>
              </a:rPr>
              <a:t>Battle of Dien Bien Phu</a:t>
            </a:r>
          </a:p>
        </p:txBody>
      </p:sp>
      <p:cxnSp>
        <p:nvCxnSpPr>
          <p:cNvPr id="17" name="Straight Connector 16"/>
          <p:cNvCxnSpPr/>
          <p:nvPr/>
        </p:nvCxnSpPr>
        <p:spPr>
          <a:xfrm>
            <a:off x="3429000" y="2667000"/>
            <a:ext cx="1066800" cy="914400"/>
          </a:xfrm>
          <a:prstGeom prst="line">
            <a:avLst/>
          </a:prstGeom>
          <a:ln w="28575" cap="flat" cmpd="sng" algn="ctr">
            <a:solidFill>
              <a:schemeClr val="bg1"/>
            </a:solidFill>
            <a:prstDash val="solid"/>
            <a:roun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rot="5400000">
            <a:off x="4419600" y="3200400"/>
            <a:ext cx="762000" cy="1588"/>
          </a:xfrm>
          <a:prstGeom prst="line">
            <a:avLst/>
          </a:prstGeom>
          <a:ln w="285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037" idx="2"/>
          </p:cNvCxnSpPr>
          <p:nvPr/>
        </p:nvCxnSpPr>
        <p:spPr>
          <a:xfrm rot="16200000" flipH="1">
            <a:off x="5457825" y="3114675"/>
            <a:ext cx="971550" cy="76200"/>
          </a:xfrm>
          <a:prstGeom prst="line">
            <a:avLst/>
          </a:prstGeom>
          <a:ln w="285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477000" y="3124200"/>
            <a:ext cx="685800" cy="228600"/>
          </a:xfrm>
          <a:prstGeom prst="line">
            <a:avLst/>
          </a:prstGeom>
          <a:ln w="285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7124700" y="2705100"/>
            <a:ext cx="1066800" cy="838200"/>
          </a:xfrm>
          <a:prstGeom prst="line">
            <a:avLst/>
          </a:prstGeom>
          <a:ln w="285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05641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2000" fill="hold"/>
                                        <p:tgtEl>
                                          <p:spTgt spid="1039"/>
                                        </p:tgtEl>
                                        <p:attrNameLst>
                                          <p:attrName>ppt_x</p:attrName>
                                        </p:attrNameLst>
                                      </p:cBhvr>
                                      <p:tavLst>
                                        <p:tav tm="0">
                                          <p:val>
                                            <p:strVal val="#ppt_x"/>
                                          </p:val>
                                        </p:tav>
                                        <p:tav tm="100000">
                                          <p:val>
                                            <p:strVal val="#ppt_x"/>
                                          </p:val>
                                        </p:tav>
                                      </p:tavLst>
                                    </p:anim>
                                    <p:anim calcmode="lin" valueType="num">
                                      <p:cBhvr additive="base">
                                        <p:cTn id="8" dur="2000" fill="hold"/>
                                        <p:tgtEl>
                                          <p:spTgt spid="103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038"/>
                                        </p:tgtEl>
                                        <p:attrNameLst>
                                          <p:attrName>style.visibility</p:attrName>
                                        </p:attrNameLst>
                                      </p:cBhvr>
                                      <p:to>
                                        <p:strVal val="visible"/>
                                      </p:to>
                                    </p:set>
                                    <p:anim calcmode="lin" valueType="num">
                                      <p:cBhvr additive="base">
                                        <p:cTn id="12" dur="2000" fill="hold"/>
                                        <p:tgtEl>
                                          <p:spTgt spid="1038"/>
                                        </p:tgtEl>
                                        <p:attrNameLst>
                                          <p:attrName>ppt_x</p:attrName>
                                        </p:attrNameLst>
                                      </p:cBhvr>
                                      <p:tavLst>
                                        <p:tav tm="0">
                                          <p:val>
                                            <p:strVal val="#ppt_x"/>
                                          </p:val>
                                        </p:tav>
                                        <p:tav tm="100000">
                                          <p:val>
                                            <p:strVal val="#ppt_x"/>
                                          </p:val>
                                        </p:tav>
                                      </p:tavLst>
                                    </p:anim>
                                    <p:anim calcmode="lin" valueType="num">
                                      <p:cBhvr additive="base">
                                        <p:cTn id="13" dur="2000" fill="hold"/>
                                        <p:tgtEl>
                                          <p:spTgt spid="103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2000" fill="hold"/>
                                        <p:tgtEl>
                                          <p:spTgt spid="1037"/>
                                        </p:tgtEl>
                                        <p:attrNameLst>
                                          <p:attrName>ppt_x</p:attrName>
                                        </p:attrNameLst>
                                      </p:cBhvr>
                                      <p:tavLst>
                                        <p:tav tm="0">
                                          <p:val>
                                            <p:strVal val="#ppt_x"/>
                                          </p:val>
                                        </p:tav>
                                        <p:tav tm="100000">
                                          <p:val>
                                            <p:strVal val="#ppt_x"/>
                                          </p:val>
                                        </p:tav>
                                      </p:tavLst>
                                    </p:anim>
                                    <p:anim calcmode="lin" valueType="num">
                                      <p:cBhvr additive="base">
                                        <p:cTn id="18" dur="2000" fill="hold"/>
                                        <p:tgtEl>
                                          <p:spTgt spid="103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036"/>
                                        </p:tgtEl>
                                        <p:attrNameLst>
                                          <p:attrName>style.visibility</p:attrName>
                                        </p:attrNameLst>
                                      </p:cBhvr>
                                      <p:to>
                                        <p:strVal val="visible"/>
                                      </p:to>
                                    </p:set>
                                    <p:anim calcmode="lin" valueType="num">
                                      <p:cBhvr additive="base">
                                        <p:cTn id="22" dur="2000" fill="hold"/>
                                        <p:tgtEl>
                                          <p:spTgt spid="1036"/>
                                        </p:tgtEl>
                                        <p:attrNameLst>
                                          <p:attrName>ppt_x</p:attrName>
                                        </p:attrNameLst>
                                      </p:cBhvr>
                                      <p:tavLst>
                                        <p:tav tm="0">
                                          <p:val>
                                            <p:strVal val="#ppt_x"/>
                                          </p:val>
                                        </p:tav>
                                        <p:tav tm="100000">
                                          <p:val>
                                            <p:strVal val="#ppt_x"/>
                                          </p:val>
                                        </p:tav>
                                      </p:tavLst>
                                    </p:anim>
                                    <p:anim calcmode="lin" valueType="num">
                                      <p:cBhvr additive="base">
                                        <p:cTn id="23" dur="2000" fill="hold"/>
                                        <p:tgtEl>
                                          <p:spTgt spid="103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033"/>
                                        </p:tgtEl>
                                        <p:attrNameLst>
                                          <p:attrName>style.visibility</p:attrName>
                                        </p:attrNameLst>
                                      </p:cBhvr>
                                      <p:to>
                                        <p:strVal val="visible"/>
                                      </p:to>
                                    </p:set>
                                    <p:anim calcmode="lin" valueType="num">
                                      <p:cBhvr additive="base">
                                        <p:cTn id="27" dur="2000" fill="hold"/>
                                        <p:tgtEl>
                                          <p:spTgt spid="1033"/>
                                        </p:tgtEl>
                                        <p:attrNameLst>
                                          <p:attrName>ppt_x</p:attrName>
                                        </p:attrNameLst>
                                      </p:cBhvr>
                                      <p:tavLst>
                                        <p:tav tm="0">
                                          <p:val>
                                            <p:strVal val="#ppt_x"/>
                                          </p:val>
                                        </p:tav>
                                        <p:tav tm="100000">
                                          <p:val>
                                            <p:strVal val="#ppt_x"/>
                                          </p:val>
                                        </p:tav>
                                      </p:tavLst>
                                    </p:anim>
                                    <p:anim calcmode="lin" valueType="num">
                                      <p:cBhvr additive="base">
                                        <p:cTn id="28" dur="20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36" grpId="0" animBg="1"/>
      <p:bldP spid="1037" grpId="0" animBg="1"/>
      <p:bldP spid="1038" grpId="0" animBg="1"/>
      <p:bldP spid="10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a:bodyPr>
          <a:lstStyle/>
          <a:p>
            <a:pPr algn="ctr"/>
            <a:r>
              <a:rPr lang="en-US" sz="4000" b="1" dirty="0" smtClean="0">
                <a:effectLst>
                  <a:outerShdw blurRad="38100" dist="38100" dir="2700000" algn="tl">
                    <a:srgbClr val="000000">
                      <a:alpha val="43137"/>
                    </a:srgbClr>
                  </a:outerShdw>
                </a:effectLst>
              </a:rPr>
              <a:t>America’s view of the war at Home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5155" y="1030310"/>
            <a:ext cx="10838645" cy="5146653"/>
          </a:xfrm>
        </p:spPr>
        <p:txBody>
          <a:bodyPr/>
          <a:lstStyle/>
          <a:p>
            <a:r>
              <a:rPr lang="en-US" dirty="0" smtClean="0"/>
              <a:t>By 1965, about 66 percent of Americans approved of U.S. policy in Vietnam. </a:t>
            </a:r>
          </a:p>
          <a:p>
            <a:r>
              <a:rPr lang="en-US" sz="2400" b="1" dirty="0" smtClean="0">
                <a:solidFill>
                  <a:srgbClr val="FF0000"/>
                </a:solidFill>
              </a:rPr>
              <a:t>Media</a:t>
            </a:r>
            <a:r>
              <a:rPr lang="en-US" sz="2400" dirty="0" smtClean="0">
                <a:solidFill>
                  <a:srgbClr val="FF0000"/>
                </a:solidFill>
              </a:rPr>
              <a:t> accounts seemed to contradict government reports</a:t>
            </a:r>
            <a:r>
              <a:rPr lang="en-US" sz="2400" dirty="0" smtClean="0"/>
              <a:t>. For example, the American commander in South Vietnam, General William Westmoreland, reported that the “enemy’s hopes are bankrupt” and “the end begins to come into view.” Yet millions of people saw images of American casualties on television in their living rooms each day as</a:t>
            </a:r>
          </a:p>
          <a:p>
            <a:r>
              <a:rPr lang="en-US" sz="2400" dirty="0" smtClean="0">
                <a:solidFill>
                  <a:srgbClr val="FF0000"/>
                </a:solidFill>
              </a:rPr>
              <a:t>Vietnam became the first “television war.”</a:t>
            </a:r>
          </a:p>
          <a:p>
            <a:r>
              <a:rPr lang="en-US" sz="2400" dirty="0" smtClean="0">
                <a:solidFill>
                  <a:srgbClr val="FF0000"/>
                </a:solidFill>
              </a:rPr>
              <a:t> For many people, a </a:t>
            </a:r>
            <a:r>
              <a:rPr lang="en-US" sz="2400" b="1" dirty="0" smtClean="0">
                <a:solidFill>
                  <a:srgbClr val="FF0000"/>
                </a:solidFill>
              </a:rPr>
              <a:t>credibility gap</a:t>
            </a:r>
            <a:r>
              <a:rPr lang="en-US" sz="2400" dirty="0" smtClean="0">
                <a:solidFill>
                  <a:srgbClr val="FF0000"/>
                </a:solidFill>
              </a:rPr>
              <a:t> had developed</a:t>
            </a:r>
            <a:r>
              <a:rPr lang="en-US" sz="2400" dirty="0" smtClean="0"/>
              <a:t>—they had a hard time believing what the Johnson administration said about the war.</a:t>
            </a:r>
            <a:endParaRPr lang="en-US" sz="2400" dirty="0"/>
          </a:p>
        </p:txBody>
      </p:sp>
    </p:spTree>
    <p:extLst>
      <p:ext uri="{BB962C8B-B14F-4D97-AF65-F5344CB8AC3E}">
        <p14:creationId xmlns:p14="http://schemas.microsoft.com/office/powerpoint/2010/main" xmlns="" val="3553301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115911"/>
            <a:ext cx="10529552" cy="927278"/>
          </a:xfrm>
        </p:spPr>
        <p:txBody>
          <a:bodyPr/>
          <a:lstStyle/>
          <a:p>
            <a:pPr algn="ctr"/>
            <a:r>
              <a:rPr lang="en-US" sz="4000" dirty="0" smtClean="0">
                <a:latin typeface="Arial Black" pitchFamily="34" charset="0"/>
              </a:rPr>
              <a:t>Teach-Ins</a:t>
            </a:r>
            <a:r>
              <a:rPr lang="en-US" dirty="0" smtClean="0">
                <a:latin typeface="Arial Black" pitchFamily="34" charset="0"/>
              </a:rPr>
              <a:t> </a:t>
            </a:r>
            <a:endParaRPr lang="en-US" dirty="0">
              <a:latin typeface="Arial Black" pitchFamily="34" charset="0"/>
            </a:endParaRPr>
          </a:p>
        </p:txBody>
      </p:sp>
      <p:sp>
        <p:nvSpPr>
          <p:cNvPr id="3" name="Content Placeholder 2"/>
          <p:cNvSpPr>
            <a:spLocks noGrp="1"/>
          </p:cNvSpPr>
          <p:nvPr>
            <p:ph idx="1"/>
          </p:nvPr>
        </p:nvSpPr>
        <p:spPr>
          <a:xfrm>
            <a:off x="553792" y="1455313"/>
            <a:ext cx="10800008" cy="4721650"/>
          </a:xfrm>
        </p:spPr>
        <p:txBody>
          <a:bodyPr/>
          <a:lstStyle/>
          <a:p>
            <a:r>
              <a:rPr lang="en-US" sz="2400" dirty="0" smtClean="0"/>
              <a:t>March 1965, a group of faculty members and students at the University of Michigan joined together in a </a:t>
            </a:r>
            <a:r>
              <a:rPr lang="en-US" sz="2400" b="1" dirty="0" smtClean="0"/>
              <a:t>teach-in.</a:t>
            </a:r>
            <a:r>
              <a:rPr lang="en-US" sz="2400" dirty="0" smtClean="0"/>
              <a:t> </a:t>
            </a:r>
          </a:p>
          <a:p>
            <a:r>
              <a:rPr lang="en-US" sz="2400" dirty="0" smtClean="0">
                <a:solidFill>
                  <a:srgbClr val="FF0000"/>
                </a:solidFill>
              </a:rPr>
              <a:t>Teach ins discussed the issues surrounding the war and reaffirmed their reasons for opposing it. </a:t>
            </a:r>
            <a:r>
              <a:rPr lang="en-US" sz="2400" dirty="0" smtClean="0"/>
              <a:t>In May 1965, 122 colleges held a “National Teach-In” by radio for more than 100,000 antiwar demonstrators</a:t>
            </a:r>
            <a:r>
              <a:rPr lang="en-US" dirty="0" smtClean="0"/>
              <a:t>.</a:t>
            </a:r>
            <a:endParaRPr lang="en-US" dirty="0"/>
          </a:p>
        </p:txBody>
      </p:sp>
      <p:pic>
        <p:nvPicPr>
          <p:cNvPr id="4" name="Picture 3"/>
          <p:cNvPicPr>
            <a:picLocks noChangeAspect="1"/>
          </p:cNvPicPr>
          <p:nvPr/>
        </p:nvPicPr>
        <p:blipFill>
          <a:blip r:embed="rId2" cstate="print"/>
          <a:stretch>
            <a:fillRect/>
          </a:stretch>
        </p:blipFill>
        <p:spPr>
          <a:xfrm>
            <a:off x="1275008" y="3335628"/>
            <a:ext cx="8433862" cy="3400023"/>
          </a:xfrm>
          <a:prstGeom prst="rect">
            <a:avLst/>
          </a:prstGeom>
        </p:spPr>
      </p:pic>
    </p:spTree>
    <p:extLst>
      <p:ext uri="{BB962C8B-B14F-4D97-AF65-F5344CB8AC3E}">
        <p14:creationId xmlns:p14="http://schemas.microsoft.com/office/powerpoint/2010/main" xmlns="" val="96482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65126"/>
            <a:ext cx="10967434" cy="768215"/>
          </a:xfrm>
        </p:spPr>
        <p:txBody>
          <a:bodyPr>
            <a:normAutofit/>
          </a:bodyPr>
          <a:lstStyle/>
          <a:p>
            <a:pPr algn="ctr"/>
            <a:r>
              <a:rPr lang="en-US" sz="4000" b="1" dirty="0" smtClean="0"/>
              <a:t>Anger at the Draft</a:t>
            </a:r>
            <a:endParaRPr lang="en-US" sz="4000" b="1" dirty="0"/>
          </a:p>
        </p:txBody>
      </p:sp>
      <p:sp>
        <p:nvSpPr>
          <p:cNvPr id="3" name="Content Placeholder 2"/>
          <p:cNvSpPr>
            <a:spLocks noGrp="1"/>
          </p:cNvSpPr>
          <p:nvPr>
            <p:ph idx="1"/>
          </p:nvPr>
        </p:nvSpPr>
        <p:spPr>
          <a:xfrm>
            <a:off x="631065" y="1249251"/>
            <a:ext cx="10722735" cy="4927712"/>
          </a:xfrm>
        </p:spPr>
        <p:txBody>
          <a:bodyPr>
            <a:normAutofit/>
          </a:bodyPr>
          <a:lstStyle/>
          <a:p>
            <a:pPr fontAlgn="base"/>
            <a:r>
              <a:rPr lang="en-US" sz="2400" dirty="0" smtClean="0">
                <a:solidFill>
                  <a:srgbClr val="FF0000"/>
                </a:solidFill>
              </a:rPr>
              <a:t>Thousands of demonstrators held protests against the war. </a:t>
            </a:r>
            <a:r>
              <a:rPr lang="en-US" sz="2400" dirty="0" smtClean="0"/>
              <a:t>Students for a Democratic Society (SDS) organized a march on Washington, D.C., that drew more than 20,000 people. </a:t>
            </a:r>
          </a:p>
          <a:p>
            <a:pPr fontAlgn="base"/>
            <a:r>
              <a:rPr lang="en-US" sz="2400" dirty="0" smtClean="0">
                <a:solidFill>
                  <a:srgbClr val="FF0000"/>
                </a:solidFill>
              </a:rPr>
              <a:t>Many protesters focused on what they saw as an unfair draft system. </a:t>
            </a:r>
            <a:r>
              <a:rPr lang="en-US" sz="2400" dirty="0" smtClean="0"/>
              <a:t>Until 1969, college students could often defer military service until after graduation. </a:t>
            </a:r>
          </a:p>
          <a:p>
            <a:pPr fontAlgn="base"/>
            <a:r>
              <a:rPr lang="en-US" sz="2400" dirty="0" smtClean="0"/>
              <a:t>Young people from working-class families unable to afford college were more likely to be drafted. Draftees were most likely to be assigned to combat units, and they commonly made up more than half of casualties. Most who served in Vietnam, however, enlisted voluntarily.</a:t>
            </a:r>
          </a:p>
          <a:p>
            <a:pPr fontAlgn="base"/>
            <a:r>
              <a:rPr lang="en-US" sz="2400" dirty="0" smtClean="0"/>
              <a:t>Nevertheless, a </a:t>
            </a:r>
            <a:r>
              <a:rPr lang="en-US" sz="2400" b="1" dirty="0" smtClean="0"/>
              <a:t>disproportionate</a:t>
            </a:r>
            <a:r>
              <a:rPr lang="en-US" sz="2400" dirty="0" smtClean="0"/>
              <a:t> number of working-class and minority youths went to war. </a:t>
            </a:r>
            <a:endParaRPr lang="en-US" sz="2400" dirty="0"/>
          </a:p>
        </p:txBody>
      </p:sp>
    </p:spTree>
    <p:extLst>
      <p:ext uri="{BB962C8B-B14F-4D97-AF65-F5344CB8AC3E}">
        <p14:creationId xmlns:p14="http://schemas.microsoft.com/office/powerpoint/2010/main" xmlns="" val="246212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normAutofit/>
          </a:bodyPr>
          <a:lstStyle/>
          <a:p>
            <a:pPr algn="ctr"/>
            <a:r>
              <a:rPr lang="en-US" sz="4000" b="1" dirty="0" smtClean="0">
                <a:effectLst>
                  <a:outerShdw blurRad="38100" dist="38100" dir="2700000" algn="tl">
                    <a:srgbClr val="000000">
                      <a:alpha val="43137"/>
                    </a:srgbClr>
                  </a:outerShdw>
                </a:effectLst>
              </a:rPr>
              <a:t>Anger at the Draft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654" y="1155924"/>
            <a:ext cx="10515600" cy="4351338"/>
          </a:xfrm>
        </p:spPr>
        <p:txBody>
          <a:bodyPr>
            <a:normAutofit lnSpcReduction="10000"/>
          </a:bodyPr>
          <a:lstStyle/>
          <a:p>
            <a:r>
              <a:rPr lang="en-US" sz="2400" dirty="0" smtClean="0"/>
              <a:t>As the war escalated, an increased draft call put many college students at risk of being drafted.</a:t>
            </a:r>
          </a:p>
          <a:p>
            <a:r>
              <a:rPr lang="en-US" sz="2400" dirty="0" smtClean="0"/>
              <a:t> </a:t>
            </a:r>
            <a:r>
              <a:rPr lang="en-US" sz="2400" dirty="0" smtClean="0">
                <a:solidFill>
                  <a:srgbClr val="FF0000"/>
                </a:solidFill>
              </a:rPr>
              <a:t>An estimated 500,000 draftees refused to go. </a:t>
            </a:r>
            <a:r>
              <a:rPr lang="en-US" sz="2400" dirty="0" smtClean="0"/>
              <a:t>Some burned their draft cards, did not show up for induction, or fled the country.</a:t>
            </a:r>
          </a:p>
          <a:p>
            <a:r>
              <a:rPr lang="en-US" sz="2400" dirty="0" smtClean="0"/>
              <a:t> From 1965 to 1968, officials prosecuted over 3,000 Americans who refused to serve. </a:t>
            </a:r>
          </a:p>
          <a:p>
            <a:r>
              <a:rPr lang="en-US" sz="2400" dirty="0" smtClean="0"/>
              <a:t>In 1969 a lottery system was instituted, so only those with low numbers were subject to the draft. </a:t>
            </a:r>
          </a:p>
          <a:p>
            <a:r>
              <a:rPr lang="en-US" sz="2400" dirty="0" smtClean="0"/>
              <a:t>Many draftees argued that if they were old enough to fight, they were old enough to vote. </a:t>
            </a:r>
            <a:r>
              <a:rPr lang="en-US" sz="2400" dirty="0" smtClean="0">
                <a:solidFill>
                  <a:srgbClr val="FF0000"/>
                </a:solidFill>
              </a:rPr>
              <a:t>In 1971 the Twenty-sixth Amendment to the Constitution was ratified, giving all citizens age 18 and older the right to vote in all state and federal elections.</a:t>
            </a:r>
            <a:endParaRPr lang="en-US" sz="2400" dirty="0">
              <a:solidFill>
                <a:srgbClr val="FF0000"/>
              </a:solidFill>
            </a:endParaRPr>
          </a:p>
        </p:txBody>
      </p:sp>
    </p:spTree>
    <p:extLst>
      <p:ext uri="{BB962C8B-B14F-4D97-AF65-F5344CB8AC3E}">
        <p14:creationId xmlns:p14="http://schemas.microsoft.com/office/powerpoint/2010/main" xmlns="" val="245100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 Chi Minh </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By the early 1900s, nationalism had become a powerful force in Vietnam</a:t>
            </a:r>
            <a:r>
              <a:rPr lang="en-US" dirty="0" smtClean="0"/>
              <a:t>.</a:t>
            </a:r>
          </a:p>
          <a:p>
            <a:pPr fontAlgn="base"/>
            <a:r>
              <a:rPr lang="en-US" dirty="0" smtClean="0"/>
              <a:t> </a:t>
            </a:r>
            <a:r>
              <a:rPr lang="en-US" dirty="0"/>
              <a:t>Several political parties pushed for independence or for reform of French colonial rule. Among the leaders of the nationalist </a:t>
            </a:r>
            <a:r>
              <a:rPr lang="en-US" dirty="0" smtClean="0"/>
              <a:t>movement was </a:t>
            </a:r>
            <a:r>
              <a:rPr lang="en-US" dirty="0"/>
              <a:t>Ho Chi Minh. After years in Europe, China, and the Soviet Union, he returned to Southeast Asia. There, he helped found the Indochinese Communist Party in 1930 and worked for independence.</a:t>
            </a:r>
          </a:p>
          <a:p>
            <a:pPr fontAlgn="base"/>
            <a:r>
              <a:rPr lang="en-US" dirty="0">
                <a:solidFill>
                  <a:srgbClr val="FF0000"/>
                </a:solidFill>
              </a:rPr>
              <a:t>Ho Chi </a:t>
            </a:r>
            <a:r>
              <a:rPr lang="en-US" dirty="0" smtClean="0">
                <a:solidFill>
                  <a:srgbClr val="FF0000"/>
                </a:solidFill>
              </a:rPr>
              <a:t>Minh, In 1941 returned </a:t>
            </a:r>
            <a:r>
              <a:rPr lang="en-US" dirty="0">
                <a:solidFill>
                  <a:srgbClr val="FF0000"/>
                </a:solidFill>
              </a:rPr>
              <a:t>to Vietnam. By then, Japan had seized control of the country. Ho Chi Minh organized a nationalist group called the Vietminh, which united Communists and non-Communists in the effort to expel the Japanese. </a:t>
            </a:r>
          </a:p>
          <a:p>
            <a:endParaRPr lang="en-US" dirty="0"/>
          </a:p>
        </p:txBody>
      </p:sp>
    </p:spTree>
    <p:extLst>
      <p:ext uri="{BB962C8B-B14F-4D97-AF65-F5344CB8AC3E}">
        <p14:creationId xmlns:p14="http://schemas.microsoft.com/office/powerpoint/2010/main" xmlns="" val="2573713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458"/>
          </a:xfrm>
        </p:spPr>
        <p:txBody>
          <a:bodyPr>
            <a:normAutofit/>
          </a:bodyPr>
          <a:lstStyle/>
          <a:p>
            <a:pPr algn="ctr"/>
            <a:r>
              <a:rPr lang="en-US" sz="4000" b="1" dirty="0" smtClean="0">
                <a:effectLst>
                  <a:outerShdw blurRad="38100" dist="38100" dir="2700000" algn="tl">
                    <a:srgbClr val="000000">
                      <a:alpha val="43137"/>
                    </a:srgbClr>
                  </a:outerShdw>
                </a:effectLst>
              </a:rPr>
              <a:t>Hawks and Doves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53331"/>
            <a:ext cx="10515600" cy="4351338"/>
          </a:xfrm>
        </p:spPr>
        <p:txBody>
          <a:bodyPr>
            <a:normAutofit/>
          </a:bodyPr>
          <a:lstStyle/>
          <a:p>
            <a:r>
              <a:rPr lang="en-US" sz="2400" dirty="0" smtClean="0"/>
              <a:t>In time, the nation seemed to be divided into two camps. </a:t>
            </a:r>
          </a:p>
          <a:p>
            <a:r>
              <a:rPr lang="en-US" sz="2400" b="1" dirty="0" smtClean="0">
                <a:solidFill>
                  <a:srgbClr val="FF0000"/>
                </a:solidFill>
              </a:rPr>
              <a:t>Doves</a:t>
            </a:r>
            <a:r>
              <a:rPr lang="en-US" sz="2400" dirty="0" smtClean="0">
                <a:solidFill>
                  <a:srgbClr val="FF0000"/>
                </a:solidFill>
              </a:rPr>
              <a:t> wanted the United States to leave Vietnam.</a:t>
            </a:r>
          </a:p>
          <a:p>
            <a:r>
              <a:rPr lang="en-US" sz="2400" b="1" dirty="0" smtClean="0">
                <a:solidFill>
                  <a:srgbClr val="FF0000"/>
                </a:solidFill>
              </a:rPr>
              <a:t>Hawks,</a:t>
            </a:r>
            <a:r>
              <a:rPr lang="en-US" sz="2400" dirty="0" smtClean="0">
                <a:solidFill>
                  <a:srgbClr val="FF0000"/>
                </a:solidFill>
              </a:rPr>
              <a:t> wanted the nation to stay and fight. </a:t>
            </a:r>
          </a:p>
          <a:p>
            <a:r>
              <a:rPr lang="en-US" sz="2400" dirty="0" smtClean="0"/>
              <a:t>Some saw communism as a threat and challenged the patriotism of the doves. As the two groups debated, the war appeared to take a dramatic turn for the worse.</a:t>
            </a:r>
            <a:endParaRPr lang="en-US" sz="2400" dirty="0"/>
          </a:p>
        </p:txBody>
      </p:sp>
      <p:pic>
        <p:nvPicPr>
          <p:cNvPr id="4" name="Picture 3"/>
          <p:cNvPicPr>
            <a:picLocks noChangeAspect="1"/>
          </p:cNvPicPr>
          <p:nvPr/>
        </p:nvPicPr>
        <p:blipFill>
          <a:blip r:embed="rId2" cstate="print"/>
          <a:stretch>
            <a:fillRect/>
          </a:stretch>
        </p:blipFill>
        <p:spPr>
          <a:xfrm>
            <a:off x="3992451" y="3495754"/>
            <a:ext cx="3847698" cy="2891270"/>
          </a:xfrm>
          <a:prstGeom prst="rect">
            <a:avLst/>
          </a:prstGeom>
        </p:spPr>
      </p:pic>
    </p:spTree>
    <p:extLst>
      <p:ext uri="{BB962C8B-B14F-4D97-AF65-F5344CB8AC3E}">
        <p14:creationId xmlns:p14="http://schemas.microsoft.com/office/powerpoint/2010/main" xmlns="" val="3709366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37" y="210579"/>
            <a:ext cx="10515600" cy="1325563"/>
          </a:xfrm>
        </p:spPr>
        <p:txBody>
          <a:bodyPr>
            <a:normAutofit/>
          </a:bodyPr>
          <a:lstStyle/>
          <a:p>
            <a:pPr algn="ctr"/>
            <a:r>
              <a:rPr lang="en-US" sz="4000" b="1" dirty="0" smtClean="0">
                <a:effectLst>
                  <a:outerShdw blurRad="38100" dist="38100" dir="2700000" algn="tl">
                    <a:srgbClr val="000000">
                      <a:alpha val="43137"/>
                    </a:srgbClr>
                  </a:outerShdw>
                </a:effectLst>
              </a:rPr>
              <a:t>1968: The Pivotal Year</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00637" y="1253331"/>
            <a:ext cx="10515600" cy="4351338"/>
          </a:xfrm>
        </p:spPr>
        <p:txBody>
          <a:bodyPr>
            <a:normAutofit/>
          </a:bodyPr>
          <a:lstStyle/>
          <a:p>
            <a:r>
              <a:rPr lang="en-US" sz="2400" dirty="0" smtClean="0"/>
              <a:t>The most turbulent year of the chaotic 1960s was 1968. The year saw a shocking political announcement, two traumatic assassinations, and a political convention held amid strident antiwar demonstrations. First, however, the United States endured a surprise attack in Vietnam.</a:t>
            </a:r>
          </a:p>
          <a:p>
            <a:r>
              <a:rPr lang="en-US" sz="2400" dirty="0" smtClean="0">
                <a:solidFill>
                  <a:srgbClr val="FF0000"/>
                </a:solidFill>
              </a:rPr>
              <a:t>At one point, over 500,000 U.S. troops were fighting in support of South Vietnam. </a:t>
            </a:r>
            <a:endParaRPr lang="en-US" sz="2400" dirty="0">
              <a:solidFill>
                <a:srgbClr val="FF0000"/>
              </a:solidFill>
            </a:endParaRPr>
          </a:p>
        </p:txBody>
      </p:sp>
      <p:pic>
        <p:nvPicPr>
          <p:cNvPr id="4" name="Picture 3"/>
          <p:cNvPicPr>
            <a:picLocks noChangeAspect="1"/>
          </p:cNvPicPr>
          <p:nvPr/>
        </p:nvPicPr>
        <p:blipFill>
          <a:blip r:embed="rId2" cstate="print"/>
          <a:stretch>
            <a:fillRect/>
          </a:stretch>
        </p:blipFill>
        <p:spPr>
          <a:xfrm>
            <a:off x="4186673" y="3429000"/>
            <a:ext cx="4436839" cy="2941817"/>
          </a:xfrm>
          <a:prstGeom prst="rect">
            <a:avLst/>
          </a:prstGeom>
        </p:spPr>
      </p:pic>
    </p:spTree>
    <p:extLst>
      <p:ext uri="{BB962C8B-B14F-4D97-AF65-F5344CB8AC3E}">
        <p14:creationId xmlns:p14="http://schemas.microsoft.com/office/powerpoint/2010/main" xmlns="" val="639810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14400" y="351692"/>
            <a:ext cx="5076092" cy="926123"/>
          </a:xfrm>
        </p:spPr>
        <p:txBody>
          <a:bodyPr/>
          <a:lstStyle/>
          <a:p>
            <a:pPr eaLnBrk="1" hangingPunct="1"/>
            <a:r>
              <a:rPr lang="en-US" altLang="en-US" b="1" dirty="0" smtClean="0">
                <a:solidFill>
                  <a:srgbClr val="0070C0"/>
                </a:solidFill>
                <a:effectLst>
                  <a:outerShdw blurRad="38100" dist="38100" dir="2700000" algn="tl">
                    <a:srgbClr val="000000">
                      <a:alpha val="43137"/>
                    </a:srgbClr>
                  </a:outerShdw>
                </a:effectLst>
              </a:rPr>
              <a:t>Vietnam, 1968</a:t>
            </a:r>
          </a:p>
        </p:txBody>
      </p:sp>
      <p:pic>
        <p:nvPicPr>
          <p:cNvPr id="88067" name="Picture 3"/>
          <p:cNvPicPr>
            <a:picLocks noGrp="1" noChangeAspect="1" noChangeArrowheads="1"/>
          </p:cNvPicPr>
          <p:nvPr>
            <p:ph type="dgm" idx="1"/>
          </p:nvPr>
        </p:nvPicPr>
        <p:blipFill>
          <a:blip r:embed="rId3" cstate="print"/>
          <a:srcRect/>
          <a:stretch>
            <a:fillRect/>
          </a:stretch>
        </p:blipFill>
        <p:spPr>
          <a:xfrm>
            <a:off x="0" y="1184030"/>
            <a:ext cx="7248324" cy="3838088"/>
          </a:xfrm>
        </p:spPr>
      </p:pic>
      <p:sp>
        <p:nvSpPr>
          <p:cNvPr id="4" name="Rectangle 3"/>
          <p:cNvSpPr/>
          <p:nvPr/>
        </p:nvSpPr>
        <p:spPr>
          <a:xfrm>
            <a:off x="7482625" y="862885"/>
            <a:ext cx="4378817" cy="5416868"/>
          </a:xfrm>
          <a:prstGeom prst="rect">
            <a:avLst/>
          </a:prstGeom>
        </p:spPr>
        <p:txBody>
          <a:bodyPr wrap="square">
            <a:spAutoFit/>
          </a:bodyPr>
          <a:lstStyle/>
          <a:p>
            <a:pPr marL="342900" indent="-342900">
              <a:spcBef>
                <a:spcPts val="600"/>
              </a:spcBef>
              <a:buFont typeface="Arial" panose="020B0604020202020204" pitchFamily="34" charset="0"/>
              <a:buChar char="•"/>
            </a:pPr>
            <a:r>
              <a:rPr lang="en-US" sz="2400" dirty="0" smtClean="0"/>
              <a:t>On January 30, 1968, during Tet, the Vietnamese New Year, the Vietcong and North Vietnamese launched a massive surprise attack. </a:t>
            </a:r>
          </a:p>
          <a:p>
            <a:pPr marL="342900" indent="-342900">
              <a:spcBef>
                <a:spcPts val="600"/>
              </a:spcBef>
              <a:buFont typeface="Arial" panose="020B0604020202020204" pitchFamily="34" charset="0"/>
              <a:buChar char="•"/>
            </a:pPr>
            <a:r>
              <a:rPr lang="en-US" sz="2400" dirty="0" smtClean="0">
                <a:solidFill>
                  <a:srgbClr val="FF0000"/>
                </a:solidFill>
              </a:rPr>
              <a:t>In what was called the Tet Offensive, guerrilla fighters attacked most American airbases in South Vietnam and most of the South’s major cities. </a:t>
            </a:r>
          </a:p>
          <a:p>
            <a:pPr marL="342900" indent="-342900">
              <a:spcBef>
                <a:spcPts val="600"/>
              </a:spcBef>
              <a:buFont typeface="Arial" panose="020B0604020202020204" pitchFamily="34" charset="0"/>
              <a:buChar char="•"/>
            </a:pPr>
            <a:r>
              <a:rPr lang="en-US" sz="2400" dirty="0" smtClean="0"/>
              <a:t>Vietcong even blasted their way into the American embassy in Saigon.</a:t>
            </a:r>
            <a:endParaRPr lang="en-US" sz="2400" dirty="0"/>
          </a:p>
        </p:txBody>
      </p:sp>
    </p:spTree>
    <p:extLst>
      <p:ext uri="{BB962C8B-B14F-4D97-AF65-F5344CB8AC3E}">
        <p14:creationId xmlns:p14="http://schemas.microsoft.com/office/powerpoint/2010/main" xmlns="" val="4202022086"/>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normAutofit/>
          </a:bodyPr>
          <a:lstStyle/>
          <a:p>
            <a:pPr algn="ctr"/>
            <a:r>
              <a:rPr lang="en-US" sz="4000" b="1" dirty="0" smtClean="0">
                <a:effectLst>
                  <a:outerShdw blurRad="38100" dist="38100" dir="2700000" algn="tl">
                    <a:srgbClr val="000000">
                      <a:alpha val="43137"/>
                    </a:srgbClr>
                  </a:outerShdw>
                </a:effectLst>
              </a:rPr>
              <a:t>Johnson Leaves the Race in 1968</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62130"/>
            <a:ext cx="10515600" cy="4914833"/>
          </a:xfrm>
        </p:spPr>
        <p:txBody>
          <a:bodyPr>
            <a:normAutofit/>
          </a:bodyPr>
          <a:lstStyle/>
          <a:p>
            <a:r>
              <a:rPr lang="en-US" sz="2400" dirty="0" smtClean="0"/>
              <a:t>Both Johnson and the war had become increasingly unpopular. With the presidential election of 1968 on the horizon, some Democratic politicians made surprising moves. </a:t>
            </a:r>
          </a:p>
          <a:p>
            <a:r>
              <a:rPr lang="en-US" sz="2400" dirty="0" smtClean="0"/>
              <a:t>In November 1967, Eugene McCarthy a liberal senator from Minnesota declared that he would challenge Johnson for the Democratic presidential nomination. </a:t>
            </a:r>
          </a:p>
          <a:p>
            <a:r>
              <a:rPr lang="en-US" sz="2400" dirty="0" smtClean="0"/>
              <a:t>At first, his candidacy was mostly dismissed, but he attracted support from those who opposed the war.</a:t>
            </a:r>
          </a:p>
          <a:p>
            <a:r>
              <a:rPr lang="en-US" sz="2400" dirty="0" smtClean="0"/>
              <a:t> In March 1968, McCarthy made a strong showing in the New Hampshire primary, winning more than 40 percent of the vote. </a:t>
            </a:r>
          </a:p>
          <a:p>
            <a:r>
              <a:rPr lang="en-US" sz="2400" dirty="0" smtClean="0"/>
              <a:t>Realizing that Johnson was vulnerable, Senator Robert Kennedy, who also opposed the war, quickly entered the race for the Democratic nomination.</a:t>
            </a:r>
            <a:endParaRPr lang="en-US" sz="2400" dirty="0"/>
          </a:p>
        </p:txBody>
      </p:sp>
    </p:spTree>
    <p:extLst>
      <p:ext uri="{BB962C8B-B14F-4D97-AF65-F5344CB8AC3E}">
        <p14:creationId xmlns:p14="http://schemas.microsoft.com/office/powerpoint/2010/main" xmlns="" val="3027365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Vietnam Divides the Nation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571223"/>
            <a:ext cx="10515600" cy="4605740"/>
          </a:xfrm>
        </p:spPr>
        <p:txBody>
          <a:bodyPr>
            <a:normAutofit/>
          </a:bodyPr>
          <a:lstStyle/>
          <a:p>
            <a:r>
              <a:rPr lang="en-US" sz="2400" dirty="0" smtClean="0"/>
              <a:t>The violence that seemed to plague the country in 1968 culminated with a chaotic and well-publicized clash between antiwar protesters and police at the Democratic National Convention in Chicago.</a:t>
            </a:r>
          </a:p>
          <a:p>
            <a:r>
              <a:rPr lang="en-US" sz="2400" dirty="0" smtClean="0"/>
              <a:t>Thousands of young activists surrounded the convention center to protest the war. Despite these protests, the delegates selected Vice President Hubert Humphrey as the Democratic nominee. Meanwhile, in a park not far from the convention hall, protesters and police began fighting. Demonstrators taunted police with the chant “The whole world is watching!” as the officers tried to force them to disperse. Violence between protesters and police aired on national television.</a:t>
            </a:r>
          </a:p>
          <a:p>
            <a:pPr marL="0" indent="0">
              <a:buNone/>
            </a:pPr>
            <a:endParaRPr lang="en-US" sz="2400" dirty="0"/>
          </a:p>
          <a:p>
            <a:pPr marL="0" indent="0">
              <a:buNone/>
            </a:pPr>
            <a:r>
              <a:rPr lang="en-US" sz="2400" dirty="0" smtClean="0">
                <a:hlinkClick r:id="rId2"/>
              </a:rPr>
              <a:t>https://www.youtube.com/watch?v=EYp1JgwotXU</a:t>
            </a:r>
            <a:endParaRPr lang="en-US" sz="2400" dirty="0"/>
          </a:p>
        </p:txBody>
      </p:sp>
    </p:spTree>
    <p:extLst>
      <p:ext uri="{BB962C8B-B14F-4D97-AF65-F5344CB8AC3E}">
        <p14:creationId xmlns:p14="http://schemas.microsoft.com/office/powerpoint/2010/main" xmlns="" val="2520951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outerShdw blurRad="38100" dist="38100" dir="2700000" algn="tl">
                    <a:srgbClr val="000000">
                      <a:alpha val="43137"/>
                    </a:srgbClr>
                  </a:outerShdw>
                </a:effectLst>
              </a:rPr>
              <a:t>Nixon Wins the Presidency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8803" y="1378040"/>
            <a:ext cx="11345214" cy="4708771"/>
          </a:xfrm>
        </p:spPr>
        <p:txBody>
          <a:bodyPr>
            <a:normAutofit/>
          </a:bodyPr>
          <a:lstStyle/>
          <a:p>
            <a:r>
              <a:rPr lang="en-US" sz="2400" dirty="0" smtClean="0"/>
              <a:t>Republicans selected former vice president and 1960 presidential hopeful Richard Nixon as their candidate. </a:t>
            </a:r>
            <a:endParaRPr lang="en-US" sz="2400" dirty="0"/>
          </a:p>
          <a:p>
            <a:r>
              <a:rPr lang="en-US" sz="2400" dirty="0" smtClean="0">
                <a:solidFill>
                  <a:srgbClr val="FF0000"/>
                </a:solidFill>
              </a:rPr>
              <a:t>He won the election by promising to unify the nation and restore law and order. </a:t>
            </a:r>
          </a:p>
        </p:txBody>
      </p:sp>
      <p:pic>
        <p:nvPicPr>
          <p:cNvPr id="4" name="Picture 3"/>
          <p:cNvPicPr>
            <a:picLocks noChangeAspect="1"/>
          </p:cNvPicPr>
          <p:nvPr/>
        </p:nvPicPr>
        <p:blipFill>
          <a:blip r:embed="rId2" cstate="print"/>
          <a:stretch>
            <a:fillRect/>
          </a:stretch>
        </p:blipFill>
        <p:spPr>
          <a:xfrm>
            <a:off x="3181082" y="2703603"/>
            <a:ext cx="5553947" cy="3616524"/>
          </a:xfrm>
          <a:prstGeom prst="rect">
            <a:avLst/>
          </a:prstGeom>
        </p:spPr>
      </p:pic>
    </p:spTree>
    <p:extLst>
      <p:ext uri="{BB962C8B-B14F-4D97-AF65-F5344CB8AC3E}">
        <p14:creationId xmlns:p14="http://schemas.microsoft.com/office/powerpoint/2010/main" xmlns="" val="2936346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0" y="365125"/>
            <a:ext cx="10323490" cy="690943"/>
          </a:xfrm>
        </p:spPr>
        <p:txBody>
          <a:bodyPr>
            <a:normAutofit/>
          </a:bodyPr>
          <a:lstStyle/>
          <a:p>
            <a:pPr algn="ctr"/>
            <a:r>
              <a:rPr lang="en-US" sz="4000" b="1" dirty="0" smtClean="0">
                <a:effectLst>
                  <a:outerShdw blurRad="38100" dist="38100" dir="2700000" algn="tl">
                    <a:srgbClr val="000000">
                      <a:alpha val="43137"/>
                    </a:srgbClr>
                  </a:outerShdw>
                </a:effectLst>
              </a:rPr>
              <a:t>Ending the War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9245" y="1056068"/>
            <a:ext cx="10954555" cy="5120895"/>
          </a:xfrm>
        </p:spPr>
        <p:txBody>
          <a:bodyPr>
            <a:normAutofit/>
          </a:bodyPr>
          <a:lstStyle/>
          <a:p>
            <a:pPr fontAlgn="base"/>
            <a:r>
              <a:rPr lang="en-US" sz="2400" dirty="0" smtClean="0"/>
              <a:t>Nixon appointed Henry Kissinger as special assistant for national security affairs. </a:t>
            </a:r>
          </a:p>
          <a:p>
            <a:pPr fontAlgn="base"/>
            <a:r>
              <a:rPr lang="en-US" sz="2400" dirty="0" smtClean="0">
                <a:solidFill>
                  <a:srgbClr val="FF0000"/>
                </a:solidFill>
              </a:rPr>
              <a:t>Kissinger embarked upon a policy called </a:t>
            </a:r>
            <a:r>
              <a:rPr lang="en-US" sz="2400" b="1" dirty="0" smtClean="0">
                <a:solidFill>
                  <a:srgbClr val="FF0000"/>
                </a:solidFill>
              </a:rPr>
              <a:t>linkage,</a:t>
            </a:r>
            <a:r>
              <a:rPr lang="en-US" sz="2400" dirty="0" smtClean="0">
                <a:solidFill>
                  <a:srgbClr val="FF0000"/>
                </a:solidFill>
              </a:rPr>
              <a:t> or improving relations with the Soviet Union and China, to try to persuade them to reduce their aid to North Vietnam.</a:t>
            </a:r>
          </a:p>
          <a:p>
            <a:pPr fontAlgn="base"/>
            <a:r>
              <a:rPr lang="en-US" sz="2400" dirty="0" smtClean="0"/>
              <a:t> In August 1969, Kissinger also entered into secret negotiations with North Vietnam’s representative, Le </a:t>
            </a:r>
            <a:r>
              <a:rPr lang="en-US" sz="2400" dirty="0" err="1" smtClean="0"/>
              <a:t>Duc</a:t>
            </a:r>
            <a:r>
              <a:rPr lang="en-US" sz="2400" dirty="0" smtClean="0"/>
              <a:t> </a:t>
            </a:r>
            <a:r>
              <a:rPr lang="en-US" sz="2400" dirty="0" err="1" smtClean="0"/>
              <a:t>Tho</a:t>
            </a:r>
            <a:r>
              <a:rPr lang="en-US" sz="2400" dirty="0" smtClean="0"/>
              <a:t>.</a:t>
            </a:r>
          </a:p>
          <a:p>
            <a:pPr fontAlgn="base"/>
            <a:r>
              <a:rPr lang="en-US" sz="2400" dirty="0" smtClean="0">
                <a:solidFill>
                  <a:srgbClr val="FF0000"/>
                </a:solidFill>
              </a:rPr>
              <a:t>Nixon began </a:t>
            </a:r>
            <a:r>
              <a:rPr lang="en-US" sz="2400" b="1" dirty="0" smtClean="0">
                <a:solidFill>
                  <a:srgbClr val="FF0000"/>
                </a:solidFill>
              </a:rPr>
              <a:t>Vietnamization.</a:t>
            </a:r>
            <a:r>
              <a:rPr lang="en-US" sz="2400" dirty="0" smtClean="0">
                <a:solidFill>
                  <a:srgbClr val="FF0000"/>
                </a:solidFill>
              </a:rPr>
              <a:t> This process involved the gradual withdrawal of U.S. troops while the South Vietnamese assumed more of the fighting. </a:t>
            </a:r>
          </a:p>
          <a:p>
            <a:pPr fontAlgn="base"/>
            <a:r>
              <a:rPr lang="en-US" sz="2400" dirty="0" smtClean="0"/>
              <a:t>He announced the withdrawal of 25,000 soldiers on June 8, 1969. At the same time, however, Nixon increased air strikes against North Vietnam and began secretly bombing Vietcong sanctuaries in neighboring Cambodia.</a:t>
            </a:r>
          </a:p>
          <a:p>
            <a:endParaRPr lang="en-US" dirty="0"/>
          </a:p>
        </p:txBody>
      </p:sp>
    </p:spTree>
    <p:extLst>
      <p:ext uri="{BB962C8B-B14F-4D97-AF65-F5344CB8AC3E}">
        <p14:creationId xmlns:p14="http://schemas.microsoft.com/office/powerpoint/2010/main" xmlns="" val="2472550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14" y="365126"/>
            <a:ext cx="10387885" cy="652306"/>
          </a:xfrm>
        </p:spPr>
        <p:txBody>
          <a:bodyPr>
            <a:normAutofit/>
          </a:bodyPr>
          <a:lstStyle/>
          <a:p>
            <a:pPr algn="ctr"/>
            <a:r>
              <a:rPr lang="en-US" sz="4000" dirty="0" smtClean="0">
                <a:latin typeface="Arial Black" pitchFamily="34" charset="0"/>
              </a:rPr>
              <a:t>My Lai Incident </a:t>
            </a:r>
            <a:endParaRPr lang="en-US" sz="4000" dirty="0">
              <a:latin typeface="Arial Black" pitchFamily="34" charset="0"/>
            </a:endParaRPr>
          </a:p>
        </p:txBody>
      </p:sp>
      <p:sp>
        <p:nvSpPr>
          <p:cNvPr id="3" name="Content Placeholder 2"/>
          <p:cNvSpPr>
            <a:spLocks noGrp="1"/>
          </p:cNvSpPr>
          <p:nvPr>
            <p:ph idx="1"/>
          </p:nvPr>
        </p:nvSpPr>
        <p:spPr>
          <a:xfrm>
            <a:off x="540913" y="1184856"/>
            <a:ext cx="10812887" cy="4992107"/>
          </a:xfrm>
        </p:spPr>
        <p:txBody>
          <a:bodyPr>
            <a:normAutofit/>
          </a:bodyPr>
          <a:lstStyle/>
          <a:p>
            <a:r>
              <a:rPr lang="en-US" sz="2400" dirty="0" smtClean="0"/>
              <a:t>In late 1969, Americans learned that in the spring of 1968 an American platoon under the command of Lieutenant William Calley had massacred unarmed South Vietnamese civilians in the hamlet of My Lai. </a:t>
            </a:r>
          </a:p>
          <a:p>
            <a:r>
              <a:rPr lang="en-US" sz="2400" dirty="0" smtClean="0">
                <a:solidFill>
                  <a:srgbClr val="FF0000"/>
                </a:solidFill>
              </a:rPr>
              <a:t>Most of the victims were old men, women, and children. Calley eventually went to prison for his role in the killings. </a:t>
            </a:r>
            <a:endParaRPr lang="en-US" sz="2400" dirty="0">
              <a:solidFill>
                <a:srgbClr val="FF0000"/>
              </a:solidFill>
            </a:endParaRPr>
          </a:p>
        </p:txBody>
      </p:sp>
      <p:pic>
        <p:nvPicPr>
          <p:cNvPr id="4" name="Picture 3"/>
          <p:cNvPicPr>
            <a:picLocks noChangeAspect="1"/>
          </p:cNvPicPr>
          <p:nvPr/>
        </p:nvPicPr>
        <p:blipFill>
          <a:blip r:embed="rId2" cstate="print"/>
          <a:stretch>
            <a:fillRect/>
          </a:stretch>
        </p:blipFill>
        <p:spPr>
          <a:xfrm>
            <a:off x="6761407" y="3588575"/>
            <a:ext cx="4048662" cy="2755812"/>
          </a:xfrm>
          <a:prstGeom prst="rect">
            <a:avLst/>
          </a:prstGeom>
        </p:spPr>
      </p:pic>
      <p:pic>
        <p:nvPicPr>
          <p:cNvPr id="5" name="Picture 4"/>
          <p:cNvPicPr>
            <a:picLocks noChangeAspect="1"/>
          </p:cNvPicPr>
          <p:nvPr/>
        </p:nvPicPr>
        <p:blipFill>
          <a:blip r:embed="rId3" cstate="print"/>
          <a:stretch>
            <a:fillRect/>
          </a:stretch>
        </p:blipFill>
        <p:spPr>
          <a:xfrm>
            <a:off x="965914" y="3314322"/>
            <a:ext cx="2773920" cy="3304318"/>
          </a:xfrm>
          <a:prstGeom prst="rect">
            <a:avLst/>
          </a:prstGeom>
        </p:spPr>
      </p:pic>
    </p:spTree>
    <p:extLst>
      <p:ext uri="{BB962C8B-B14F-4D97-AF65-F5344CB8AC3E}">
        <p14:creationId xmlns:p14="http://schemas.microsoft.com/office/powerpoint/2010/main" xmlns="" val="4162899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b="1" dirty="0">
                <a:cs typeface="Times New Roman" panose="02020603050405020304" pitchFamily="18" charset="0"/>
              </a:rPr>
              <a:t>The Bombing of Cambodia</a:t>
            </a:r>
            <a:r>
              <a:rPr lang="en-US" altLang="en-US" sz="4400" dirty="0">
                <a:cs typeface="Times New Roman" panose="02020603050405020304" pitchFamily="18" charset="0"/>
              </a:rPr>
              <a:t> </a:t>
            </a:r>
          </a:p>
        </p:txBody>
      </p:sp>
      <p:grpSp>
        <p:nvGrpSpPr>
          <p:cNvPr id="36888" name="Group 24"/>
          <p:cNvGrpSpPr>
            <a:grpSpLocks/>
          </p:cNvGrpSpPr>
          <p:nvPr/>
        </p:nvGrpSpPr>
        <p:grpSpPr bwMode="auto">
          <a:xfrm>
            <a:off x="1828800" y="2667001"/>
            <a:ext cx="8763000" cy="4068763"/>
            <a:chOff x="192" y="1680"/>
            <a:chExt cx="5520" cy="2563"/>
          </a:xfrm>
        </p:grpSpPr>
        <p:sp>
          <p:nvSpPr>
            <p:cNvPr id="32775" name="Text Box 3"/>
            <p:cNvSpPr txBox="1">
              <a:spLocks noChangeArrowheads="1"/>
            </p:cNvSpPr>
            <p:nvPr/>
          </p:nvSpPr>
          <p:spPr bwMode="auto">
            <a:xfrm>
              <a:off x="192" y="1680"/>
              <a:ext cx="2928" cy="2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dirty="0"/>
                <a:t>Result:</a:t>
              </a:r>
              <a:r>
                <a:rPr lang="en-US" altLang="en-US" dirty="0"/>
                <a:t> </a:t>
              </a:r>
              <a:r>
                <a:rPr lang="en-US" altLang="en-US" sz="2800" dirty="0"/>
                <a:t>On March 18, 1969, American B-52s </a:t>
              </a:r>
              <a:r>
                <a:rPr lang="en-US" altLang="en-US" sz="2800" dirty="0">
                  <a:solidFill>
                    <a:srgbClr val="FF0000"/>
                  </a:solidFill>
                </a:rPr>
                <a:t>began </a:t>
              </a:r>
              <a:r>
                <a:rPr lang="en-US" altLang="en-US" sz="2800" b="1" u="sng" dirty="0">
                  <a:solidFill>
                    <a:srgbClr val="FF0000"/>
                  </a:solidFill>
                </a:rPr>
                <a:t>carpet-bombing</a:t>
              </a:r>
              <a:r>
                <a:rPr lang="en-US" altLang="en-US" sz="2800" dirty="0">
                  <a:solidFill>
                    <a:srgbClr val="FF0000"/>
                  </a:solidFill>
                </a:rPr>
                <a:t> eastern Cambodia and Laos </a:t>
              </a:r>
              <a:r>
                <a:rPr lang="en-US" altLang="en-US" sz="2800" dirty="0"/>
                <a:t>and dropped 540,000 tons of bombs , killing anywhere from 150,000 to 500,000 civilians.  The bombing was kept secret from the American people. </a:t>
              </a:r>
            </a:p>
          </p:txBody>
        </p:sp>
        <p:pic>
          <p:nvPicPr>
            <p:cNvPr id="32776" name="Picture 7" descr="Bombingcam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8" y="2592"/>
              <a:ext cx="2544" cy="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6887" name="Group 23"/>
          <p:cNvGrpSpPr>
            <a:grpSpLocks/>
          </p:cNvGrpSpPr>
          <p:nvPr/>
        </p:nvGrpSpPr>
        <p:grpSpPr bwMode="auto">
          <a:xfrm>
            <a:off x="1828800" y="1066800"/>
            <a:ext cx="8535988" cy="2719388"/>
            <a:chOff x="192" y="672"/>
            <a:chExt cx="5377" cy="1713"/>
          </a:xfrm>
        </p:grpSpPr>
        <p:sp>
          <p:nvSpPr>
            <p:cNvPr id="32773" name="Text Box 2"/>
            <p:cNvSpPr txBox="1">
              <a:spLocks noChangeArrowheads="1"/>
            </p:cNvSpPr>
            <p:nvPr/>
          </p:nvSpPr>
          <p:spPr bwMode="auto">
            <a:xfrm>
              <a:off x="192" y="672"/>
              <a:ext cx="3552" cy="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dirty="0"/>
                <a:t>Cause:</a:t>
              </a:r>
              <a:r>
                <a:rPr lang="en-US" altLang="en-US" dirty="0"/>
                <a:t> </a:t>
              </a:r>
              <a:r>
                <a:rPr lang="en-US" altLang="en-US" sz="2800" dirty="0"/>
                <a:t>The Vietcong moved soldiers and supplies through Cambodia and Laos over the Ho Chi Minh Trail</a:t>
              </a:r>
              <a:r>
                <a:rPr lang="en-US" altLang="en-US" sz="2800" dirty="0">
                  <a:solidFill>
                    <a:schemeClr val="bg1"/>
                  </a:solidFill>
                </a:rPr>
                <a:t>.</a:t>
              </a:r>
            </a:p>
          </p:txBody>
        </p:sp>
        <p:pic>
          <p:nvPicPr>
            <p:cNvPr id="32774" name="Picture 9" descr="nixon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0" y="720"/>
              <a:ext cx="1969" cy="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328319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87"/>
                                        </p:tgtEl>
                                        <p:attrNameLst>
                                          <p:attrName>style.visibility</p:attrName>
                                        </p:attrNameLst>
                                      </p:cBhvr>
                                      <p:to>
                                        <p:strVal val="visible"/>
                                      </p:to>
                                    </p:set>
                                    <p:anim calcmode="lin" valueType="num">
                                      <p:cBhvr additive="base">
                                        <p:cTn id="7" dur="500" fill="hold"/>
                                        <p:tgtEl>
                                          <p:spTgt spid="36887"/>
                                        </p:tgtEl>
                                        <p:attrNameLst>
                                          <p:attrName>ppt_x</p:attrName>
                                        </p:attrNameLst>
                                      </p:cBhvr>
                                      <p:tavLst>
                                        <p:tav tm="0">
                                          <p:val>
                                            <p:strVal val="0-#ppt_w/2"/>
                                          </p:val>
                                        </p:tav>
                                        <p:tav tm="100000">
                                          <p:val>
                                            <p:strVal val="#ppt_x"/>
                                          </p:val>
                                        </p:tav>
                                      </p:tavLst>
                                    </p:anim>
                                    <p:anim calcmode="lin" valueType="num">
                                      <p:cBhvr additive="base">
                                        <p:cTn id="8" dur="500" fill="hold"/>
                                        <p:tgtEl>
                                          <p:spTgt spid="368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6888"/>
                                        </p:tgtEl>
                                        <p:attrNameLst>
                                          <p:attrName>style.visibility</p:attrName>
                                        </p:attrNameLst>
                                      </p:cBhvr>
                                      <p:to>
                                        <p:strVal val="visible"/>
                                      </p:to>
                                    </p:set>
                                    <p:anim calcmode="lin" valueType="num">
                                      <p:cBhvr additive="base">
                                        <p:cTn id="13" dur="500" fill="hold"/>
                                        <p:tgtEl>
                                          <p:spTgt spid="36888"/>
                                        </p:tgtEl>
                                        <p:attrNameLst>
                                          <p:attrName>ppt_x</p:attrName>
                                        </p:attrNameLst>
                                      </p:cBhvr>
                                      <p:tavLst>
                                        <p:tav tm="0">
                                          <p:val>
                                            <p:strVal val="1+#ppt_w/2"/>
                                          </p:val>
                                        </p:tav>
                                        <p:tav tm="100000">
                                          <p:val>
                                            <p:strVal val="#ppt_x"/>
                                          </p:val>
                                        </p:tav>
                                      </p:tavLst>
                                    </p:anim>
                                    <p:anim calcmode="lin" valueType="num">
                                      <p:cBhvr additive="base">
                                        <p:cTn id="14" dur="500" fill="hold"/>
                                        <p:tgtEl>
                                          <p:spTgt spid="368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1325563"/>
          </a:xfrm>
        </p:spPr>
        <p:txBody>
          <a:bodyPr>
            <a:normAutofit/>
          </a:bodyPr>
          <a:lstStyle/>
          <a:p>
            <a:pPr algn="ctr"/>
            <a:r>
              <a:rPr lang="en-US" sz="4000" dirty="0" smtClean="0">
                <a:latin typeface="Arial Black" pitchFamily="34" charset="0"/>
              </a:rPr>
              <a:t>Ending of the War </a:t>
            </a:r>
            <a:endParaRPr lang="en-US" sz="4000" dirty="0">
              <a:latin typeface="Arial Black" pitchFamily="34" charset="0"/>
            </a:endParaRPr>
          </a:p>
        </p:txBody>
      </p:sp>
      <p:sp>
        <p:nvSpPr>
          <p:cNvPr id="3" name="Content Placeholder 2"/>
          <p:cNvSpPr>
            <a:spLocks noGrp="1"/>
          </p:cNvSpPr>
          <p:nvPr>
            <p:ph idx="1"/>
          </p:nvPr>
        </p:nvSpPr>
        <p:spPr>
          <a:xfrm>
            <a:off x="657896" y="1253331"/>
            <a:ext cx="10515600" cy="4351338"/>
          </a:xfrm>
        </p:spPr>
        <p:txBody>
          <a:bodyPr>
            <a:normAutofit/>
          </a:bodyPr>
          <a:lstStyle/>
          <a:p>
            <a:pPr fontAlgn="base"/>
            <a:r>
              <a:rPr lang="en-US" dirty="0" smtClean="0"/>
              <a:t> </a:t>
            </a:r>
            <a:r>
              <a:rPr lang="en-US" sz="2400" dirty="0" smtClean="0"/>
              <a:t>April 1970, Nixon announced that American troops had invaded Cambodia to destroy Vietcong bases there. Many believed this invasion expanded the war, which set off many protests. </a:t>
            </a:r>
          </a:p>
          <a:p>
            <a:pPr fontAlgn="base"/>
            <a:r>
              <a:rPr lang="en-US" sz="2400" dirty="0" smtClean="0">
                <a:solidFill>
                  <a:srgbClr val="FF0000"/>
                </a:solidFill>
              </a:rPr>
              <a:t>On May 4, Ohio National Guard soldiers armed with tear gas and rifles fired on demonstrators at Kent State University, killing four students. Days later, police killed two student demonstrators at Jackson State College in Mississippi.</a:t>
            </a:r>
          </a:p>
          <a:p>
            <a:pPr fontAlgn="base"/>
            <a:r>
              <a:rPr lang="en-US" sz="2400" dirty="0" smtClean="0"/>
              <a:t>An angry Congress began to work to end the president’s control of the war. In December 1970, it repealed the Gulf of Tonkin Resolution, which had given the president nearly complete power in directing the conflict.</a:t>
            </a:r>
          </a:p>
          <a:p>
            <a:endParaRPr lang="en-US" dirty="0"/>
          </a:p>
        </p:txBody>
      </p:sp>
    </p:spTree>
    <p:extLst>
      <p:ext uri="{BB962C8B-B14F-4D97-AF65-F5344CB8AC3E}">
        <p14:creationId xmlns:p14="http://schemas.microsoft.com/office/powerpoint/2010/main" xmlns="" val="3238099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France losing Indochina </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t>China’s fall to communism and the outbreak of the Korean War helped convince President Truman to aid France. </a:t>
            </a:r>
            <a:endParaRPr lang="en-US" dirty="0" smtClean="0"/>
          </a:p>
          <a:p>
            <a:r>
              <a:rPr lang="en-US" dirty="0" smtClean="0">
                <a:solidFill>
                  <a:srgbClr val="FF0000"/>
                </a:solidFill>
              </a:rPr>
              <a:t>President </a:t>
            </a:r>
            <a:r>
              <a:rPr lang="en-US" dirty="0">
                <a:solidFill>
                  <a:srgbClr val="FF0000"/>
                </a:solidFill>
              </a:rPr>
              <a:t>Eisenhower continued Truman’s policy and defended his decision with what became known as the </a:t>
            </a:r>
            <a:r>
              <a:rPr lang="en-US" b="1" dirty="0">
                <a:solidFill>
                  <a:srgbClr val="FF0000"/>
                </a:solidFill>
              </a:rPr>
              <a:t>domino theory</a:t>
            </a:r>
            <a:r>
              <a:rPr lang="en-US" dirty="0">
                <a:solidFill>
                  <a:srgbClr val="FF0000"/>
                </a:solidFill>
              </a:rPr>
              <a:t>—the idea that if Vietnam fell to communism, the rest of Southeast Asia would follow, like a line of dominoes falling over.</a:t>
            </a:r>
          </a:p>
        </p:txBody>
      </p:sp>
    </p:spTree>
    <p:extLst>
      <p:ext uri="{BB962C8B-B14F-4D97-AF65-F5344CB8AC3E}">
        <p14:creationId xmlns:p14="http://schemas.microsoft.com/office/powerpoint/2010/main" xmlns="" val="3400270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4" descr="kentstateng"/>
          <p:cNvPicPr>
            <a:picLocks noGrp="1" noChangeAspect="1" noChangeArrowheads="1"/>
          </p:cNvPicPr>
          <p:nvPr>
            <p:ph idx="1"/>
          </p:nvPr>
        </p:nvPicPr>
        <p:blipFill>
          <a:blip r:embed="rId3" cstate="print"/>
          <a:srcRect/>
          <a:stretch>
            <a:fillRect/>
          </a:stretch>
        </p:blipFill>
        <p:spPr>
          <a:xfrm>
            <a:off x="1774826" y="155576"/>
            <a:ext cx="8893175" cy="6613525"/>
          </a:xfrm>
          <a:noFill/>
        </p:spPr>
      </p:pic>
    </p:spTree>
    <p:extLst>
      <p:ext uri="{BB962C8B-B14F-4D97-AF65-F5344CB8AC3E}">
        <p14:creationId xmlns:p14="http://schemas.microsoft.com/office/powerpoint/2010/main" xmlns="" val="42085543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365126"/>
            <a:ext cx="10168944" cy="832610"/>
          </a:xfrm>
        </p:spPr>
        <p:txBody>
          <a:bodyPr/>
          <a:lstStyle/>
          <a:p>
            <a:pPr algn="ctr"/>
            <a:r>
              <a:rPr lang="en-US" b="1" dirty="0" smtClean="0">
                <a:effectLst>
                  <a:outerShdw blurRad="38100" dist="38100" dir="2700000" algn="tl">
                    <a:srgbClr val="000000">
                      <a:alpha val="43137"/>
                    </a:srgbClr>
                  </a:outerShdw>
                </a:effectLst>
              </a:rPr>
              <a:t>Trying to End the War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43188" y="1197736"/>
            <a:ext cx="10310611" cy="4979227"/>
          </a:xfrm>
        </p:spPr>
        <p:txBody>
          <a:bodyPr>
            <a:normAutofit/>
          </a:bodyPr>
          <a:lstStyle/>
          <a:p>
            <a:r>
              <a:rPr lang="en-US" sz="2400" dirty="0" smtClean="0"/>
              <a:t>December 1972, to force North Vietnam to resume negotiations, the Nixon administration began the most destructive air raids of the war.</a:t>
            </a:r>
          </a:p>
          <a:p>
            <a:r>
              <a:rPr lang="en-US" sz="2400" dirty="0" smtClean="0"/>
              <a:t> </a:t>
            </a:r>
            <a:r>
              <a:rPr lang="en-US" sz="2400" dirty="0" smtClean="0">
                <a:solidFill>
                  <a:srgbClr val="FF0000"/>
                </a:solidFill>
              </a:rPr>
              <a:t>In what became known as the “Christmas bombings,” American B-52s dropped thousands of tons of bombs on North Vietnamese targets for 11 straight days. </a:t>
            </a:r>
          </a:p>
          <a:p>
            <a:r>
              <a:rPr lang="en-US" sz="2400" dirty="0" smtClean="0"/>
              <a:t>On January 27, 1973 an agreement signed “ending the war and restoring the peace in Vietnam.” The United States promised to withdraw its troops, and both sides agreed to exchange prisoners of war. </a:t>
            </a:r>
            <a:endParaRPr lang="en-US" sz="2400" dirty="0"/>
          </a:p>
        </p:txBody>
      </p:sp>
    </p:spTree>
    <p:extLst>
      <p:ext uri="{BB962C8B-B14F-4D97-AF65-F5344CB8AC3E}">
        <p14:creationId xmlns:p14="http://schemas.microsoft.com/office/powerpoint/2010/main" xmlns="" val="2170443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828800" y="914401"/>
            <a:ext cx="8458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dirty="0"/>
              <a:t>Cause:</a:t>
            </a:r>
            <a:r>
              <a:rPr lang="en-US" altLang="en-US" dirty="0"/>
              <a:t> </a:t>
            </a:r>
            <a:r>
              <a:rPr lang="en-US" altLang="en-US" sz="2800" dirty="0"/>
              <a:t>By March 1973, the last U.S. forces left Vietnam.</a:t>
            </a:r>
          </a:p>
        </p:txBody>
      </p:sp>
      <p:sp>
        <p:nvSpPr>
          <p:cNvPr id="37891" name="Text Box 3"/>
          <p:cNvSpPr txBox="1">
            <a:spLocks noChangeArrowheads="1"/>
          </p:cNvSpPr>
          <p:nvPr/>
        </p:nvSpPr>
        <p:spPr bwMode="auto">
          <a:xfrm>
            <a:off x="1905000" y="1524000"/>
            <a:ext cx="84582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dirty="0"/>
              <a:t>Result:</a:t>
            </a:r>
            <a:r>
              <a:rPr lang="en-US" altLang="en-US" dirty="0"/>
              <a:t>  </a:t>
            </a:r>
            <a:r>
              <a:rPr lang="en-US" altLang="en-US" sz="2800" dirty="0"/>
              <a:t>The North Vietnamese overran South Vietnam two years later. </a:t>
            </a:r>
          </a:p>
        </p:txBody>
      </p:sp>
      <p:sp>
        <p:nvSpPr>
          <p:cNvPr id="39940" name="Rectangle 4"/>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b="1" dirty="0">
                <a:cs typeface="Times New Roman" panose="02020603050405020304" pitchFamily="18" charset="0"/>
              </a:rPr>
              <a:t>Peace with </a:t>
            </a:r>
            <a:r>
              <a:rPr lang="en-US" altLang="en-US" sz="4400" b="1" u="sng" dirty="0">
                <a:cs typeface="Times New Roman" panose="02020603050405020304" pitchFamily="18" charset="0"/>
              </a:rPr>
              <a:t>Honor</a:t>
            </a:r>
            <a:r>
              <a:rPr lang="en-US" altLang="en-US" sz="4400" dirty="0">
                <a:cs typeface="Times New Roman" panose="02020603050405020304" pitchFamily="18" charset="0"/>
              </a:rPr>
              <a:t> </a:t>
            </a:r>
          </a:p>
        </p:txBody>
      </p:sp>
      <p:pic>
        <p:nvPicPr>
          <p:cNvPr id="37896" name="Picture 8" descr="saigon_helicopt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124201"/>
            <a:ext cx="5181600" cy="349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0" name="Text Box 12"/>
          <p:cNvSpPr txBox="1">
            <a:spLocks noChangeArrowheads="1"/>
          </p:cNvSpPr>
          <p:nvPr/>
        </p:nvSpPr>
        <p:spPr bwMode="auto">
          <a:xfrm>
            <a:off x="7162800" y="3914776"/>
            <a:ext cx="35052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dirty="0"/>
              <a:t>The last Americans leave the American Embassy in South Vietnam</a:t>
            </a:r>
          </a:p>
        </p:txBody>
      </p:sp>
    </p:spTree>
    <p:extLst>
      <p:ext uri="{BB962C8B-B14F-4D97-AF65-F5344CB8AC3E}">
        <p14:creationId xmlns:p14="http://schemas.microsoft.com/office/powerpoint/2010/main" xmlns="" val="1648414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0-#ppt_w/2"/>
                                          </p:val>
                                        </p:tav>
                                        <p:tav tm="100000">
                                          <p:val>
                                            <p:strVal val="#ppt_x"/>
                                          </p:val>
                                        </p:tav>
                                      </p:tavLst>
                                    </p:anim>
                                    <p:anim calcmode="lin" valueType="num">
                                      <p:cBhvr additive="base">
                                        <p:cTn id="8"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896"/>
                                        </p:tgtEl>
                                        <p:attrNameLst>
                                          <p:attrName>style.visibility</p:attrName>
                                        </p:attrNameLst>
                                      </p:cBhvr>
                                      <p:to>
                                        <p:strVal val="visible"/>
                                      </p:to>
                                    </p:set>
                                    <p:anim calcmode="lin" valueType="num">
                                      <p:cBhvr additive="base">
                                        <p:cTn id="13" dur="500" fill="hold"/>
                                        <p:tgtEl>
                                          <p:spTgt spid="37896"/>
                                        </p:tgtEl>
                                        <p:attrNameLst>
                                          <p:attrName>ppt_x</p:attrName>
                                        </p:attrNameLst>
                                      </p:cBhvr>
                                      <p:tavLst>
                                        <p:tav tm="0">
                                          <p:val>
                                            <p:strVal val="0-#ppt_w/2"/>
                                          </p:val>
                                        </p:tav>
                                        <p:tav tm="100000">
                                          <p:val>
                                            <p:strVal val="#ppt_x"/>
                                          </p:val>
                                        </p:tav>
                                      </p:tavLst>
                                    </p:anim>
                                    <p:anim calcmode="lin" valueType="num">
                                      <p:cBhvr additive="base">
                                        <p:cTn id="14"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900"/>
                                        </p:tgtEl>
                                        <p:attrNameLst>
                                          <p:attrName>style.visibility</p:attrName>
                                        </p:attrNameLst>
                                      </p:cBhvr>
                                      <p:to>
                                        <p:strVal val="visible"/>
                                      </p:to>
                                    </p:set>
                                    <p:anim calcmode="lin" valueType="num">
                                      <p:cBhvr additive="base">
                                        <p:cTn id="19" dur="500" fill="hold"/>
                                        <p:tgtEl>
                                          <p:spTgt spid="37900"/>
                                        </p:tgtEl>
                                        <p:attrNameLst>
                                          <p:attrName>ppt_x</p:attrName>
                                        </p:attrNameLst>
                                      </p:cBhvr>
                                      <p:tavLst>
                                        <p:tav tm="0">
                                          <p:val>
                                            <p:strVal val="1+#ppt_w/2"/>
                                          </p:val>
                                        </p:tav>
                                        <p:tav tm="100000">
                                          <p:val>
                                            <p:strVal val="#ppt_x"/>
                                          </p:val>
                                        </p:tav>
                                      </p:tavLst>
                                    </p:anim>
                                    <p:anim calcmode="lin" valueType="num">
                                      <p:cBhvr additive="base">
                                        <p:cTn id="20"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9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6" y="365125"/>
            <a:ext cx="10284854" cy="909883"/>
          </a:xfrm>
        </p:spPr>
        <p:txBody>
          <a:bodyPr>
            <a:normAutofit/>
          </a:bodyPr>
          <a:lstStyle/>
          <a:p>
            <a:pPr algn="ctr"/>
            <a:r>
              <a:rPr lang="en-US" sz="4000" b="1" dirty="0" smtClean="0">
                <a:effectLst>
                  <a:outerShdw blurRad="38100" dist="38100" dir="2700000" algn="tl">
                    <a:srgbClr val="000000">
                      <a:alpha val="43137"/>
                    </a:srgbClr>
                  </a:outerShdw>
                </a:effectLst>
              </a:rPr>
              <a:t>End of the War</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85611" y="1275008"/>
            <a:ext cx="10568189" cy="4901955"/>
          </a:xfrm>
        </p:spPr>
        <p:txBody>
          <a:bodyPr>
            <a:normAutofit lnSpcReduction="10000"/>
          </a:bodyPr>
          <a:lstStyle/>
          <a:p>
            <a:r>
              <a:rPr lang="en-US" sz="2400" dirty="0" smtClean="0"/>
              <a:t>Peace did not last. In January 1975, Cambodia fell under the control of the Communist group the Khmer Rouge. </a:t>
            </a:r>
          </a:p>
          <a:p>
            <a:r>
              <a:rPr lang="en-US" sz="2400" dirty="0" smtClean="0"/>
              <a:t>In March 1975, the North Vietnamese army invaded South Vietnam. Nixon had resigned in August 1974 following Watergate, a scandal that broke as the war was winding down.</a:t>
            </a:r>
          </a:p>
          <a:p>
            <a:r>
              <a:rPr lang="en-US" sz="2400" dirty="0" smtClean="0"/>
              <a:t> When the new president, Gerald Ford, asked for funds to aid the South Vietnamese, Congress refused. </a:t>
            </a:r>
          </a:p>
          <a:p>
            <a:r>
              <a:rPr lang="en-US" sz="2400" dirty="0" smtClean="0">
                <a:solidFill>
                  <a:srgbClr val="FF0000"/>
                </a:solidFill>
              </a:rPr>
              <a:t>On April 30 1975, the North Vietnamese captured Saigon, South Vietnam’s capital. They then renamed the city Ho Chi Minh City. </a:t>
            </a:r>
          </a:p>
          <a:p>
            <a:r>
              <a:rPr lang="en-US" sz="2400" dirty="0" smtClean="0"/>
              <a:t>Laos, another country in the region, was also greatly affected by the Vietnam War. Though Laos was run by a neutral coalition government during most of the war, the constant effects of bombings on the parts of the Ho Chi Minh Trail in Laos destabilized that neutrality. Communists took over in Laos after the fall of Saigon. Thus, the domino effect played out as predicted.</a:t>
            </a:r>
            <a:endParaRPr lang="en-US" sz="2400" dirty="0"/>
          </a:p>
        </p:txBody>
      </p:sp>
    </p:spTree>
    <p:extLst>
      <p:ext uri="{BB962C8B-B14F-4D97-AF65-F5344CB8AC3E}">
        <p14:creationId xmlns:p14="http://schemas.microsoft.com/office/powerpoint/2010/main" xmlns="" val="3343603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Very end of the war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he estimated $173 billion in direct costs. Approximately 58,000 young Americans died, and some 300,000 were injured. An estimated 1 million North Vietnamese and South Vietnamese soldiers died, as did millions more civilians. Back home, some soldiers had trouble readjusting.</a:t>
            </a:r>
          </a:p>
          <a:p>
            <a:endParaRPr lang="en-US" dirty="0"/>
          </a:p>
        </p:txBody>
      </p:sp>
    </p:spTree>
    <p:extLst>
      <p:ext uri="{BB962C8B-B14F-4D97-AF65-F5344CB8AC3E}">
        <p14:creationId xmlns:p14="http://schemas.microsoft.com/office/powerpoint/2010/main" xmlns="" val="114358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dirty="0" smtClean="0">
                <a:latin typeface="Arial Black" panose="020B0A04020102020204" pitchFamily="34" charset="0"/>
              </a:rPr>
              <a:t>Vietnam War 1954-1975</a:t>
            </a:r>
          </a:p>
        </p:txBody>
      </p:sp>
      <p:sp>
        <p:nvSpPr>
          <p:cNvPr id="82947" name="Rectangle 3"/>
          <p:cNvSpPr>
            <a:spLocks noGrp="1" noChangeArrowheads="1"/>
          </p:cNvSpPr>
          <p:nvPr>
            <p:ph type="body" idx="1"/>
          </p:nvPr>
        </p:nvSpPr>
        <p:spPr/>
        <p:txBody>
          <a:bodyPr>
            <a:normAutofit lnSpcReduction="10000"/>
          </a:bodyPr>
          <a:lstStyle/>
          <a:p>
            <a:pPr lvl="0"/>
            <a:r>
              <a:rPr lang="en-US" sz="4000" dirty="0" smtClean="0"/>
              <a:t>Due to the policy and principle of the Domino theory </a:t>
            </a:r>
            <a:r>
              <a:rPr lang="en-US" sz="4000" dirty="0"/>
              <a:t>President </a:t>
            </a:r>
            <a:r>
              <a:rPr lang="en-US" sz="4000" dirty="0" smtClean="0"/>
              <a:t>Eisenhower</a:t>
            </a:r>
            <a:r>
              <a:rPr lang="en-US" sz="4000" dirty="0"/>
              <a:t> </a:t>
            </a:r>
            <a:r>
              <a:rPr lang="en-US" sz="4000" dirty="0" smtClean="0"/>
              <a:t>kept sending troops even after Truman left office. </a:t>
            </a:r>
            <a:endParaRPr lang="en-US" sz="4000" dirty="0"/>
          </a:p>
          <a:p>
            <a:r>
              <a:rPr lang="en-US" altLang="en-US" sz="4000" dirty="0"/>
              <a:t>Through the years, US troops trained South Vietnamese troops to fight the Communists</a:t>
            </a:r>
            <a:r>
              <a:rPr lang="en-US" altLang="en-US" sz="4000" dirty="0" smtClean="0"/>
              <a:t>.</a:t>
            </a:r>
          </a:p>
          <a:p>
            <a:pPr eaLnBrk="1" hangingPunct="1"/>
            <a:r>
              <a:rPr lang="en-US" altLang="en-US" sz="4000" dirty="0" smtClean="0"/>
              <a:t>After </a:t>
            </a:r>
            <a:r>
              <a:rPr lang="en-US" altLang="en-US" sz="4000" dirty="0"/>
              <a:t>the </a:t>
            </a:r>
            <a:r>
              <a:rPr lang="en-US" altLang="en-US" sz="4000" dirty="0">
                <a:solidFill>
                  <a:srgbClr val="FF0000"/>
                </a:solidFill>
              </a:rPr>
              <a:t>Gulf of Tonkin Resolution</a:t>
            </a:r>
            <a:r>
              <a:rPr lang="en-US" altLang="en-US" sz="4000" dirty="0"/>
              <a:t>, under LBJ, </a:t>
            </a:r>
            <a:r>
              <a:rPr lang="en-US" altLang="en-US" sz="4000" dirty="0" smtClean="0">
                <a:solidFill>
                  <a:srgbClr val="FF0000"/>
                </a:solidFill>
              </a:rPr>
              <a:t>escalated US troop levels and U.S commitment to War in Vietnam. </a:t>
            </a:r>
            <a:endParaRPr lang="en-US" altLang="en-US" sz="4000" dirty="0">
              <a:solidFill>
                <a:srgbClr val="FF0000"/>
              </a:solidFill>
            </a:endParaRPr>
          </a:p>
        </p:txBody>
      </p:sp>
    </p:spTree>
    <p:extLst>
      <p:ext uri="{BB962C8B-B14F-4D97-AF65-F5344CB8AC3E}">
        <p14:creationId xmlns:p14="http://schemas.microsoft.com/office/powerpoint/2010/main" xmlns="" val="4112115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title"/>
          </p:nvPr>
        </p:nvSpPr>
        <p:spPr>
          <a:xfrm>
            <a:off x="5988675" y="154547"/>
            <a:ext cx="6079499" cy="875764"/>
          </a:xfrm>
        </p:spPr>
        <p:txBody>
          <a:bodyPr/>
          <a:lstStyle/>
          <a:p>
            <a:pPr eaLnBrk="1" hangingPunct="1"/>
            <a:r>
              <a:rPr lang="en-US" altLang="en-US" dirty="0" smtClean="0">
                <a:latin typeface="Arial Black" panose="020B0A04020102020204" pitchFamily="34" charset="0"/>
              </a:rPr>
              <a:t>Geneva Accords </a:t>
            </a:r>
          </a:p>
        </p:txBody>
      </p:sp>
      <p:pic>
        <p:nvPicPr>
          <p:cNvPr id="84995" name="Picture 4" descr="vietnam"/>
          <p:cNvPicPr>
            <a:picLocks noGrp="1" noChangeAspect="1" noChangeArrowheads="1"/>
          </p:cNvPicPr>
          <p:nvPr>
            <p:ph idx="1"/>
          </p:nvPr>
        </p:nvPicPr>
        <p:blipFill>
          <a:blip r:embed="rId3" cstate="print"/>
          <a:srcRect/>
          <a:stretch>
            <a:fillRect/>
          </a:stretch>
        </p:blipFill>
        <p:spPr>
          <a:xfrm>
            <a:off x="1524000" y="0"/>
            <a:ext cx="4330700" cy="7029450"/>
          </a:xfrm>
          <a:noFill/>
        </p:spPr>
      </p:pic>
      <p:sp>
        <p:nvSpPr>
          <p:cNvPr id="84996" name="TextBox 1"/>
          <p:cNvSpPr txBox="1">
            <a:spLocks noChangeArrowheads="1"/>
          </p:cNvSpPr>
          <p:nvPr/>
        </p:nvSpPr>
        <p:spPr bwMode="auto">
          <a:xfrm>
            <a:off x="6117465" y="927279"/>
            <a:ext cx="5125791" cy="5816977"/>
          </a:xfrm>
          <a:prstGeom prst="rect">
            <a:avLst/>
          </a:prstGeom>
          <a:noFill/>
          <a:ln w="9525">
            <a:noFill/>
            <a:miter lim="800000"/>
            <a:headEnd/>
            <a:tailEnd/>
          </a:ln>
        </p:spPr>
        <p:txBody>
          <a:bodyPr wrap="square">
            <a:spAutoFit/>
          </a:bodyPr>
          <a:lstStyle/>
          <a:p>
            <a:pPr marL="285750" indent="-285750" eaLnBrk="1" hangingPunct="1">
              <a:buFont typeface="Arial" panose="020B0604020202020204" pitchFamily="34" charset="0"/>
              <a:buChar char="•"/>
            </a:pPr>
            <a:r>
              <a:rPr lang="en-US" altLang="en-US" sz="2400" dirty="0">
                <a:solidFill>
                  <a:srgbClr val="FF0000"/>
                </a:solidFill>
              </a:rPr>
              <a:t>Divided into North and South </a:t>
            </a:r>
            <a:r>
              <a:rPr lang="en-US" altLang="en-US" sz="2400" dirty="0" smtClean="0">
                <a:solidFill>
                  <a:srgbClr val="FF0000"/>
                </a:solidFill>
              </a:rPr>
              <a:t>at the </a:t>
            </a:r>
            <a:r>
              <a:rPr lang="en-US" altLang="en-US" sz="2400" dirty="0">
                <a:solidFill>
                  <a:srgbClr val="FF0000"/>
                </a:solidFill>
              </a:rPr>
              <a:t>17</a:t>
            </a:r>
            <a:r>
              <a:rPr lang="en-US" altLang="en-US" sz="2400" baseline="30000" dirty="0">
                <a:solidFill>
                  <a:srgbClr val="FF0000"/>
                </a:solidFill>
              </a:rPr>
              <a:t>th</a:t>
            </a:r>
            <a:r>
              <a:rPr lang="en-US" altLang="en-US" sz="2400" dirty="0">
                <a:solidFill>
                  <a:srgbClr val="FF0000"/>
                </a:solidFill>
              </a:rPr>
              <a:t> </a:t>
            </a:r>
            <a:r>
              <a:rPr lang="en-US" altLang="en-US" sz="2400" dirty="0" smtClean="0">
                <a:solidFill>
                  <a:srgbClr val="FF0000"/>
                </a:solidFill>
              </a:rPr>
              <a:t>parallel.</a:t>
            </a:r>
          </a:p>
          <a:p>
            <a:pPr marL="285750" indent="-285750">
              <a:buFont typeface="Arial" panose="020B0604020202020204" pitchFamily="34" charset="0"/>
              <a:buChar char="•"/>
            </a:pPr>
            <a:r>
              <a:rPr lang="en-US" sz="2400" dirty="0">
                <a:solidFill>
                  <a:srgbClr val="FF0000"/>
                </a:solidFill>
              </a:rPr>
              <a:t>Ho Chi Minh and the Vietminh controlled North </a:t>
            </a:r>
            <a:r>
              <a:rPr lang="en-US" sz="2400" dirty="0" smtClean="0">
                <a:solidFill>
                  <a:srgbClr val="FF0000"/>
                </a:solidFill>
              </a:rPr>
              <a:t>Vietnam.</a:t>
            </a:r>
          </a:p>
          <a:p>
            <a:pPr marL="285750" indent="-285750">
              <a:buFont typeface="Arial" panose="020B0604020202020204" pitchFamily="34" charset="0"/>
              <a:buChar char="•"/>
            </a:pPr>
            <a:r>
              <a:rPr lang="en-US" sz="2400" dirty="0"/>
              <a:t>P</a:t>
            </a:r>
            <a:r>
              <a:rPr lang="en-US" sz="2400" dirty="0" smtClean="0"/>
              <a:t>ro-Western </a:t>
            </a:r>
            <a:r>
              <a:rPr lang="en-US" sz="2400" dirty="0"/>
              <a:t>regime led by the fiercely anti-Communist Ngo </a:t>
            </a:r>
            <a:r>
              <a:rPr lang="en-US" sz="2400" dirty="0" err="1"/>
              <a:t>Dinh</a:t>
            </a:r>
            <a:r>
              <a:rPr lang="en-US" sz="2400" dirty="0"/>
              <a:t> Diem (</a:t>
            </a:r>
            <a:r>
              <a:rPr lang="en-US" sz="2400" dirty="0" err="1"/>
              <a:t>ehn</a:t>
            </a:r>
            <a:r>
              <a:rPr lang="en-US" sz="2400" dirty="0"/>
              <a:t>• GOH DIHN </a:t>
            </a:r>
            <a:r>
              <a:rPr lang="en-US" sz="2400" dirty="0" err="1"/>
              <a:t>deh•EHM</a:t>
            </a:r>
            <a:r>
              <a:rPr lang="en-US" sz="2400" dirty="0"/>
              <a:t>) held the </a:t>
            </a:r>
            <a:r>
              <a:rPr lang="en-US" sz="2400" dirty="0" smtClean="0"/>
              <a:t>South.</a:t>
            </a:r>
            <a:endParaRPr lang="en-US" altLang="en-US" sz="2400" dirty="0"/>
          </a:p>
          <a:p>
            <a:pPr eaLnBrk="1" hangingPunct="1"/>
            <a:endParaRPr lang="en-US" altLang="en-US" sz="1200" dirty="0"/>
          </a:p>
          <a:p>
            <a:pPr marL="285750" indent="-285750" eaLnBrk="1" hangingPunct="1">
              <a:buFont typeface="Arial" panose="020B0604020202020204" pitchFamily="34" charset="0"/>
              <a:buChar char="•"/>
            </a:pPr>
            <a:r>
              <a:rPr lang="en-US" altLang="en-US" sz="2400" dirty="0"/>
              <a:t>Our first presence there was as </a:t>
            </a:r>
            <a:r>
              <a:rPr lang="en-US" altLang="en-US" sz="2400" dirty="0" smtClean="0"/>
              <a:t>military </a:t>
            </a:r>
            <a:r>
              <a:rPr lang="en-US" altLang="en-US" sz="2400" dirty="0"/>
              <a:t>advisors to the </a:t>
            </a:r>
            <a:r>
              <a:rPr lang="en-US" altLang="en-US" sz="2400" dirty="0" smtClean="0"/>
              <a:t>South Vietnamese army.</a:t>
            </a:r>
          </a:p>
          <a:p>
            <a:pPr eaLnBrk="1" hangingPunct="1"/>
            <a:endParaRPr lang="en-US" altLang="en-US" sz="2400" dirty="0"/>
          </a:p>
          <a:p>
            <a:pPr marL="285750" indent="-285750" eaLnBrk="1" hangingPunct="1">
              <a:buFont typeface="Arial" panose="020B0604020202020204" pitchFamily="34" charset="0"/>
              <a:buChar char="•"/>
            </a:pPr>
            <a:r>
              <a:rPr lang="en-US" altLang="en-US" sz="2400" dirty="0"/>
              <a:t>We </a:t>
            </a:r>
            <a:r>
              <a:rPr lang="en-US" altLang="en-US" sz="2400" dirty="0" smtClean="0"/>
              <a:t>wanted to contain communism while protecting our interests in South East Asia. </a:t>
            </a:r>
            <a:endParaRPr lang="en-US" altLang="en-US" sz="2400" dirty="0"/>
          </a:p>
        </p:txBody>
      </p:sp>
    </p:spTree>
    <p:extLst>
      <p:ext uri="{BB962C8B-B14F-4D97-AF65-F5344CB8AC3E}">
        <p14:creationId xmlns:p14="http://schemas.microsoft.com/office/powerpoint/2010/main" xmlns="" val="40155597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04" y="365125"/>
            <a:ext cx="10259096" cy="909883"/>
          </a:xfrm>
        </p:spPr>
        <p:txBody>
          <a:bodyPr/>
          <a:lstStyle/>
          <a:p>
            <a:r>
              <a:rPr lang="en-US" dirty="0" smtClean="0">
                <a:latin typeface="Arial Black" panose="020B0A04020102020204" pitchFamily="34" charset="0"/>
              </a:rPr>
              <a:t>Fight for Vietnam</a:t>
            </a:r>
            <a:endParaRPr lang="en-US" dirty="0">
              <a:latin typeface="Arial Black" panose="020B0A04020102020204" pitchFamily="34" charset="0"/>
            </a:endParaRPr>
          </a:p>
        </p:txBody>
      </p:sp>
      <p:sp>
        <p:nvSpPr>
          <p:cNvPr id="3" name="Content Placeholder 2"/>
          <p:cNvSpPr>
            <a:spLocks noGrp="1"/>
          </p:cNvSpPr>
          <p:nvPr>
            <p:ph idx="1"/>
          </p:nvPr>
        </p:nvSpPr>
        <p:spPr>
          <a:xfrm>
            <a:off x="837127" y="1275008"/>
            <a:ext cx="10516673" cy="4901955"/>
          </a:xfrm>
        </p:spPr>
        <p:txBody>
          <a:bodyPr/>
          <a:lstStyle/>
          <a:p>
            <a:r>
              <a:rPr lang="en-US" dirty="0"/>
              <a:t>After Ngo </a:t>
            </a:r>
            <a:r>
              <a:rPr lang="en-US" dirty="0" err="1"/>
              <a:t>Dinh</a:t>
            </a:r>
            <a:r>
              <a:rPr lang="en-US" dirty="0"/>
              <a:t> Diem refused to hold national elections, Ho Chi Minh and the Communists began an armed struggle to reunify the </a:t>
            </a:r>
            <a:r>
              <a:rPr lang="en-US" dirty="0" smtClean="0"/>
              <a:t>nation.</a:t>
            </a:r>
          </a:p>
          <a:p>
            <a:r>
              <a:rPr lang="en-US" dirty="0" smtClean="0">
                <a:solidFill>
                  <a:srgbClr val="FF0000"/>
                </a:solidFill>
              </a:rPr>
              <a:t>They </a:t>
            </a:r>
            <a:r>
              <a:rPr lang="en-US" dirty="0">
                <a:solidFill>
                  <a:srgbClr val="FF0000"/>
                </a:solidFill>
              </a:rPr>
              <a:t>organized a new guerrilla army of South Vietnamese </a:t>
            </a:r>
            <a:r>
              <a:rPr lang="en-US" dirty="0" smtClean="0">
                <a:solidFill>
                  <a:srgbClr val="FF0000"/>
                </a:solidFill>
              </a:rPr>
              <a:t>Communists</a:t>
            </a:r>
            <a:r>
              <a:rPr lang="en-US" dirty="0">
                <a:solidFill>
                  <a:srgbClr val="FF0000"/>
                </a:solidFill>
              </a:rPr>
              <a:t>, which became known as the Vietcong. </a:t>
            </a:r>
            <a:endParaRPr lang="en-US" dirty="0" smtClean="0">
              <a:solidFill>
                <a:srgbClr val="FF0000"/>
              </a:solidFill>
            </a:endParaRPr>
          </a:p>
          <a:p>
            <a:r>
              <a:rPr lang="en-US" dirty="0">
                <a:solidFill>
                  <a:srgbClr val="FF0000"/>
                </a:solidFill>
              </a:rPr>
              <a:t> </a:t>
            </a:r>
            <a:r>
              <a:rPr lang="en-US" dirty="0"/>
              <a:t>Eisenhower sent hundreds of military advisers to train South Vietnam’s army, but the Vietcong continued to grow more powerful because many Vietnamese opposed Diem’s government. By 1961, the Vietcong had established control over much of the countryside</a:t>
            </a:r>
            <a:r>
              <a:rPr lang="en-US" dirty="0">
                <a:solidFill>
                  <a:srgbClr val="FF0000"/>
                </a:solidFill>
              </a:rPr>
              <a:t>.</a:t>
            </a:r>
          </a:p>
        </p:txBody>
      </p:sp>
    </p:spTree>
    <p:extLst>
      <p:ext uri="{BB962C8B-B14F-4D97-AF65-F5344CB8AC3E}">
        <p14:creationId xmlns:p14="http://schemas.microsoft.com/office/powerpoint/2010/main" xmlns="" val="780708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lstStyle/>
          <a:p>
            <a:r>
              <a:rPr lang="en-US" dirty="0" smtClean="0">
                <a:latin typeface="Arial Black" panose="020B0A04020102020204" pitchFamily="34" charset="0"/>
              </a:rPr>
              <a:t>South Vietnam losing?</a:t>
            </a:r>
            <a:endParaRPr lang="en-US" dirty="0">
              <a:latin typeface="Arial Black" panose="020B0A04020102020204" pitchFamily="34" charset="0"/>
            </a:endParaRPr>
          </a:p>
        </p:txBody>
      </p:sp>
      <p:sp>
        <p:nvSpPr>
          <p:cNvPr id="3" name="Content Placeholder 2"/>
          <p:cNvSpPr>
            <a:spLocks noGrp="1"/>
          </p:cNvSpPr>
          <p:nvPr>
            <p:ph idx="1"/>
          </p:nvPr>
        </p:nvSpPr>
        <p:spPr>
          <a:xfrm>
            <a:off x="696532" y="1197736"/>
            <a:ext cx="10515600" cy="4351338"/>
          </a:xfrm>
        </p:spPr>
        <p:txBody>
          <a:bodyPr/>
          <a:lstStyle/>
          <a:p>
            <a:r>
              <a:rPr lang="en-US" dirty="0"/>
              <a:t>In August 1963, U.S. ambassador Henry Cabot Lodge arrived in Vietnam. He learned that several Vietnamese generals were plotting to overthrow the unpopular Diem. When Lodge expressed U.S. sympathy for their cause, </a:t>
            </a:r>
            <a:r>
              <a:rPr lang="en-US" dirty="0">
                <a:solidFill>
                  <a:srgbClr val="FF0000"/>
                </a:solidFill>
              </a:rPr>
              <a:t>the generals launched a military coup, seizing power on November 1, 1963. They executed Diem soon after. </a:t>
            </a:r>
            <a:r>
              <a:rPr lang="en-US" dirty="0"/>
              <a:t>Despite his unpopularity, Diem had been a respected nationalist. After his death, South Vietnam’s government weakened.</a:t>
            </a:r>
          </a:p>
        </p:txBody>
      </p:sp>
    </p:spTree>
    <p:extLst>
      <p:ext uri="{BB962C8B-B14F-4D97-AF65-F5344CB8AC3E}">
        <p14:creationId xmlns:p14="http://schemas.microsoft.com/office/powerpoint/2010/main" xmlns="" val="35678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953037" y="283336"/>
            <a:ext cx="10362126" cy="824248"/>
          </a:xfrm>
        </p:spPr>
        <p:txBody>
          <a:bodyPr>
            <a:normAutofit fontScale="90000"/>
          </a:bodyPr>
          <a:lstStyle/>
          <a:p>
            <a:r>
              <a:rPr lang="en-US" altLang="en-US" dirty="0" smtClean="0">
                <a:latin typeface="Arial Black" panose="020B0A04020102020204" pitchFamily="34" charset="0"/>
              </a:rPr>
              <a:t>Gulf of Tonkin Resolution</a:t>
            </a: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953037" y="1107584"/>
            <a:ext cx="7772400" cy="518457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a:normAutofit/>
          </a:bodyPr>
          <a:lstStyle/>
          <a:p>
            <a:pPr>
              <a:defRPr/>
            </a:pPr>
            <a:endParaRPr lang="en-US" dirty="0" smtClean="0"/>
          </a:p>
          <a:p>
            <a:pPr>
              <a:defRPr/>
            </a:pPr>
            <a:endParaRPr lang="en-US" dirty="0"/>
          </a:p>
        </p:txBody>
      </p:sp>
      <p:sp>
        <p:nvSpPr>
          <p:cNvPr id="2" name="Rectangle 1"/>
          <p:cNvSpPr/>
          <p:nvPr/>
        </p:nvSpPr>
        <p:spPr>
          <a:xfrm>
            <a:off x="1442434" y="901521"/>
            <a:ext cx="9672034" cy="526297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FF0000"/>
                </a:solidFill>
                <a:latin typeface="Helvetica" panose="020B0604020202020204" pitchFamily="34" charset="0"/>
              </a:rPr>
              <a:t>On August 2, 1964, Johnson announced that North Vietnamese torpedo boats had fired on two U.S. destroyers in the Gulf of Tonkin. </a:t>
            </a:r>
            <a:r>
              <a:rPr lang="en-US" sz="2400" dirty="0">
                <a:solidFill>
                  <a:srgbClr val="000000"/>
                </a:solidFill>
                <a:latin typeface="Helvetica" panose="020B0604020202020204" pitchFamily="34" charset="0"/>
              </a:rPr>
              <a:t>Two days later, he reported another attack. Insisting that these were unprovoked, he ordered American aircraft to attack North Vietnamese ships and naval facilities</a:t>
            </a:r>
            <a:r>
              <a:rPr lang="en-US" sz="2400" dirty="0" smtClean="0">
                <a:solidFill>
                  <a:srgbClr val="000000"/>
                </a:solidFill>
                <a:latin typeface="Helvetica" panose="020B0604020202020204" pitchFamily="34" charset="0"/>
              </a:rPr>
              <a:t>.</a:t>
            </a:r>
          </a:p>
          <a:p>
            <a:pPr marL="342900" indent="-342900">
              <a:buFont typeface="Arial" panose="020B0604020202020204" pitchFamily="34" charset="0"/>
              <a:buChar char="•"/>
            </a:pPr>
            <a:r>
              <a:rPr lang="en-US" sz="2400" dirty="0" smtClean="0"/>
              <a:t>President Johnson asked </a:t>
            </a:r>
            <a:r>
              <a:rPr lang="en-US" sz="2400" dirty="0"/>
              <a:t>Congress for the authority to defend American forces and allies in Southeast Asia. </a:t>
            </a:r>
            <a:endParaRPr lang="en-US" sz="2400" dirty="0" smtClean="0"/>
          </a:p>
          <a:p>
            <a:pPr marL="342900" indent="-342900">
              <a:buFont typeface="Arial" panose="020B0604020202020204" pitchFamily="34" charset="0"/>
              <a:buChar char="•"/>
            </a:pPr>
            <a:r>
              <a:rPr lang="en-US" sz="2400" dirty="0" smtClean="0">
                <a:solidFill>
                  <a:srgbClr val="FF0000"/>
                </a:solidFill>
              </a:rPr>
              <a:t>Congress </a:t>
            </a:r>
            <a:r>
              <a:rPr lang="en-US" sz="2400" dirty="0">
                <a:solidFill>
                  <a:srgbClr val="FF0000"/>
                </a:solidFill>
              </a:rPr>
              <a:t>on August 7, 1964, </a:t>
            </a:r>
            <a:r>
              <a:rPr lang="en-US" sz="2400" dirty="0" smtClean="0">
                <a:solidFill>
                  <a:srgbClr val="FF0000"/>
                </a:solidFill>
              </a:rPr>
              <a:t>passed </a:t>
            </a:r>
            <a:r>
              <a:rPr lang="en-US" sz="2400" dirty="0">
                <a:solidFill>
                  <a:srgbClr val="FF0000"/>
                </a:solidFill>
              </a:rPr>
              <a:t>the Gulf of Tonkin Resolution</a:t>
            </a:r>
            <a:r>
              <a:rPr lang="en-US" sz="2400" dirty="0" smtClean="0"/>
              <a:t>.</a:t>
            </a:r>
          </a:p>
          <a:p>
            <a:pPr marL="342900" indent="-342900">
              <a:buFont typeface="Arial" panose="020B0604020202020204" pitchFamily="34" charset="0"/>
              <a:buChar char="•"/>
            </a:pPr>
            <a:r>
              <a:rPr lang="en-US" sz="2400" dirty="0" smtClean="0"/>
              <a:t> </a:t>
            </a:r>
            <a:r>
              <a:rPr lang="en-US" sz="2400" dirty="0"/>
              <a:t>This authorized the president to “take all necessary measures to repel any armed attack against the forces of the United States and to prevent further aggression.” Soon after, the Vietcong began to attack bases where American advisers were stationed in South Vietnam. After one particularly damaging attack, Johnson sent American aircraft to bomb North Vietnam.</a:t>
            </a:r>
          </a:p>
        </p:txBody>
      </p:sp>
    </p:spTree>
    <p:extLst>
      <p:ext uri="{BB962C8B-B14F-4D97-AF65-F5344CB8AC3E}">
        <p14:creationId xmlns:p14="http://schemas.microsoft.com/office/powerpoint/2010/main" xmlns="" val="1501179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Vietcong </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solidFill>
                  <a:srgbClr val="FF0000"/>
                </a:solidFill>
              </a:rPr>
              <a:t>Lacking the firepower of the American forces, the Vietcong used ambushes, booby traps, and other guerrilla tactics. </a:t>
            </a:r>
            <a:r>
              <a:rPr lang="en-US" dirty="0"/>
              <a:t>These techniques could </a:t>
            </a:r>
            <a:r>
              <a:rPr lang="en-US" dirty="0" smtClean="0"/>
              <a:t>be </a:t>
            </a:r>
            <a:r>
              <a:rPr lang="en-US" dirty="0"/>
              <a:t>greatly destructive</a:t>
            </a:r>
            <a:r>
              <a:rPr lang="en-US" dirty="0" smtClean="0"/>
              <a:t>.</a:t>
            </a:r>
          </a:p>
          <a:p>
            <a:r>
              <a:rPr lang="en-US" dirty="0">
                <a:solidFill>
                  <a:srgbClr val="FF0000"/>
                </a:solidFill>
              </a:rPr>
              <a:t>The Vietcong also frustrated American troops by blending in with the general population and then quickly vanishing. </a:t>
            </a:r>
            <a:endParaRPr lang="en-US" dirty="0" smtClean="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xmlns="" val="802963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2199</Words>
  <Application>Microsoft Office PowerPoint</Application>
  <PresentationFormat>Custom</PresentationFormat>
  <Paragraphs>137</Paragraphs>
  <Slides>34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Chart</vt:lpstr>
      <vt:lpstr>Vietnam war</vt:lpstr>
      <vt:lpstr>Ho Chi Minh </vt:lpstr>
      <vt:lpstr>France losing Indochina </vt:lpstr>
      <vt:lpstr>Vietnam War 1954-1975</vt:lpstr>
      <vt:lpstr>Geneva Accords </vt:lpstr>
      <vt:lpstr>Fight for Vietnam</vt:lpstr>
      <vt:lpstr>South Vietnam losing?</vt:lpstr>
      <vt:lpstr>Gulf of Tonkin Resolution </vt:lpstr>
      <vt:lpstr>Vietcong </vt:lpstr>
      <vt:lpstr>“Search and Destroy” </vt:lpstr>
      <vt:lpstr>The Ho Chi Minh Trail</vt:lpstr>
      <vt:lpstr>Strategic Hamlet </vt:lpstr>
      <vt:lpstr>Slide 13</vt:lpstr>
      <vt:lpstr>Slide 14</vt:lpstr>
      <vt:lpstr>Slide 15</vt:lpstr>
      <vt:lpstr>America’s view of the war at Home</vt:lpstr>
      <vt:lpstr>Teach-Ins </vt:lpstr>
      <vt:lpstr>Anger at the Draft</vt:lpstr>
      <vt:lpstr>Anger at the Draft </vt:lpstr>
      <vt:lpstr>Hawks and Doves </vt:lpstr>
      <vt:lpstr>1968: The Pivotal Year</vt:lpstr>
      <vt:lpstr>Vietnam, 1968</vt:lpstr>
      <vt:lpstr>Johnson Leaves the Race in 1968</vt:lpstr>
      <vt:lpstr>Vietnam Divides the Nation </vt:lpstr>
      <vt:lpstr>Nixon Wins the Presidency</vt:lpstr>
      <vt:lpstr>Ending the War </vt:lpstr>
      <vt:lpstr>My Lai Incident </vt:lpstr>
      <vt:lpstr>Slide 28</vt:lpstr>
      <vt:lpstr>Ending of the War </vt:lpstr>
      <vt:lpstr>Slide 30</vt:lpstr>
      <vt:lpstr>Trying to End the War </vt:lpstr>
      <vt:lpstr>Slide 32</vt:lpstr>
      <vt:lpstr>End of the War</vt:lpstr>
      <vt:lpstr>Very end of the war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war</dc:title>
  <dc:creator>andre Tchakerian</dc:creator>
  <cp:lastModifiedBy>ECS</cp:lastModifiedBy>
  <cp:revision>17</cp:revision>
  <dcterms:created xsi:type="dcterms:W3CDTF">2016-05-10T22:46:47Z</dcterms:created>
  <dcterms:modified xsi:type="dcterms:W3CDTF">2016-05-11T16:18:21Z</dcterms:modified>
</cp:coreProperties>
</file>