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  <p:sldMasterId id="2147483673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0158413" cy="7616825"/>
  <p:notesSz cx="6858000" cy="9144000"/>
  <p:embeddedFontLst>
    <p:embeddedFont>
      <p:font typeface="Proxima Nova" panose="020B0604020202020204" charset="0"/>
      <p:regular r:id="rId21"/>
      <p:bold r:id="rId22"/>
      <p:italic r:id="rId23"/>
      <p:boldItalic r:id="rId24"/>
    </p:embeddedFont>
    <p:embeddedFont>
      <p:font typeface="PT Sans" panose="020B0604020202020204" charset="0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99" userDrawn="1">
          <p15:clr>
            <a:srgbClr val="A4A3A4"/>
          </p15:clr>
        </p15:guide>
        <p15:guide id="2" pos="31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B802F6-5CB0-4A54-A263-E55E6647770D}">
  <a:tblStyle styleId="{2FB802F6-5CB0-4A54-A263-E55E6647770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92" y="78"/>
      </p:cViewPr>
      <p:guideLst>
        <p:guide orient="horz" pos="2399"/>
        <p:guide pos="31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67236" cy="3424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7587519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0466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4822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5540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0516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3669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14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4156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0909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16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835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17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443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4072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4328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9912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9021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3043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7710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185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145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01687" y="4894262"/>
            <a:ext cx="8635999" cy="1512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01687" y="3228975"/>
            <a:ext cx="8635999" cy="1665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508000" y="1782761"/>
            <a:ext cx="9137650" cy="5022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/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/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/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/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/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/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/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/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762000" y="2365375"/>
            <a:ext cx="8634412" cy="1633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marR="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marR="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marR="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1524000" y="4316412"/>
            <a:ext cx="7110413" cy="1946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1pPr>
            <a:lvl2pPr marL="457200" marR="0" lvl="1" indent="0" algn="ctr" rtl="0">
              <a:spcBef>
                <a:spcPts val="775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2pPr>
            <a:lvl3pPr marL="914400" marR="0" lvl="2" indent="0" algn="ctr" rtl="0"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3pPr>
            <a:lvl4pPr marL="1371600" marR="0" lvl="3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4pPr>
            <a:lvl5pPr marL="1828800" marR="0" lvl="4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5pPr>
            <a:lvl6pPr marL="2286000" marR="0" lvl="5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6pPr>
            <a:lvl7pPr marL="2743200" marR="0" lvl="6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7pPr>
            <a:lvl8pPr marL="3200400" marR="0" lvl="7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8pPr>
            <a:lvl9pPr marL="3657600" marR="0" lvl="8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 rot="5400000">
            <a:off x="5252149" y="2412213"/>
            <a:ext cx="6502500" cy="228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 rot="5400000">
            <a:off x="607188" y="204063"/>
            <a:ext cx="6502500" cy="67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2565349" y="-274638"/>
            <a:ext cx="5022899" cy="913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990725" y="5332412"/>
            <a:ext cx="6096000" cy="628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990725" y="681037"/>
            <a:ext cx="6096000" cy="4570499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990725" y="5961062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3341699" cy="129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971925" y="303212"/>
            <a:ext cx="5678399" cy="6500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508000" y="1593850"/>
            <a:ext cx="3341699" cy="521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5252244" y="2412206"/>
            <a:ext cx="6502399" cy="2284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607219" y="203993"/>
            <a:ext cx="6502399" cy="6700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/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/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/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/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/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/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/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/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2499" cy="126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508000" y="1704975"/>
            <a:ext cx="4488000" cy="7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508000" y="2416175"/>
            <a:ext cx="4488000" cy="438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5160962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5160962" y="2416175"/>
            <a:ext cx="4489500" cy="438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508000" y="1782763"/>
            <a:ext cx="4492499" cy="502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5153025" y="1782763"/>
            <a:ext cx="4492499" cy="502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01687" y="4894262"/>
            <a:ext cx="8636100" cy="151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801687" y="3228975"/>
            <a:ext cx="8636100" cy="16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8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6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4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4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4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4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4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508000" y="1782761"/>
            <a:ext cx="9137700" cy="502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762000" y="2365375"/>
            <a:ext cx="8634299" cy="163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1524000" y="4316412"/>
            <a:ext cx="7110300" cy="19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775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3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 rot="5400000">
            <a:off x="2565399" y="-274638"/>
            <a:ext cx="5022850" cy="9137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/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/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/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/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/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/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/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/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990725" y="5332412"/>
            <a:ext cx="6096000" cy="628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pic" idx="2"/>
          </p:nvPr>
        </p:nvSpPr>
        <p:spPr>
          <a:xfrm>
            <a:off x="1990725" y="681037"/>
            <a:ext cx="6096000" cy="4570411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990725" y="5961062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3341688" cy="1290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971925" y="303212"/>
            <a:ext cx="5678487" cy="65008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508000" y="1593850"/>
            <a:ext cx="3341688" cy="5210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08000" y="1704975"/>
            <a:ext cx="4487862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508000" y="2416175"/>
            <a:ext cx="4487862" cy="4387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5160962" y="1704975"/>
            <a:ext cx="4489449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5160962" y="2416175"/>
            <a:ext cx="4489449" cy="4387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08000" y="1782763"/>
            <a:ext cx="4492624" cy="5022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5153025" y="1782763"/>
            <a:ext cx="4492624" cy="5022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marR="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marR="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marR="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508000" y="1782761"/>
            <a:ext cx="9137650" cy="5022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900"/>
              </a:spcBef>
              <a:spcAft>
                <a:spcPts val="0"/>
              </a:spcAft>
              <a:defRPr/>
            </a:lvl1pPr>
            <a:lvl2pPr marL="742950" marR="0" lvl="1" indent="-285750" algn="l" rtl="0">
              <a:spcBef>
                <a:spcPts val="775"/>
              </a:spcBef>
              <a:spcAft>
                <a:spcPts val="0"/>
              </a:spcAft>
              <a:defRPr/>
            </a:lvl2pPr>
            <a:lvl3pPr marL="1143000" marR="0" lvl="2" indent="-228600" algn="l" rtl="0">
              <a:spcBef>
                <a:spcPts val="675"/>
              </a:spcBef>
              <a:spcAft>
                <a:spcPts val="0"/>
              </a:spcAft>
              <a:defRPr/>
            </a:lvl3pPr>
            <a:lvl4pPr marL="1600200" marR="0" lvl="3" indent="-228600" algn="l" rtl="0">
              <a:spcBef>
                <a:spcPts val="550"/>
              </a:spcBef>
              <a:spcAft>
                <a:spcPts val="0"/>
              </a:spcAft>
              <a:defRPr/>
            </a:lvl4pPr>
            <a:lvl5pPr marL="2057400" marR="0" lvl="4" indent="-228600" algn="l" rtl="0">
              <a:spcBef>
                <a:spcPts val="550"/>
              </a:spcBef>
              <a:spcAft>
                <a:spcPts val="0"/>
              </a:spcAft>
              <a:defRPr/>
            </a:lvl5pPr>
            <a:lvl6pPr marL="2514600" marR="0" lvl="5" indent="-228600" algn="l" rtl="0">
              <a:spcBef>
                <a:spcPts val="550"/>
              </a:spcBef>
              <a:spcAft>
                <a:spcPts val="0"/>
              </a:spcAft>
              <a:defRPr/>
            </a:lvl6pPr>
            <a:lvl7pPr marL="2971800" marR="0" lvl="6" indent="-228600" algn="l" rtl="0">
              <a:spcBef>
                <a:spcPts val="550"/>
              </a:spcBef>
              <a:spcAft>
                <a:spcPts val="0"/>
              </a:spcAft>
              <a:defRPr/>
            </a:lvl7pPr>
            <a:lvl8pPr marL="3429000" marR="0" lvl="7" indent="-228600" algn="l" rtl="0">
              <a:spcBef>
                <a:spcPts val="550"/>
              </a:spcBef>
              <a:spcAft>
                <a:spcPts val="0"/>
              </a:spcAft>
              <a:defRPr/>
            </a:lvl8pPr>
            <a:lvl9pPr marL="3886200" marR="0" lvl="8" indent="-228600" algn="l" rtl="0">
              <a:spcBef>
                <a:spcPts val="55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08000" y="1782761"/>
            <a:ext cx="9137700" cy="502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900"/>
              </a:spcBef>
              <a:spcAft>
                <a:spcPts val="0"/>
              </a:spcAft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775"/>
              </a:spcBef>
              <a:spcAft>
                <a:spcPts val="0"/>
              </a:spcAft>
              <a:defRPr sz="3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675"/>
              </a:spcBef>
              <a:spcAft>
                <a:spcPts val="0"/>
              </a:spcAft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-25400" y="0"/>
            <a:ext cx="10183811" cy="76438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1192212" y="882650"/>
            <a:ext cx="7772400" cy="281146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depends on two variables: the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of a product and the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quantity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available at a given point in time.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general, when the price of a product goes down, people are willing to buy, or demand, more of it. When the price goes up, they are willing to buy less.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curve 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shows the quantity of a product demanded at each price that might prevail in the market.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41286" y="20636"/>
            <a:ext cx="7604124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An Introduction to Demand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192212" y="882650"/>
            <a:ext cx="7772400" cy="51959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Supply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is the amount of a product offered for sale at all possible prices in a market.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Law of Supply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states that more product will be offered for sale at higher prices than at lower prices.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Normal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individual supply curves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have a positive slope that goes up from left to right; if price goes up, quantity supplied goes up as well.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market supply curve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similar to the individual supply curve, except that it shows the quantities offered by all producers in a given market.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Change in quantity supplied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refers to a change in the quantity of a product offered for sale in direct response to a change in price.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41286" y="20636"/>
            <a:ext cx="7604099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An Introduction to Supply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1192212" y="882650"/>
            <a:ext cx="7772400" cy="22970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Whereas a change in quantity supplied occurs only when prices change, a 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occurs when quantities change even though price remains constant.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Factors that can cause a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 include cost of resources, productivity, technology, taxes, subsidies, government regulations, number of sellers, and expectations.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41271" y="20625"/>
            <a:ext cx="82533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Supply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vs. A Change in Quan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tity Supplied</a:t>
            </a:r>
          </a:p>
        </p:txBody>
      </p:sp>
      <p:graphicFrame>
        <p:nvGraphicFramePr>
          <p:cNvPr id="193" name="Shape 193"/>
          <p:cNvGraphicFramePr/>
          <p:nvPr/>
        </p:nvGraphicFramePr>
        <p:xfrm>
          <a:off x="952500" y="1448200"/>
          <a:ext cx="8253400" cy="4571790"/>
        </p:xfrm>
        <a:graphic>
          <a:graphicData uri="http://schemas.openxmlformats.org/drawingml/2006/table">
            <a:tbl>
              <a:tblPr>
                <a:noFill/>
                <a:tableStyleId>{2FB802F6-5CB0-4A54-A263-E55E6647770D}</a:tableStyleId>
              </a:tblPr>
              <a:tblGrid>
                <a:gridCol w="4126700"/>
                <a:gridCol w="41267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Shift in </a:t>
                      </a:r>
                      <a:r>
                        <a:rPr lang="en-US" sz="2400" b="1" i="1"/>
                        <a:t>Supply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Change in </a:t>
                      </a:r>
                      <a:r>
                        <a:rPr lang="en-US" sz="2400" b="1" i="1"/>
                        <a:t>Quantity Supplied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Cost of Resources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Price Change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Increase or Decrease in Productivity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Technology Changes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Taxes/Subsidies/Regulation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Number of Sellers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Expectations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1192212" y="882650"/>
            <a:ext cx="7772400" cy="4179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Buyers who want to find bargains and sellers who hope for large profits both play a part in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determining 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Because transactions in a market economy are voluntary, 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compromise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that settles the differences between buyers and sellers must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benefit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both parties.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used together, supply and demand curves intersect at the 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equilibrium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, where the quantity of products supplied equals the quantity demanded.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surplus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occurs when the price for a product is too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high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shortage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occurs when the price for a product is too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low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How Prices Adjust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1192212" y="882650"/>
            <a:ext cx="7772400" cy="4356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Shifts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 can cause large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variations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Factors that affect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individual demand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also affect the market demand for goods, which affects the prices of those goods.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most cases, price is affected by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concurrent changes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 and demand.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system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more efficient when markets are competitive.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Competitive markets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allow prices to adjust naturally in response to surpluses and shortages.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Competitive markets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allocate resources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efficiently.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Why Prices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1192212" y="882650"/>
            <a:ext cx="7772400" cy="3489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modified free enterprise economy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of the United States, the government sometimes interferes in the market to achieve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socially desirable goal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ceiling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a maximum legal price that can be charged for a product, and because it is set below the product’s equilibrium point, the result is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shortage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floor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the lowest legal price that can be charged for a product, and because it is set above the product’s equilibrium point, the result is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surplus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Controlling Prices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1192212" y="882650"/>
            <a:ext cx="7772400" cy="43418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floor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is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being used in the sugar industry to stabilize sugar (farm) prices and to help domestic producers compete with foreign producers.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Some cities use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ceilings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 control rents and make housing affordable for middle and low-income consumers.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Government legislation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 achieve any of the seven broad economic and social goals most Americans share usually conflicts with at least one of the other goals.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After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supports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such as price ceilings and floors are put in place, they often have enough political support to keep them there, even when they are no longer needed.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Examples of Fixed Price Policies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/>
        </p:nvSpPr>
        <p:spPr>
          <a:xfrm>
            <a:off x="6350" y="-49211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192212" y="882650"/>
            <a:ext cx="7772400" cy="2811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Markets send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signals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that collectively represent the actions of buyers and sellers.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prices move up or down significantly in reaction to a related event, markets are said to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“talk.”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Examples of events that may cause markets to talk include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rise in gold prices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,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fall in stock prices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, and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rise in oil prices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25411" y="-12700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When Markets Talk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-25400" y="0"/>
            <a:ext cx="10183811" cy="76438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1192212" y="882650"/>
            <a:ext cx="7772400" cy="31511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Law of Demand 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states that the quantity demanded of a product varies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inversely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with its price.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Law of Demand is called a “law” because it has proven true after repeated studies and tests, and it is consistent with common sense and observation.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market demand curve 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shows the quantities of a product demanded by everyone who is interested in purchasing it at all possible prices.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41286" y="20636"/>
            <a:ext cx="6461124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The Law of Demand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192200" y="882650"/>
            <a:ext cx="7772400" cy="6410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1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only event that can cause a change in quantity demanded is a change in price.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change in the </a:t>
            </a:r>
            <a:r>
              <a:rPr lang="en-US" sz="2000" b="1" i="1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quantity demanded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due to a change in price is represented on a demand curve as </a:t>
            </a:r>
            <a:r>
              <a:rPr lang="en-US" sz="2000" b="0" i="1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movement along the curve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income effect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a change in quantity demanded because of a change in price that makes consumers feel richer or poorer.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shift in relative prices may cause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substitution effect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, in which consumers substitute an alternative less expensive product for one that has become more expensive.</a:t>
            </a:r>
          </a:p>
          <a:p>
            <a:pPr marR="0" lvl="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41286" y="20636"/>
            <a:ext cx="7604099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 Change in the Quantity Demanded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-25400" y="0"/>
            <a:ext cx="10183811" cy="76438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1192212" y="882650"/>
            <a:ext cx="7772400" cy="31511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Marginal utility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is the extra satisfaction or additional usefulness obtained by acquiring multiple units of a product.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As we use more and more of a product, the extra satisfaction we get from using additional quantities begins to decline; this is known as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diminishing marginal utility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Because of diminishing marginal utility, people are not usually willing to pay as much for the second, third, or fourth unit as they did for the first unit.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141286" y="20636"/>
            <a:ext cx="6461124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and Marginal Utility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1192212" y="882650"/>
            <a:ext cx="7772400" cy="53720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a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demand occurs, the entire demand curve shifts to the left or right. This o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ccurs when: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change in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total consumer income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affects how much of a product consumers buy at all possible prices.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onsumer tastes change.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An increase in the price of a product causes an increase in demand for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substitute products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and a decrease in demand for the product’s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complements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Changes in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Consumer expectations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change in the total number of consumers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 Demand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41271" y="20625"/>
            <a:ext cx="8351099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 Demand vs. A Ch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ange in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Quan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tity Demanded</a:t>
            </a:r>
          </a:p>
        </p:txBody>
      </p:sp>
      <p:graphicFrame>
        <p:nvGraphicFramePr>
          <p:cNvPr id="141" name="Shape 141"/>
          <p:cNvGraphicFramePr/>
          <p:nvPr/>
        </p:nvGraphicFramePr>
        <p:xfrm>
          <a:off x="952500" y="1448200"/>
          <a:ext cx="8253400" cy="4754700"/>
        </p:xfrm>
        <a:graphic>
          <a:graphicData uri="http://schemas.openxmlformats.org/drawingml/2006/table">
            <a:tbl>
              <a:tblPr>
                <a:noFill/>
                <a:tableStyleId>{2FB802F6-5CB0-4A54-A263-E55E6647770D}</a:tableStyleId>
              </a:tblPr>
              <a:tblGrid>
                <a:gridCol w="4126700"/>
                <a:gridCol w="412670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Shift in </a:t>
                      </a:r>
                      <a:r>
                        <a:rPr lang="en-US" sz="2400" b="1" i="1"/>
                        <a:t>Demand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Change in </a:t>
                      </a:r>
                      <a:r>
                        <a:rPr lang="en-US" sz="2400" b="1" i="1"/>
                        <a:t>Quantity Demanded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Change total consumer income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Price Change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change in taste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substitute and compliment products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Change in expectations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Change in  total number of consumers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192212" y="882650"/>
            <a:ext cx="7772400" cy="4518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elasticity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the </a:t>
            </a:r>
            <a:r>
              <a:rPr lang="en-US" sz="2000" b="0" i="1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extent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 which a change in price causes a change in the quantity demanded.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is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elastic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when a change in price causes a relatively larger change in quantity demanded.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is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inelastic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when a change in price causes a relatively smaller change in quantity demanded.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is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unit elastic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a change in price causes a proportional change in quantity demanded.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 measure the elasticity of demand, compare the percentage change in quantity demanded to the percentage change in price.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41286" y="20636"/>
            <a:ext cx="7604099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Three Cases of Demand Elasticity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1192212" y="882650"/>
            <a:ext cx="7772400" cy="2811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is usually inelastic if consumers cannot postpone the purchase of a product.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acceptable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substitutes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are available for a product, demand becomes more elastic.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for purchases that require a large portion of income is generally more elastic than the demand for purchases that require a smaller amount of income.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Determinants of Demand Elasticity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713375" y="782162"/>
            <a:ext cx="5316900" cy="6052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Gas/Oil - Need it to power most cars, a very large increase in price would be needed to actually reduce our quantity demanded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Salt - Few alternatives and a small amount is purchased and lasts quite a while. We probably wouldn’t even notice a price increase.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Goods produced by monopoly - No/few alternatives, if we need it, we don’t have a choice. If we only want it, it will be more elastic.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Tap Water - No alternatives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Cigarettes - Addiction factor</a:t>
            </a:r>
          </a:p>
          <a:p>
            <a:pPr marR="0" lvl="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" name="Shape 165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Examples of Inelastic Goods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0275" y="782175"/>
            <a:ext cx="3943249" cy="335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0275" y="4139025"/>
            <a:ext cx="3880224" cy="3114004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7804275" y="903125"/>
            <a:ext cx="1976700" cy="46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/>
              <a:t>Inelastic Goods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7804275" y="4565750"/>
            <a:ext cx="1686900" cy="46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/>
              <a:t>Elastic Goods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1425</Words>
  <Application>Microsoft Office PowerPoint</Application>
  <PresentationFormat>Custom</PresentationFormat>
  <Paragraphs>130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Proxima Nova</vt:lpstr>
      <vt:lpstr>PT Sans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Tchakerian</dc:creator>
  <cp:lastModifiedBy>andre Tchakerian</cp:lastModifiedBy>
  <cp:revision>1</cp:revision>
  <dcterms:modified xsi:type="dcterms:W3CDTF">2016-09-19T00:11:18Z</dcterms:modified>
</cp:coreProperties>
</file>