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0" r:id="rId2"/>
    <p:sldId id="277" r:id="rId3"/>
    <p:sldId id="279" r:id="rId4"/>
    <p:sldId id="291" r:id="rId5"/>
    <p:sldId id="280" r:id="rId6"/>
    <p:sldId id="281" r:id="rId7"/>
    <p:sldId id="257" r:id="rId8"/>
    <p:sldId id="258" r:id="rId9"/>
    <p:sldId id="263" r:id="rId10"/>
    <p:sldId id="259" r:id="rId11"/>
    <p:sldId id="260" r:id="rId12"/>
    <p:sldId id="285" r:id="rId13"/>
    <p:sldId id="265" r:id="rId14"/>
    <p:sldId id="289" r:id="rId15"/>
    <p:sldId id="267" r:id="rId16"/>
    <p:sldId id="268" r:id="rId17"/>
    <p:sldId id="266"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8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B989FA8-276A-428C-8F16-91CB4EF3E01B}" type="datetimeFigureOut">
              <a:rPr lang="en-US" smtClean="0"/>
              <a:pPr/>
              <a:t>9/12/2016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A991E7A-280F-40BC-9DB9-82E8DEC6FD89}" type="slidenum">
              <a:rPr lang="en-US" smtClean="0"/>
              <a:pPr/>
              <a:t>‹#›</a:t>
            </a:fld>
            <a:endParaRPr lang="en-US"/>
          </a:p>
        </p:txBody>
      </p:sp>
    </p:spTree>
    <p:extLst>
      <p:ext uri="{BB962C8B-B14F-4D97-AF65-F5344CB8AC3E}">
        <p14:creationId xmlns:p14="http://schemas.microsoft.com/office/powerpoint/2010/main" xmlns="" val="1302141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1CBAB15-B69E-4474-B316-A3F7F7A5739D}" type="datetimeFigureOut">
              <a:rPr lang="en-US" smtClean="0"/>
              <a:pPr/>
              <a:t>9/12/2016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B33431C3-A768-4E86-949A-D2F2E911DBE9}" type="slidenum">
              <a:rPr lang="en-US" smtClean="0"/>
              <a:pPr/>
              <a:t>‹#›</a:t>
            </a:fld>
            <a:endParaRPr lang="en-US"/>
          </a:p>
        </p:txBody>
      </p:sp>
    </p:spTree>
    <p:extLst>
      <p:ext uri="{BB962C8B-B14F-4D97-AF65-F5344CB8AC3E}">
        <p14:creationId xmlns:p14="http://schemas.microsoft.com/office/powerpoint/2010/main" xmlns="" val="2773200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kern="1200" dirty="0" smtClean="0">
                <a:solidFill>
                  <a:schemeClr val="tx1"/>
                </a:solidFill>
                <a:effectLst/>
                <a:latin typeface="+mn-lt"/>
                <a:ea typeface="+mn-ea"/>
                <a:cs typeface="+mn-cs"/>
              </a:rPr>
              <a:t>(The quantity of a product to supply or to offer for sale is something all businesses must decide. It is the basic element of business in a market economy.)</a:t>
            </a:r>
            <a:r>
              <a:rPr lang="en-US" sz="1200" b="0" i="0" kern="1200" dirty="0" smtClean="0">
                <a:solidFill>
                  <a:schemeClr val="tx1"/>
                </a:solidFill>
                <a:effectLst/>
                <a:latin typeface="+mn-lt"/>
                <a:ea typeface="+mn-ea"/>
                <a:cs typeface="+mn-cs"/>
              </a:rPr>
              <a:t> In a class discussion, lead students to understand that in a market or capitalist economic system, private companies, not the state, decide all supply issues. </a:t>
            </a:r>
            <a:endParaRPr lang="en-US" dirty="0"/>
          </a:p>
        </p:txBody>
      </p:sp>
      <p:sp>
        <p:nvSpPr>
          <p:cNvPr id="4" name="Slide Number Placeholder 3"/>
          <p:cNvSpPr>
            <a:spLocks noGrp="1"/>
          </p:cNvSpPr>
          <p:nvPr>
            <p:ph type="sldNum" sz="quarter" idx="10"/>
          </p:nvPr>
        </p:nvSpPr>
        <p:spPr/>
        <p:txBody>
          <a:bodyPr/>
          <a:lstStyle/>
          <a:p>
            <a:fld id="{B33431C3-A768-4E86-949A-D2F2E911DBE9}" type="slidenum">
              <a:rPr lang="en-US" smtClean="0"/>
              <a:pPr/>
              <a:t>1</a:t>
            </a:fld>
            <a:endParaRPr lang="en-US"/>
          </a:p>
        </p:txBody>
      </p:sp>
    </p:spTree>
    <p:extLst>
      <p:ext uri="{BB962C8B-B14F-4D97-AF65-F5344CB8AC3E}">
        <p14:creationId xmlns:p14="http://schemas.microsoft.com/office/powerpoint/2010/main" xmlns="" val="4129959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20E7AA-A41C-4F26-90B4-BF977C4D5097}" type="slidenum">
              <a:rPr lang="en-US"/>
              <a:pPr/>
              <a:t>13</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1695430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7DE17-D368-47D5-8847-39449B310A85}" type="slidenum">
              <a:rPr lang="en-US"/>
              <a:pPr/>
              <a:t>14</a:t>
            </a:fld>
            <a:endParaRPr lang="en-US"/>
          </a:p>
        </p:txBody>
      </p:sp>
      <p:sp>
        <p:nvSpPr>
          <p:cNvPr id="98306" name="Rectangle 2"/>
          <p:cNvSpPr>
            <a:spLocks noGrp="1" noRot="1" noChangeAspect="1" noChangeArrowheads="1" noTextEdit="1"/>
          </p:cNvSpPr>
          <p:nvPr>
            <p:ph type="sldImg"/>
          </p:nvPr>
        </p:nvSpPr>
        <p:spPr bwMode="auto">
          <a:xfrm>
            <a:off x="1108075" y="698500"/>
            <a:ext cx="4641850" cy="3482975"/>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98307" name="Rectangle 3"/>
          <p:cNvSpPr>
            <a:spLocks noGrp="1" noChangeArrowheads="1"/>
          </p:cNvSpPr>
          <p:nvPr>
            <p:ph type="body" idx="1"/>
          </p:nvPr>
        </p:nvSpPr>
        <p:spPr bwMode="auto">
          <a:xfrm>
            <a:off x="914400" y="4415790"/>
            <a:ext cx="5029200" cy="418338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lstStyle/>
          <a:p>
            <a:endParaRPr lang="en-US"/>
          </a:p>
        </p:txBody>
      </p:sp>
    </p:spTree>
    <p:extLst>
      <p:ext uri="{BB962C8B-B14F-4D97-AF65-F5344CB8AC3E}">
        <p14:creationId xmlns:p14="http://schemas.microsoft.com/office/powerpoint/2010/main" xmlns="" val="1482595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4738E-DC17-425D-9CCE-35E163845833}" type="slidenum">
              <a:rPr lang="en-US"/>
              <a:pPr/>
              <a:t>15</a:t>
            </a:fld>
            <a:endParaRPr lang="en-US"/>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r>
              <a:rPr lang="en-US" b="1" i="1" u="sng"/>
              <a:t>Figure Caption:</a:t>
            </a:r>
            <a:r>
              <a:rPr lang="en-US"/>
              <a:t>  </a:t>
            </a:r>
          </a:p>
          <a:p>
            <a:r>
              <a:rPr lang="en-US" b="1"/>
              <a:t>Figure 3-12: Price Above Its Equilibrium Level Creates a Surplus</a:t>
            </a:r>
            <a:endParaRPr lang="en-US" b="1">
              <a:solidFill>
                <a:srgbClr val="800080"/>
              </a:solidFill>
              <a:latin typeface="OfficinaSans-Bold" charset="0"/>
            </a:endParaRPr>
          </a:p>
          <a:p>
            <a:r>
              <a:rPr lang="en-US"/>
              <a:t>The market price of $1.50 is above the equilibrium price of $1. This creates a surplus: at a price of  $1.50, producers would like to sell 11.2 billion pounds but consumers want to buy only 8.1 billion pounds, so there is a surplus of 3.1 billion pounds. This surplus will push the price down until it reaches the equilibrium price of $1.</a:t>
            </a:r>
          </a:p>
          <a:p>
            <a:endParaRPr lang="en-US"/>
          </a:p>
        </p:txBody>
      </p:sp>
    </p:spTree>
    <p:extLst>
      <p:ext uri="{BB962C8B-B14F-4D97-AF65-F5344CB8AC3E}">
        <p14:creationId xmlns:p14="http://schemas.microsoft.com/office/powerpoint/2010/main" xmlns="" val="642225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0687E8-0300-4553-AABA-44443CACF234}" type="slidenum">
              <a:rPr lang="en-US"/>
              <a:pPr/>
              <a:t>16</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r>
              <a:rPr lang="en-US" b="1" i="1" u="sng"/>
              <a:t>Figure Caption:</a:t>
            </a:r>
            <a:r>
              <a:rPr lang="en-US"/>
              <a:t>  </a:t>
            </a:r>
          </a:p>
          <a:p>
            <a:r>
              <a:rPr lang="en-US" b="1"/>
              <a:t>Figure 3-13: Price Below Its Equilibrium Level Creates a Shortage</a:t>
            </a:r>
            <a:endParaRPr lang="en-US" b="1">
              <a:solidFill>
                <a:srgbClr val="800080"/>
              </a:solidFill>
              <a:latin typeface="OfficinaSans-Bold" charset="0"/>
            </a:endParaRPr>
          </a:p>
          <a:p>
            <a:r>
              <a:rPr lang="en-US"/>
              <a:t>The market price of $0.75 is below the equilibrium price of $1. This creates a shortage: consumers want to buy 11.5 billion pounds, but only 9.1 billion pounds are for sale, so there is a shortage of 2.4 billion pounds. This shortage will push the price up until it reaches the equilibrium price of $1.</a:t>
            </a:r>
          </a:p>
          <a:p>
            <a:endParaRPr lang="en-US" b="1" i="1" u="sng">
              <a:solidFill>
                <a:srgbClr val="000000"/>
              </a:solidFill>
              <a:latin typeface="OfficinaSans-Book" charset="0"/>
            </a:endParaRPr>
          </a:p>
        </p:txBody>
      </p:sp>
    </p:spTree>
    <p:extLst>
      <p:ext uri="{BB962C8B-B14F-4D97-AF65-F5344CB8AC3E}">
        <p14:creationId xmlns:p14="http://schemas.microsoft.com/office/powerpoint/2010/main" xmlns="" val="16836508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7462AC-AD7A-493F-9E24-E2F5F8D74F03}" type="slidenum">
              <a:rPr lang="en-US"/>
              <a:pPr/>
              <a:t>17</a:t>
            </a:fld>
            <a:endParaRPr lang="en-US"/>
          </a:p>
        </p:txBody>
      </p:sp>
      <p:sp>
        <p:nvSpPr>
          <p:cNvPr id="582658" name="Rectangle 2"/>
          <p:cNvSpPr>
            <a:spLocks noGrp="1" noRot="1" noChangeAspect="1" noChangeArrowheads="1" noTextEdit="1"/>
          </p:cNvSpPr>
          <p:nvPr>
            <p:ph type="sldImg"/>
          </p:nvPr>
        </p:nvSpPr>
        <p:spPr>
          <a:ln/>
        </p:spPr>
      </p:sp>
      <p:sp>
        <p:nvSpPr>
          <p:cNvPr id="582659" name="Rectangle 3"/>
          <p:cNvSpPr>
            <a:spLocks noGrp="1" noChangeArrowheads="1"/>
          </p:cNvSpPr>
          <p:nvPr>
            <p:ph type="body" idx="1"/>
          </p:nvPr>
        </p:nvSpPr>
        <p:spPr/>
        <p:txBody>
          <a:bodyPr/>
          <a:lstStyle/>
          <a:p>
            <a:r>
              <a:rPr lang="en-US" b="1" i="1" u="sng"/>
              <a:t>Figure Caption:</a:t>
            </a:r>
            <a:r>
              <a:rPr lang="en-US"/>
              <a:t>  </a:t>
            </a:r>
          </a:p>
          <a:p>
            <a:r>
              <a:rPr lang="en-US" b="1"/>
              <a:t>Figure 3-11: </a:t>
            </a:r>
            <a:r>
              <a:rPr lang="en-US" b="1">
                <a:latin typeface="OfficinaSans-Bold" charset="0"/>
              </a:rPr>
              <a:t>Market Equilibrium</a:t>
            </a:r>
          </a:p>
          <a:p>
            <a:r>
              <a:rPr lang="en-US"/>
              <a:t>Market equilibrium occurs at point </a:t>
            </a:r>
            <a:r>
              <a:rPr lang="en-US" i="1"/>
              <a:t>E, </a:t>
            </a:r>
            <a:r>
              <a:rPr lang="en-US"/>
              <a:t>where the supply curve and the demand curve intersect. In equilibrium, the quantity demanded is equal to the quantity supplied. In this market, the equilibrium price is $1 per pound and the equilibrium quantity is 10 billion pounds per year.</a:t>
            </a:r>
          </a:p>
          <a:p>
            <a:endParaRPr lang="en-US"/>
          </a:p>
        </p:txBody>
      </p:sp>
    </p:spTree>
    <p:extLst>
      <p:ext uri="{BB962C8B-B14F-4D97-AF65-F5344CB8AC3E}">
        <p14:creationId xmlns:p14="http://schemas.microsoft.com/office/powerpoint/2010/main" xmlns="" val="108943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6D5663-2DE7-43CA-A820-B4DA8010342F}" type="slidenum">
              <a:rPr lang="en-US"/>
              <a:pPr/>
              <a:t>3</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913806" y="4416099"/>
            <a:ext cx="5030391" cy="4182457"/>
          </a:xfrm>
        </p:spPr>
        <p:txBody>
          <a:bodyPr/>
          <a:lstStyle/>
          <a:p>
            <a:endParaRPr lang="en-US"/>
          </a:p>
        </p:txBody>
      </p:sp>
    </p:spTree>
    <p:extLst>
      <p:ext uri="{BB962C8B-B14F-4D97-AF65-F5344CB8AC3E}">
        <p14:creationId xmlns:p14="http://schemas.microsoft.com/office/powerpoint/2010/main" xmlns="" val="1469008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46D36-1A72-482D-9E40-CF82D45FF982}" type="slidenum">
              <a:rPr lang="en-US"/>
              <a:pPr/>
              <a:t>6</a:t>
            </a:fld>
            <a:endParaRPr lang="en-US"/>
          </a:p>
        </p:txBody>
      </p:sp>
      <p:sp>
        <p:nvSpPr>
          <p:cNvPr id="71682" name="Rectangle 2"/>
          <p:cNvSpPr>
            <a:spLocks noGrp="1" noRot="1" noChangeAspect="1" noChangeArrowheads="1" noTextEdit="1"/>
          </p:cNvSpPr>
          <p:nvPr>
            <p:ph type="sldImg"/>
          </p:nvPr>
        </p:nvSpPr>
        <p:spPr bwMode="auto">
          <a:xfrm>
            <a:off x="1108075" y="698500"/>
            <a:ext cx="4641850" cy="3482975"/>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71683" name="Rectangle 3"/>
          <p:cNvSpPr>
            <a:spLocks noGrp="1" noChangeArrowheads="1"/>
          </p:cNvSpPr>
          <p:nvPr>
            <p:ph type="body" idx="1"/>
          </p:nvPr>
        </p:nvSpPr>
        <p:spPr bwMode="auto">
          <a:xfrm>
            <a:off x="914400" y="4415790"/>
            <a:ext cx="5029200" cy="418338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lstStyle/>
          <a:p>
            <a:endParaRPr lang="en-US"/>
          </a:p>
        </p:txBody>
      </p:sp>
    </p:spTree>
    <p:extLst>
      <p:ext uri="{BB962C8B-B14F-4D97-AF65-F5344CB8AC3E}">
        <p14:creationId xmlns:p14="http://schemas.microsoft.com/office/powerpoint/2010/main" xmlns="" val="2204656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6092ED-2CF3-485E-B649-2C347F3E4956}" type="slidenum">
              <a:rPr lang="en-US"/>
              <a:pPr/>
              <a:t>7</a:t>
            </a:fld>
            <a:endParaRPr lang="en-US"/>
          </a:p>
        </p:txBody>
      </p:sp>
      <p:sp>
        <p:nvSpPr>
          <p:cNvPr id="570370" name="Rectangle 2"/>
          <p:cNvSpPr>
            <a:spLocks noGrp="1" noRot="1" noChangeAspect="1" noChangeArrowheads="1" noTextEdit="1"/>
          </p:cNvSpPr>
          <p:nvPr>
            <p:ph type="sldImg"/>
          </p:nvPr>
        </p:nvSpPr>
        <p:spPr>
          <a:ln/>
        </p:spPr>
      </p:sp>
      <p:sp>
        <p:nvSpPr>
          <p:cNvPr id="570371" name="Rectangle 3"/>
          <p:cNvSpPr>
            <a:spLocks noGrp="1" noChangeArrowheads="1"/>
          </p:cNvSpPr>
          <p:nvPr>
            <p:ph type="body" idx="1"/>
          </p:nvPr>
        </p:nvSpPr>
        <p:spPr/>
        <p:txBody>
          <a:bodyPr/>
          <a:lstStyle/>
          <a:p>
            <a:pPr>
              <a:lnSpc>
                <a:spcPct val="80000"/>
              </a:lnSpc>
            </a:pPr>
            <a:r>
              <a:rPr lang="en-US" sz="800" b="1" i="1" u="sng"/>
              <a:t>Figure Caption:</a:t>
            </a:r>
            <a:r>
              <a:rPr lang="en-US" sz="800"/>
              <a:t>  </a:t>
            </a:r>
          </a:p>
          <a:p>
            <a:pPr>
              <a:lnSpc>
                <a:spcPct val="80000"/>
              </a:lnSpc>
            </a:pPr>
            <a:r>
              <a:rPr lang="en-US" sz="800" b="1"/>
              <a:t>Figure 3-6: The Supply Schedule and the Supply Curve</a:t>
            </a:r>
          </a:p>
          <a:p>
            <a:pPr>
              <a:lnSpc>
                <a:spcPct val="80000"/>
              </a:lnSpc>
            </a:pPr>
            <a:r>
              <a:rPr lang="en-US" sz="800"/>
              <a:t>The supply schedule for coffee beans is plotted to yield the corresponding supply curve, which shows how much of a good producers are willing to sell at any given price. Just as the quantity of coffee beans that consumers want to buy depends on the price they have to pay, the quantity that producers are willing to produce and sell—the </a:t>
            </a:r>
            <a:r>
              <a:rPr lang="en-US" sz="800" b="1"/>
              <a:t>quantity supplied</a:t>
            </a:r>
            <a:r>
              <a:rPr lang="en-US" sz="800"/>
              <a:t>—depends on the price they are offered.</a:t>
            </a:r>
          </a:p>
          <a:p>
            <a:pPr>
              <a:lnSpc>
                <a:spcPct val="80000"/>
              </a:lnSpc>
            </a:pPr>
            <a:endParaRPr lang="en-US" sz="800"/>
          </a:p>
        </p:txBody>
      </p:sp>
    </p:spTree>
    <p:extLst>
      <p:ext uri="{BB962C8B-B14F-4D97-AF65-F5344CB8AC3E}">
        <p14:creationId xmlns:p14="http://schemas.microsoft.com/office/powerpoint/2010/main" xmlns="" val="374384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49AD4A-89FE-4B4C-A439-EB1AA89F49DB}" type="slidenum">
              <a:rPr lang="en-US"/>
              <a:pPr/>
              <a:t>8</a:t>
            </a:fld>
            <a:endParaRPr lang="en-US"/>
          </a:p>
        </p:txBody>
      </p:sp>
      <p:sp>
        <p:nvSpPr>
          <p:cNvPr id="566274" name="Rectangle 2"/>
          <p:cNvSpPr>
            <a:spLocks noGrp="1" noRot="1" noChangeAspect="1" noChangeArrowheads="1" noTextEdit="1"/>
          </p:cNvSpPr>
          <p:nvPr>
            <p:ph type="sldImg"/>
          </p:nvPr>
        </p:nvSpPr>
        <p:spPr>
          <a:ln/>
        </p:spPr>
      </p:sp>
      <p:sp>
        <p:nvSpPr>
          <p:cNvPr id="566275" name="Rectangle 3"/>
          <p:cNvSpPr>
            <a:spLocks noGrp="1" noChangeArrowheads="1"/>
          </p:cNvSpPr>
          <p:nvPr>
            <p:ph type="body" idx="1"/>
          </p:nvPr>
        </p:nvSpPr>
        <p:spPr/>
        <p:txBody>
          <a:bodyPr/>
          <a:lstStyle/>
          <a:p>
            <a:r>
              <a:rPr lang="en-US" b="1" i="1" u="sng"/>
              <a:t>Figure Caption:</a:t>
            </a:r>
            <a:r>
              <a:rPr lang="en-US"/>
              <a:t>  </a:t>
            </a:r>
          </a:p>
          <a:p>
            <a:r>
              <a:rPr lang="en-US" b="1"/>
              <a:t>Figure 3-6: The Supply Schedule and the Supply Curve</a:t>
            </a:r>
          </a:p>
          <a:p>
            <a:r>
              <a:rPr lang="en-US"/>
              <a:t>The supply curve and the supply schedule reflect the fact that supply curves are usually upward sloping: the quantity supplied rises when the price rises.</a:t>
            </a:r>
          </a:p>
          <a:p>
            <a:endParaRPr lang="en-US"/>
          </a:p>
        </p:txBody>
      </p:sp>
    </p:spTree>
    <p:extLst>
      <p:ext uri="{BB962C8B-B14F-4D97-AF65-F5344CB8AC3E}">
        <p14:creationId xmlns:p14="http://schemas.microsoft.com/office/powerpoint/2010/main" xmlns="" val="3739315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63240E-1D45-44A6-8BFE-63AECFD8EEF8}" type="slidenum">
              <a:rPr lang="en-US"/>
              <a:pPr/>
              <a:t>9</a:t>
            </a:fld>
            <a:endParaRPr lang="en-US"/>
          </a:p>
        </p:txBody>
      </p:sp>
      <p:sp>
        <p:nvSpPr>
          <p:cNvPr id="576514" name="Rectangle 2"/>
          <p:cNvSpPr>
            <a:spLocks noGrp="1" noRot="1" noChangeAspect="1" noChangeArrowheads="1" noTextEdit="1"/>
          </p:cNvSpPr>
          <p:nvPr>
            <p:ph type="sldImg"/>
          </p:nvPr>
        </p:nvSpPr>
        <p:spPr>
          <a:ln/>
        </p:spPr>
      </p:sp>
      <p:sp>
        <p:nvSpPr>
          <p:cNvPr id="576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528036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FB97F-4F3F-4A88-A94A-AED5DCED44CD}" type="slidenum">
              <a:rPr lang="en-US"/>
              <a:pPr/>
              <a:t>10</a:t>
            </a:fld>
            <a:endParaRPr lang="en-US"/>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p:txBody>
          <a:bodyPr/>
          <a:lstStyle/>
          <a:p>
            <a:r>
              <a:rPr lang="en-US" b="1" i="1" u="sng"/>
              <a:t>Figure Caption:</a:t>
            </a:r>
            <a:r>
              <a:rPr lang="en-US"/>
              <a:t>  </a:t>
            </a:r>
          </a:p>
          <a:p>
            <a:r>
              <a:rPr lang="en-US" b="1"/>
              <a:t>Figure 3-7: An increase in supply</a:t>
            </a:r>
          </a:p>
          <a:p>
            <a:r>
              <a:rPr lang="en-US"/>
              <a:t>The entry of Vietnam into the coffee bean business generated an increase in supply—a rise in the quantity supplied  at any given price. This event is represented by the two supply schedules—one showing supply before Vietnam’s entry, the other showing supply after Vietnam came in—and their corresponding supply curves. The increase in supply shifts the supply curve to the right.</a:t>
            </a:r>
          </a:p>
          <a:p>
            <a:endParaRPr lang="en-US"/>
          </a:p>
        </p:txBody>
      </p:sp>
    </p:spTree>
    <p:extLst>
      <p:ext uri="{BB962C8B-B14F-4D97-AF65-F5344CB8AC3E}">
        <p14:creationId xmlns:p14="http://schemas.microsoft.com/office/powerpoint/2010/main" xmlns="" val="2993477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EE4F59-D85A-4069-9B77-C8078F7A6E37}" type="slidenum">
              <a:rPr lang="en-US"/>
              <a:pPr/>
              <a:t>11</a:t>
            </a:fld>
            <a:endParaRPr lang="en-US"/>
          </a:p>
        </p:txBody>
      </p:sp>
      <p:sp>
        <p:nvSpPr>
          <p:cNvPr id="568322" name="Rectangle 2"/>
          <p:cNvSpPr>
            <a:spLocks noGrp="1" noRot="1" noChangeAspect="1" noChangeArrowheads="1" noTextEdit="1"/>
          </p:cNvSpPr>
          <p:nvPr>
            <p:ph type="sldImg"/>
          </p:nvPr>
        </p:nvSpPr>
        <p:spPr>
          <a:ln/>
        </p:spPr>
      </p:sp>
      <p:sp>
        <p:nvSpPr>
          <p:cNvPr id="568323" name="Rectangle 3"/>
          <p:cNvSpPr>
            <a:spLocks noGrp="1" noChangeArrowheads="1"/>
          </p:cNvSpPr>
          <p:nvPr>
            <p:ph type="body" idx="1"/>
          </p:nvPr>
        </p:nvSpPr>
        <p:spPr/>
        <p:txBody>
          <a:bodyPr/>
          <a:lstStyle/>
          <a:p>
            <a:pPr>
              <a:lnSpc>
                <a:spcPct val="90000"/>
              </a:lnSpc>
            </a:pPr>
            <a:r>
              <a:rPr lang="en-US" b="1" i="1" u="sng"/>
              <a:t>Figure Caption:</a:t>
            </a:r>
            <a:r>
              <a:rPr lang="en-US"/>
              <a:t>  </a:t>
            </a:r>
          </a:p>
          <a:p>
            <a:pPr>
              <a:lnSpc>
                <a:spcPct val="90000"/>
              </a:lnSpc>
            </a:pPr>
            <a:r>
              <a:rPr lang="en-US" b="1"/>
              <a:t>Figure 3-7: An increase in supply</a:t>
            </a:r>
          </a:p>
          <a:p>
            <a:pPr>
              <a:lnSpc>
                <a:spcPct val="90000"/>
              </a:lnSpc>
            </a:pPr>
            <a:r>
              <a:rPr lang="en-US"/>
              <a:t>The entry of Vietnam into the coffee bean business generated an increase in supply—a rise in the quantity supplied  at any given price. This event is represented by the two supply schedules—one showing supply before Vietnam’s entry, the other showing supply after Vietnam came in—and their corresponding supply curves. The increase in supply shifts the supply curve to the right.</a:t>
            </a:r>
          </a:p>
          <a:p>
            <a:pPr>
              <a:lnSpc>
                <a:spcPct val="90000"/>
              </a:lnSpc>
            </a:pPr>
            <a:endParaRPr lang="en-US"/>
          </a:p>
        </p:txBody>
      </p:sp>
    </p:spTree>
    <p:extLst>
      <p:ext uri="{BB962C8B-B14F-4D97-AF65-F5344CB8AC3E}">
        <p14:creationId xmlns:p14="http://schemas.microsoft.com/office/powerpoint/2010/main" xmlns="" val="1066685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E5338-17FE-4E7F-825C-D532C090B5EA}" type="slidenum">
              <a:rPr lang="en-US"/>
              <a:pPr/>
              <a:t>12</a:t>
            </a:fld>
            <a:endParaRPr lang="en-US"/>
          </a:p>
        </p:txBody>
      </p:sp>
      <p:sp>
        <p:nvSpPr>
          <p:cNvPr id="153602" name="Rectangle 2050"/>
          <p:cNvSpPr>
            <a:spLocks noGrp="1" noRot="1" noChangeAspect="1" noChangeArrowheads="1" noTextEdit="1"/>
          </p:cNvSpPr>
          <p:nvPr>
            <p:ph type="sldImg"/>
          </p:nvPr>
        </p:nvSpPr>
        <p:spPr bwMode="auto">
          <a:xfrm>
            <a:off x="1108075" y="698500"/>
            <a:ext cx="4641850" cy="3482975"/>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153603" name="Rectangle 2051"/>
          <p:cNvSpPr>
            <a:spLocks noGrp="1" noChangeArrowheads="1"/>
          </p:cNvSpPr>
          <p:nvPr>
            <p:ph type="body" idx="1"/>
          </p:nvPr>
        </p:nvSpPr>
        <p:spPr bwMode="auto">
          <a:xfrm>
            <a:off x="914400" y="4415790"/>
            <a:ext cx="5029200" cy="418338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lstStyle/>
          <a:p>
            <a:endParaRPr lang="en-US"/>
          </a:p>
        </p:txBody>
      </p:sp>
    </p:spTree>
    <p:extLst>
      <p:ext uri="{BB962C8B-B14F-4D97-AF65-F5344CB8AC3E}">
        <p14:creationId xmlns:p14="http://schemas.microsoft.com/office/powerpoint/2010/main" xmlns="" val="91685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42584-E5D5-4D15-93FA-023D8E66F3AE}"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245025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42584-E5D5-4D15-93FA-023D8E66F3AE}"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358863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42584-E5D5-4D15-93FA-023D8E66F3AE}"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682394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6075" y="0"/>
            <a:ext cx="8763000" cy="7318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914400"/>
            <a:ext cx="4267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2672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47297093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42584-E5D5-4D15-93FA-023D8E66F3AE}"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200728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42584-E5D5-4D15-93FA-023D8E66F3AE}" type="datetimeFigureOut">
              <a:rPr lang="en-US" smtClean="0"/>
              <a:pPr/>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1564581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42584-E5D5-4D15-93FA-023D8E66F3AE}" type="datetimeFigureOut">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396808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42584-E5D5-4D15-93FA-023D8E66F3AE}" type="datetimeFigureOut">
              <a:rPr lang="en-US" smtClean="0"/>
              <a:pPr/>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4022905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42584-E5D5-4D15-93FA-023D8E66F3AE}" type="datetimeFigureOut">
              <a:rPr lang="en-US" smtClean="0"/>
              <a:pPr/>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418969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42584-E5D5-4D15-93FA-023D8E66F3AE}" type="datetimeFigureOut">
              <a:rPr lang="en-US" smtClean="0"/>
              <a:pPr/>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197300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42584-E5D5-4D15-93FA-023D8E66F3AE}" type="datetimeFigureOut">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173522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42584-E5D5-4D15-93FA-023D8E66F3AE}" type="datetimeFigureOut">
              <a:rPr lang="en-US" smtClean="0"/>
              <a:pPr/>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53407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42584-E5D5-4D15-93FA-023D8E66F3AE}" type="datetimeFigureOut">
              <a:rPr lang="en-US" smtClean="0"/>
              <a:pPr/>
              <a:t>9/12/2016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10691-DFD8-46BD-89BF-7421F2768B2B}" type="slidenum">
              <a:rPr lang="en-US" smtClean="0"/>
              <a:pPr/>
              <a:t>‹#›</a:t>
            </a:fld>
            <a:endParaRPr lang="en-US"/>
          </a:p>
        </p:txBody>
      </p:sp>
    </p:spTree>
    <p:extLst>
      <p:ext uri="{BB962C8B-B14F-4D97-AF65-F5344CB8AC3E}">
        <p14:creationId xmlns:p14="http://schemas.microsoft.com/office/powerpoint/2010/main" xmlns="" val="1393034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Microsoft_Office_Excel_Chart1.xls"/></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stretch>
            <a:fillRect/>
          </a:stretch>
        </p:blipFill>
        <p:spPr>
          <a:xfrm>
            <a:off x="1295400" y="598707"/>
            <a:ext cx="6352742" cy="3476625"/>
          </a:xfrm>
          <a:prstGeom prst="rect">
            <a:avLst/>
          </a:prstGeom>
        </p:spPr>
      </p:pic>
      <p:sp>
        <p:nvSpPr>
          <p:cNvPr id="6" name="Rectangle 5"/>
          <p:cNvSpPr/>
          <p:nvPr/>
        </p:nvSpPr>
        <p:spPr>
          <a:xfrm>
            <a:off x="2209800" y="4924083"/>
            <a:ext cx="4648200" cy="646331"/>
          </a:xfrm>
          <a:prstGeom prst="rect">
            <a:avLst/>
          </a:prstGeom>
        </p:spPr>
        <p:txBody>
          <a:bodyPr wrap="square">
            <a:spAutoFit/>
          </a:bodyPr>
          <a:lstStyle/>
          <a:p>
            <a:r>
              <a:rPr lang="en-US" b="1" dirty="0">
                <a:solidFill>
                  <a:srgbClr val="0000FF"/>
                </a:solidFill>
                <a:latin typeface="Verdana" panose="020B0604030504040204" pitchFamily="34" charset="0"/>
              </a:rPr>
              <a:t>Why is this image a good one to symbolize the chapter </a:t>
            </a:r>
            <a:r>
              <a:rPr lang="en-US" b="1" i="1" dirty="0">
                <a:solidFill>
                  <a:srgbClr val="0000FF"/>
                </a:solidFill>
                <a:latin typeface="Verdana" panose="020B0604030504040204" pitchFamily="34" charset="0"/>
              </a:rPr>
              <a:t>Supply</a:t>
            </a:r>
            <a:r>
              <a:rPr lang="en-US" b="1" dirty="0">
                <a:solidFill>
                  <a:srgbClr val="0000FF"/>
                </a:solidFill>
                <a:latin typeface="Verdana" panose="020B0604030504040204" pitchFamily="34" charset="0"/>
              </a:rPr>
              <a:t>?</a:t>
            </a:r>
            <a:endParaRPr lang="en-US" dirty="0"/>
          </a:p>
        </p:txBody>
      </p:sp>
    </p:spTree>
    <p:extLst>
      <p:ext uri="{BB962C8B-B14F-4D97-AF65-F5344CB8AC3E}">
        <p14:creationId xmlns:p14="http://schemas.microsoft.com/office/powerpoint/2010/main" xmlns="" val="304117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1394" name="Rectangle 2"/>
          <p:cNvSpPr>
            <a:spLocks noGrp="1" noRot="1" noChangeArrowheads="1"/>
          </p:cNvSpPr>
          <p:nvPr>
            <p:ph type="title"/>
          </p:nvPr>
        </p:nvSpPr>
        <p:spPr/>
        <p:txBody>
          <a:bodyPr>
            <a:normAutofit fontScale="90000"/>
          </a:bodyPr>
          <a:lstStyle/>
          <a:p>
            <a:r>
              <a:rPr lang="en-US"/>
              <a:t>An Increase in Supply</a:t>
            </a:r>
          </a:p>
        </p:txBody>
      </p:sp>
      <p:sp>
        <p:nvSpPr>
          <p:cNvPr id="571395" name="Rectangle 3"/>
          <p:cNvSpPr>
            <a:spLocks noGrp="1" noChangeArrowheads="1"/>
          </p:cNvSpPr>
          <p:nvPr>
            <p:ph type="body" sz="half" idx="1"/>
          </p:nvPr>
        </p:nvSpPr>
        <p:spPr>
          <a:xfrm>
            <a:off x="136525" y="762000"/>
            <a:ext cx="3505200" cy="5867400"/>
          </a:xfrm>
          <a:noFill/>
        </p:spPr>
        <p:txBody>
          <a:bodyPr/>
          <a:lstStyle/>
          <a:p>
            <a:pPr marL="233363" indent="-228600">
              <a:lnSpc>
                <a:spcPct val="95000"/>
              </a:lnSpc>
              <a:buClr>
                <a:schemeClr val="tx1"/>
              </a:buClr>
            </a:pPr>
            <a:r>
              <a:rPr lang="en-US" sz="2400"/>
              <a:t>The entry of Vietnam into the coffee bean business generated an increase in supply—a rise in the quantity supplied  at any given price. </a:t>
            </a:r>
          </a:p>
          <a:p>
            <a:pPr marL="233363" indent="-228600">
              <a:lnSpc>
                <a:spcPct val="95000"/>
              </a:lnSpc>
              <a:buClr>
                <a:schemeClr val="tx1"/>
              </a:buClr>
            </a:pPr>
            <a:r>
              <a:rPr lang="en-US" sz="2400"/>
              <a:t>This event is represented by the two supply schedules—one showing supply before Vietnam’s entry, the other showing supply after Vietnam came in. </a:t>
            </a:r>
          </a:p>
        </p:txBody>
      </p:sp>
      <p:graphicFrame>
        <p:nvGraphicFramePr>
          <p:cNvPr id="571466" name="Group 74"/>
          <p:cNvGraphicFramePr>
            <a:graphicFrameLocks noGrp="1"/>
          </p:cNvGraphicFramePr>
          <p:nvPr/>
        </p:nvGraphicFramePr>
        <p:xfrm>
          <a:off x="3657600" y="768350"/>
          <a:ext cx="5334000" cy="4846066"/>
        </p:xfrm>
        <a:graphic>
          <a:graphicData uri="http://schemas.openxmlformats.org/drawingml/2006/table">
            <a:tbl>
              <a:tblPr/>
              <a:tblGrid>
                <a:gridCol w="1828800"/>
                <a:gridCol w="1905000"/>
                <a:gridCol w="1600200"/>
              </a:tblGrid>
              <a:tr h="603250">
                <a:tc gridSpan="3">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Supply Schedule for Coffee Beans</a:t>
                      </a:r>
                    </a:p>
                  </a:txBody>
                  <a:tcPr anchor="ctr" horzOverflow="overflow">
                    <a:lnL w="28575"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28575"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hlink">
                        <a:alpha val="50000"/>
                      </a:schemeClr>
                    </a:solidFill>
                  </a:tcPr>
                </a:tc>
                <a:tc hMerge="1">
                  <a:txBody>
                    <a:bodyPr/>
                    <a:lstStyle/>
                    <a:p>
                      <a:endParaRPr lang="en-US"/>
                    </a:p>
                  </a:txBody>
                  <a:tcPr/>
                </a:tc>
                <a:tc hMerge="1">
                  <a:txBody>
                    <a:bodyPr/>
                    <a:lstStyle/>
                    <a:p>
                      <a:endParaRPr lang="en-US"/>
                    </a:p>
                  </a:txBody>
                  <a:tcPr/>
                </a:tc>
              </a:tr>
              <a:tr h="406400">
                <a:tc rowSpan="2">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Price of coffee beans </a:t>
                      </a:r>
                    </a:p>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(per pound)</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993366">
                        <a:alpha val="50000"/>
                      </a:srgbClr>
                    </a:solidFill>
                  </a:tcPr>
                </a:tc>
                <a:tc gridSpan="2">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Quantity of beans supplied </a:t>
                      </a:r>
                    </a:p>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(billions of pounds)</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993366">
                        <a:alpha val="50000"/>
                      </a:srgbClr>
                    </a:solidFill>
                  </a:tcPr>
                </a:tc>
                <a:tc hMerge="1">
                  <a:txBody>
                    <a:bodyPr/>
                    <a:lstStyle/>
                    <a:p>
                      <a:endParaRPr lang="en-US"/>
                    </a:p>
                  </a:txBody>
                  <a:tcPr/>
                </a:tc>
              </a:tr>
              <a:tr h="4064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Before entry</a:t>
                      </a:r>
                    </a:p>
                  </a:txBody>
                  <a:tcP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993366">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After entry</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993366">
                        <a:alpha val="50000"/>
                      </a:srgbClr>
                    </a:solidFill>
                  </a:tcPr>
                </a:tc>
              </a:tr>
              <a:tr h="40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$2.00</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11.6</a:t>
                      </a:r>
                    </a:p>
                  </a:txBody>
                  <a:tcP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13.9</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1.75</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11.5</a:t>
                      </a:r>
                    </a:p>
                  </a:txBody>
                  <a:tcP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13.8</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1.50</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11.2</a:t>
                      </a:r>
                    </a:p>
                  </a:txBody>
                  <a:tcP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13.4</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1.25</a:t>
                      </a:r>
                    </a:p>
                  </a:txBody>
                  <a:tcP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10.7</a:t>
                      </a:r>
                    </a:p>
                  </a:txBody>
                  <a:tcP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12.8</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noFill/>
                  </a:tcPr>
                </a:tc>
              </a:tr>
              <a:tr h="422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1.00</a:t>
                      </a:r>
                    </a:p>
                  </a:txBody>
                  <a:tcP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10.0</a:t>
                      </a:r>
                    </a:p>
                  </a:txBody>
                  <a:tcP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12.0</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0.75</a:t>
                      </a:r>
                    </a:p>
                  </a:txBody>
                  <a:tcP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9.1</a:t>
                      </a:r>
                    </a:p>
                  </a:txBody>
                  <a:tcP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10.9</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0.50</a:t>
                      </a:r>
                    </a:p>
                  </a:txBody>
                  <a:tcP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28575"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8.0</a:t>
                      </a:r>
                    </a:p>
                  </a:txBody>
                  <a:tcPr horzOverflow="overflow">
                    <a:lnL w="12700"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28575"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
                          <a:srgbClr val="000000"/>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pitchFamily="34" charset="0"/>
                        </a:rPr>
                        <a:t>9.6</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28575" cap="flat" cmpd="sng" algn="ctr">
                      <a:solidFill>
                        <a:schemeClr val="tx1"/>
                      </a:solidFill>
                      <a:prstDash val="solid"/>
                      <a:round/>
                      <a:headEnd type="none" w="med" len="med"/>
                      <a:tailEnd type="none" w="med" len="lg"/>
                    </a:lnB>
                    <a:lnTlToBr>
                      <a:noFill/>
                    </a:lnTlToBr>
                    <a:lnBlToTr>
                      <a:noFill/>
                    </a:lnBlToTr>
                    <a:noFill/>
                  </a:tcPr>
                </a:tc>
              </a:tr>
            </a:tbl>
          </a:graphicData>
        </a:graphic>
      </p:graphicFrame>
    </p:spTree>
    <p:extLst>
      <p:ext uri="{BB962C8B-B14F-4D97-AF65-F5344CB8AC3E}">
        <p14:creationId xmlns:p14="http://schemas.microsoft.com/office/powerpoint/2010/main" xmlns="" val="364860439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14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71395">
                                            <p:txEl>
                                              <p:pRg st="0" end="0"/>
                                            </p:txEl>
                                          </p:spTgt>
                                        </p:tgtEl>
                                        <p:attrNameLst>
                                          <p:attrName>style.visibility</p:attrName>
                                        </p:attrNameLst>
                                      </p:cBhvr>
                                      <p:to>
                                        <p:strVal val="visible"/>
                                      </p:to>
                                    </p:set>
                                    <p:animEffect transition="in" filter="wipe(left)">
                                      <p:cBhvr>
                                        <p:cTn id="11" dur="500"/>
                                        <p:tgtEl>
                                          <p:spTgt spid="57139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71395">
                                            <p:txEl>
                                              <p:pRg st="1" end="1"/>
                                            </p:txEl>
                                          </p:spTgt>
                                        </p:tgtEl>
                                        <p:attrNameLst>
                                          <p:attrName>style.visibility</p:attrName>
                                        </p:attrNameLst>
                                      </p:cBhvr>
                                      <p:to>
                                        <p:strVal val="visible"/>
                                      </p:to>
                                    </p:set>
                                    <p:animEffect transition="in" filter="wipe(left)">
                                      <p:cBhvr>
                                        <p:cTn id="16" dur="500"/>
                                        <p:tgtEl>
                                          <p:spTgt spid="5713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39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7298" name="Rectangle 2"/>
          <p:cNvSpPr>
            <a:spLocks noGrp="1" noRot="1" noChangeArrowheads="1"/>
          </p:cNvSpPr>
          <p:nvPr>
            <p:ph type="title"/>
          </p:nvPr>
        </p:nvSpPr>
        <p:spPr/>
        <p:txBody>
          <a:bodyPr/>
          <a:lstStyle/>
          <a:p>
            <a:r>
              <a:rPr lang="en-US"/>
              <a:t>An Increase in Supply</a:t>
            </a:r>
          </a:p>
        </p:txBody>
      </p:sp>
      <p:sp>
        <p:nvSpPr>
          <p:cNvPr id="567299" name="Rectangle 3"/>
          <p:cNvSpPr>
            <a:spLocks noGrp="1" noChangeArrowheads="1"/>
          </p:cNvSpPr>
          <p:nvPr>
            <p:ph type="body" idx="1"/>
          </p:nvPr>
        </p:nvSpPr>
        <p:spPr>
          <a:xfrm>
            <a:off x="0" y="5748338"/>
            <a:ext cx="9144000" cy="762000"/>
          </a:xfrm>
          <a:solidFill>
            <a:schemeClr val="hlink"/>
          </a:solidFill>
        </p:spPr>
        <p:txBody>
          <a:bodyPr>
            <a:normAutofit fontScale="77500" lnSpcReduction="20000"/>
          </a:bodyPr>
          <a:lstStyle/>
          <a:p>
            <a:pPr marL="0" indent="4763">
              <a:buFont typeface="Wingdings" pitchFamily="2" charset="2"/>
              <a:buNone/>
            </a:pPr>
            <a:endParaRPr lang="en-US" sz="2000" dirty="0" smtClean="0"/>
          </a:p>
          <a:p>
            <a:pPr marL="0" indent="4763">
              <a:buFont typeface="Wingdings" pitchFamily="2" charset="2"/>
              <a:buNone/>
            </a:pPr>
            <a:r>
              <a:rPr lang="en-US" sz="2400" dirty="0" smtClean="0">
                <a:solidFill>
                  <a:srgbClr val="FF0000"/>
                </a:solidFill>
              </a:rPr>
              <a:t>A </a:t>
            </a:r>
            <a:r>
              <a:rPr lang="en-US" sz="2400" dirty="0">
                <a:solidFill>
                  <a:srgbClr val="FF0000"/>
                </a:solidFill>
              </a:rPr>
              <a:t>shift of the supply curve is a change in the quantity supplied of a good at any given price. </a:t>
            </a:r>
          </a:p>
        </p:txBody>
      </p:sp>
      <p:sp>
        <p:nvSpPr>
          <p:cNvPr id="567312" name="Line 16"/>
          <p:cNvSpPr>
            <a:spLocks noChangeShapeType="1"/>
          </p:cNvSpPr>
          <p:nvPr/>
        </p:nvSpPr>
        <p:spPr bwMode="auto">
          <a:xfrm flipV="1">
            <a:off x="3124200" y="838200"/>
            <a:ext cx="0" cy="3921125"/>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13" name="Freeform 17"/>
          <p:cNvSpPr>
            <a:spLocks/>
          </p:cNvSpPr>
          <p:nvPr/>
        </p:nvSpPr>
        <p:spPr bwMode="auto">
          <a:xfrm>
            <a:off x="3124200" y="4848225"/>
            <a:ext cx="190500" cy="138113"/>
          </a:xfrm>
          <a:custGeom>
            <a:avLst/>
            <a:gdLst>
              <a:gd name="T0" fmla="*/ 93 w 93"/>
              <a:gd name="T1" fmla="*/ 80 h 80"/>
              <a:gd name="T2" fmla="*/ 0 w 93"/>
              <a:gd name="T3" fmla="*/ 80 h 80"/>
              <a:gd name="T4" fmla="*/ 0 w 93"/>
              <a:gd name="T5" fmla="*/ 0 h 80"/>
            </a:gdLst>
            <a:ahLst/>
            <a:cxnLst>
              <a:cxn ang="0">
                <a:pos x="T0" y="T1"/>
              </a:cxn>
              <a:cxn ang="0">
                <a:pos x="T2" y="T3"/>
              </a:cxn>
              <a:cxn ang="0">
                <a:pos x="T4" y="T5"/>
              </a:cxn>
            </a:cxnLst>
            <a:rect l="0" t="0" r="r" b="b"/>
            <a:pathLst>
              <a:path w="93" h="80">
                <a:moveTo>
                  <a:pt x="93" y="80"/>
                </a:moveTo>
                <a:lnTo>
                  <a:pt x="0" y="80"/>
                </a:lnTo>
                <a:lnTo>
                  <a:pt x="0" y="0"/>
                </a:lnTo>
              </a:path>
            </a:pathLst>
          </a:custGeom>
          <a:noFill/>
          <a:ln w="11113" cap="flat">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67314" name="Line 18"/>
          <p:cNvSpPr>
            <a:spLocks noChangeShapeType="1"/>
          </p:cNvSpPr>
          <p:nvPr/>
        </p:nvSpPr>
        <p:spPr bwMode="auto">
          <a:xfrm flipH="1">
            <a:off x="3419475" y="4986338"/>
            <a:ext cx="4110038"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15" name="Line 19"/>
          <p:cNvSpPr>
            <a:spLocks noChangeShapeType="1"/>
          </p:cNvSpPr>
          <p:nvPr/>
        </p:nvSpPr>
        <p:spPr bwMode="auto">
          <a:xfrm>
            <a:off x="7529513" y="4854575"/>
            <a:ext cx="0" cy="131763"/>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16" name="Line 20"/>
          <p:cNvSpPr>
            <a:spLocks noChangeShapeType="1"/>
          </p:cNvSpPr>
          <p:nvPr/>
        </p:nvSpPr>
        <p:spPr bwMode="auto">
          <a:xfrm>
            <a:off x="6750050" y="4854575"/>
            <a:ext cx="0" cy="131763"/>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17" name="Line 21"/>
          <p:cNvSpPr>
            <a:spLocks noChangeShapeType="1"/>
          </p:cNvSpPr>
          <p:nvPr/>
        </p:nvSpPr>
        <p:spPr bwMode="auto">
          <a:xfrm>
            <a:off x="5975350" y="4854575"/>
            <a:ext cx="0" cy="131763"/>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18" name="Line 22"/>
          <p:cNvSpPr>
            <a:spLocks noChangeShapeType="1"/>
          </p:cNvSpPr>
          <p:nvPr/>
        </p:nvSpPr>
        <p:spPr bwMode="auto">
          <a:xfrm>
            <a:off x="5214938" y="4854575"/>
            <a:ext cx="0" cy="131763"/>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19" name="Line 23"/>
          <p:cNvSpPr>
            <a:spLocks noChangeShapeType="1"/>
          </p:cNvSpPr>
          <p:nvPr/>
        </p:nvSpPr>
        <p:spPr bwMode="auto">
          <a:xfrm>
            <a:off x="4440238" y="4854575"/>
            <a:ext cx="0" cy="131763"/>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20" name="Line 24"/>
          <p:cNvSpPr>
            <a:spLocks noChangeShapeType="1"/>
          </p:cNvSpPr>
          <p:nvPr/>
        </p:nvSpPr>
        <p:spPr bwMode="auto">
          <a:xfrm>
            <a:off x="3667125" y="4854575"/>
            <a:ext cx="0" cy="131763"/>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21" name="Rectangle 25"/>
          <p:cNvSpPr>
            <a:spLocks noChangeArrowheads="1"/>
          </p:cNvSpPr>
          <p:nvPr/>
        </p:nvSpPr>
        <p:spPr bwMode="auto">
          <a:xfrm>
            <a:off x="3605213" y="5030788"/>
            <a:ext cx="98425" cy="17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7</a:t>
            </a:r>
            <a:endParaRPr lang="en-US" sz="1400"/>
          </a:p>
        </p:txBody>
      </p:sp>
      <p:sp>
        <p:nvSpPr>
          <p:cNvPr id="567322" name="Rectangle 26"/>
          <p:cNvSpPr>
            <a:spLocks noChangeArrowheads="1"/>
          </p:cNvSpPr>
          <p:nvPr/>
        </p:nvSpPr>
        <p:spPr bwMode="auto">
          <a:xfrm>
            <a:off x="2900363" y="5030788"/>
            <a:ext cx="98425" cy="17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a:t>
            </a:r>
            <a:endParaRPr lang="en-US" sz="1400"/>
          </a:p>
        </p:txBody>
      </p:sp>
      <p:sp>
        <p:nvSpPr>
          <p:cNvPr id="567323" name="Rectangle 27"/>
          <p:cNvSpPr>
            <a:spLocks noChangeArrowheads="1"/>
          </p:cNvSpPr>
          <p:nvPr/>
        </p:nvSpPr>
        <p:spPr bwMode="auto">
          <a:xfrm>
            <a:off x="4383088" y="5030788"/>
            <a:ext cx="98425" cy="17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9</a:t>
            </a:r>
            <a:endParaRPr lang="en-US" sz="1400"/>
          </a:p>
        </p:txBody>
      </p:sp>
      <p:sp>
        <p:nvSpPr>
          <p:cNvPr id="567324" name="Rectangle 28"/>
          <p:cNvSpPr>
            <a:spLocks noChangeArrowheads="1"/>
          </p:cNvSpPr>
          <p:nvPr/>
        </p:nvSpPr>
        <p:spPr bwMode="auto">
          <a:xfrm>
            <a:off x="5092700" y="5030788"/>
            <a:ext cx="196850" cy="17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11</a:t>
            </a:r>
            <a:endParaRPr lang="en-US" sz="1400"/>
          </a:p>
        </p:txBody>
      </p:sp>
      <p:sp>
        <p:nvSpPr>
          <p:cNvPr id="567325" name="Rectangle 29"/>
          <p:cNvSpPr>
            <a:spLocks noChangeArrowheads="1"/>
          </p:cNvSpPr>
          <p:nvPr/>
        </p:nvSpPr>
        <p:spPr bwMode="auto">
          <a:xfrm>
            <a:off x="5853113" y="5030788"/>
            <a:ext cx="195262" cy="17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13</a:t>
            </a:r>
            <a:endParaRPr lang="en-US" sz="1400"/>
          </a:p>
        </p:txBody>
      </p:sp>
      <p:sp>
        <p:nvSpPr>
          <p:cNvPr id="567326" name="Rectangle 30"/>
          <p:cNvSpPr>
            <a:spLocks noChangeArrowheads="1"/>
          </p:cNvSpPr>
          <p:nvPr/>
        </p:nvSpPr>
        <p:spPr bwMode="auto">
          <a:xfrm>
            <a:off x="6630988" y="5030788"/>
            <a:ext cx="196850" cy="17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a:t>
            </a:r>
            <a:endParaRPr lang="en-US" sz="1400"/>
          </a:p>
        </p:txBody>
      </p:sp>
      <p:sp>
        <p:nvSpPr>
          <p:cNvPr id="567327" name="Rectangle 31"/>
          <p:cNvSpPr>
            <a:spLocks noChangeArrowheads="1"/>
          </p:cNvSpPr>
          <p:nvPr/>
        </p:nvSpPr>
        <p:spPr bwMode="auto">
          <a:xfrm>
            <a:off x="7408863" y="5030788"/>
            <a:ext cx="196850" cy="171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a:t>
            </a:r>
            <a:endParaRPr lang="en-US" sz="1400"/>
          </a:p>
        </p:txBody>
      </p:sp>
      <p:sp>
        <p:nvSpPr>
          <p:cNvPr id="567341" name="Line 45"/>
          <p:cNvSpPr>
            <a:spLocks noChangeShapeType="1"/>
          </p:cNvSpPr>
          <p:nvPr/>
        </p:nvSpPr>
        <p:spPr bwMode="auto">
          <a:xfrm>
            <a:off x="3124200" y="1797050"/>
            <a:ext cx="157163"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42" name="Line 46"/>
          <p:cNvSpPr>
            <a:spLocks noChangeShapeType="1"/>
          </p:cNvSpPr>
          <p:nvPr/>
        </p:nvSpPr>
        <p:spPr bwMode="auto">
          <a:xfrm>
            <a:off x="3124200" y="2251075"/>
            <a:ext cx="157163"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43" name="Line 47"/>
          <p:cNvSpPr>
            <a:spLocks noChangeShapeType="1"/>
          </p:cNvSpPr>
          <p:nvPr/>
        </p:nvSpPr>
        <p:spPr bwMode="auto">
          <a:xfrm>
            <a:off x="3124200" y="2703513"/>
            <a:ext cx="157163"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44" name="Line 48"/>
          <p:cNvSpPr>
            <a:spLocks noChangeShapeType="1"/>
          </p:cNvSpPr>
          <p:nvPr/>
        </p:nvSpPr>
        <p:spPr bwMode="auto">
          <a:xfrm>
            <a:off x="3124200" y="3163888"/>
            <a:ext cx="157163"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45" name="Line 49"/>
          <p:cNvSpPr>
            <a:spLocks noChangeShapeType="1"/>
          </p:cNvSpPr>
          <p:nvPr/>
        </p:nvSpPr>
        <p:spPr bwMode="auto">
          <a:xfrm>
            <a:off x="3124200" y="3657600"/>
            <a:ext cx="157163"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46" name="Line 50"/>
          <p:cNvSpPr>
            <a:spLocks noChangeShapeType="1"/>
          </p:cNvSpPr>
          <p:nvPr/>
        </p:nvSpPr>
        <p:spPr bwMode="auto">
          <a:xfrm>
            <a:off x="3124200" y="4122738"/>
            <a:ext cx="157163"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47" name="Line 51"/>
          <p:cNvSpPr>
            <a:spLocks noChangeShapeType="1"/>
          </p:cNvSpPr>
          <p:nvPr/>
        </p:nvSpPr>
        <p:spPr bwMode="auto">
          <a:xfrm>
            <a:off x="3124200" y="4592638"/>
            <a:ext cx="157163"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48" name="Rectangle 52"/>
          <p:cNvSpPr>
            <a:spLocks noChangeArrowheads="1"/>
          </p:cNvSpPr>
          <p:nvPr/>
        </p:nvSpPr>
        <p:spPr bwMode="auto">
          <a:xfrm>
            <a:off x="2470150" y="1687513"/>
            <a:ext cx="442913"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$2.00</a:t>
            </a:r>
            <a:endParaRPr lang="en-US" sz="1400"/>
          </a:p>
        </p:txBody>
      </p:sp>
      <p:sp>
        <p:nvSpPr>
          <p:cNvPr id="567349" name="Rectangle 53"/>
          <p:cNvSpPr>
            <a:spLocks noChangeArrowheads="1"/>
          </p:cNvSpPr>
          <p:nvPr/>
        </p:nvSpPr>
        <p:spPr bwMode="auto">
          <a:xfrm>
            <a:off x="2590800" y="2139950"/>
            <a:ext cx="34448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1.75</a:t>
            </a:r>
            <a:endParaRPr lang="en-US" sz="1400"/>
          </a:p>
        </p:txBody>
      </p:sp>
      <p:sp>
        <p:nvSpPr>
          <p:cNvPr id="567350" name="Rectangle 54"/>
          <p:cNvSpPr>
            <a:spLocks noChangeArrowheads="1"/>
          </p:cNvSpPr>
          <p:nvPr/>
        </p:nvSpPr>
        <p:spPr bwMode="auto">
          <a:xfrm>
            <a:off x="2590800" y="2595563"/>
            <a:ext cx="344488"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1.50</a:t>
            </a:r>
            <a:endParaRPr lang="en-US" sz="1400"/>
          </a:p>
        </p:txBody>
      </p:sp>
      <p:sp>
        <p:nvSpPr>
          <p:cNvPr id="567351" name="Rectangle 55"/>
          <p:cNvSpPr>
            <a:spLocks noChangeArrowheads="1"/>
          </p:cNvSpPr>
          <p:nvPr/>
        </p:nvSpPr>
        <p:spPr bwMode="auto">
          <a:xfrm>
            <a:off x="2590800" y="3054350"/>
            <a:ext cx="34448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1.25</a:t>
            </a:r>
            <a:endParaRPr lang="en-US" sz="1400"/>
          </a:p>
        </p:txBody>
      </p:sp>
      <p:sp>
        <p:nvSpPr>
          <p:cNvPr id="567352" name="Rectangle 56"/>
          <p:cNvSpPr>
            <a:spLocks noChangeArrowheads="1"/>
          </p:cNvSpPr>
          <p:nvPr/>
        </p:nvSpPr>
        <p:spPr bwMode="auto">
          <a:xfrm>
            <a:off x="2590800" y="3540125"/>
            <a:ext cx="34448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1.00</a:t>
            </a:r>
            <a:endParaRPr lang="en-US" sz="1400"/>
          </a:p>
        </p:txBody>
      </p:sp>
      <p:sp>
        <p:nvSpPr>
          <p:cNvPr id="567353" name="Rectangle 57"/>
          <p:cNvSpPr>
            <a:spLocks noChangeArrowheads="1"/>
          </p:cNvSpPr>
          <p:nvPr/>
        </p:nvSpPr>
        <p:spPr bwMode="auto">
          <a:xfrm>
            <a:off x="2590800" y="4010025"/>
            <a:ext cx="34448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0.75</a:t>
            </a:r>
            <a:endParaRPr lang="en-US" sz="1400"/>
          </a:p>
        </p:txBody>
      </p:sp>
      <p:sp>
        <p:nvSpPr>
          <p:cNvPr id="567354" name="Rectangle 58"/>
          <p:cNvSpPr>
            <a:spLocks noChangeArrowheads="1"/>
          </p:cNvSpPr>
          <p:nvPr/>
        </p:nvSpPr>
        <p:spPr bwMode="auto">
          <a:xfrm>
            <a:off x="2590800" y="4492625"/>
            <a:ext cx="34448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0.50</a:t>
            </a:r>
            <a:endParaRPr lang="en-US" sz="1400"/>
          </a:p>
        </p:txBody>
      </p:sp>
      <p:sp>
        <p:nvSpPr>
          <p:cNvPr id="567365" name="Line 69"/>
          <p:cNvSpPr>
            <a:spLocks noChangeShapeType="1"/>
          </p:cNvSpPr>
          <p:nvPr/>
        </p:nvSpPr>
        <p:spPr bwMode="auto">
          <a:xfrm>
            <a:off x="4303713" y="2565400"/>
            <a:ext cx="944562" cy="45085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66" name="Line 70"/>
          <p:cNvSpPr>
            <a:spLocks noChangeShapeType="1"/>
          </p:cNvSpPr>
          <p:nvPr/>
        </p:nvSpPr>
        <p:spPr bwMode="auto">
          <a:xfrm>
            <a:off x="5811838" y="3425825"/>
            <a:ext cx="747712" cy="492125"/>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367" name="Freeform 71"/>
          <p:cNvSpPr>
            <a:spLocks/>
          </p:cNvSpPr>
          <p:nvPr/>
        </p:nvSpPr>
        <p:spPr bwMode="auto">
          <a:xfrm>
            <a:off x="5857875" y="3822700"/>
            <a:ext cx="1455738" cy="900113"/>
          </a:xfrm>
          <a:custGeom>
            <a:avLst/>
            <a:gdLst>
              <a:gd name="T0" fmla="*/ 222 w 222"/>
              <a:gd name="T1" fmla="*/ 118 h 141"/>
              <a:gd name="T2" fmla="*/ 206 w 222"/>
              <a:gd name="T3" fmla="*/ 141 h 141"/>
              <a:gd name="T4" fmla="*/ 16 w 222"/>
              <a:gd name="T5" fmla="*/ 141 h 141"/>
              <a:gd name="T6" fmla="*/ 0 w 222"/>
              <a:gd name="T7" fmla="*/ 118 h 141"/>
              <a:gd name="T8" fmla="*/ 0 w 222"/>
              <a:gd name="T9" fmla="*/ 23 h 141"/>
              <a:gd name="T10" fmla="*/ 16 w 222"/>
              <a:gd name="T11" fmla="*/ 0 h 141"/>
              <a:gd name="T12" fmla="*/ 206 w 222"/>
              <a:gd name="T13" fmla="*/ 0 h 141"/>
              <a:gd name="T14" fmla="*/ 222 w 222"/>
              <a:gd name="T15" fmla="*/ 23 h 141"/>
              <a:gd name="T16" fmla="*/ 222 w 222"/>
              <a:gd name="T17" fmla="*/ 11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141">
                <a:moveTo>
                  <a:pt x="222" y="118"/>
                </a:moveTo>
                <a:cubicBezTo>
                  <a:pt x="222" y="130"/>
                  <a:pt x="215" y="141"/>
                  <a:pt x="206" y="141"/>
                </a:cubicBezTo>
                <a:cubicBezTo>
                  <a:pt x="16" y="141"/>
                  <a:pt x="16" y="141"/>
                  <a:pt x="16" y="141"/>
                </a:cubicBezTo>
                <a:cubicBezTo>
                  <a:pt x="7" y="141"/>
                  <a:pt x="0" y="130"/>
                  <a:pt x="0" y="118"/>
                </a:cubicBezTo>
                <a:cubicBezTo>
                  <a:pt x="0" y="23"/>
                  <a:pt x="0" y="23"/>
                  <a:pt x="0" y="23"/>
                </a:cubicBezTo>
                <a:cubicBezTo>
                  <a:pt x="0" y="10"/>
                  <a:pt x="7" y="0"/>
                  <a:pt x="16" y="0"/>
                </a:cubicBezTo>
                <a:cubicBezTo>
                  <a:pt x="206" y="0"/>
                  <a:pt x="206" y="0"/>
                  <a:pt x="206" y="0"/>
                </a:cubicBezTo>
                <a:cubicBezTo>
                  <a:pt x="215" y="0"/>
                  <a:pt x="222" y="10"/>
                  <a:pt x="222" y="23"/>
                </a:cubicBezTo>
                <a:lnTo>
                  <a:pt x="222" y="118"/>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387" name="Freeform 91"/>
          <p:cNvSpPr>
            <a:spLocks/>
          </p:cNvSpPr>
          <p:nvPr/>
        </p:nvSpPr>
        <p:spPr bwMode="auto">
          <a:xfrm>
            <a:off x="3609975" y="1827213"/>
            <a:ext cx="1533525" cy="774700"/>
          </a:xfrm>
          <a:custGeom>
            <a:avLst/>
            <a:gdLst>
              <a:gd name="T0" fmla="*/ 234 w 234"/>
              <a:gd name="T1" fmla="*/ 119 h 140"/>
              <a:gd name="T2" fmla="*/ 218 w 234"/>
              <a:gd name="T3" fmla="*/ 140 h 140"/>
              <a:gd name="T4" fmla="*/ 16 w 234"/>
              <a:gd name="T5" fmla="*/ 140 h 140"/>
              <a:gd name="T6" fmla="*/ 0 w 234"/>
              <a:gd name="T7" fmla="*/ 119 h 140"/>
              <a:gd name="T8" fmla="*/ 0 w 234"/>
              <a:gd name="T9" fmla="*/ 21 h 140"/>
              <a:gd name="T10" fmla="*/ 16 w 234"/>
              <a:gd name="T11" fmla="*/ 0 h 140"/>
              <a:gd name="T12" fmla="*/ 218 w 234"/>
              <a:gd name="T13" fmla="*/ 0 h 140"/>
              <a:gd name="T14" fmla="*/ 234 w 234"/>
              <a:gd name="T15" fmla="*/ 21 h 140"/>
              <a:gd name="T16" fmla="*/ 234 w 234"/>
              <a:gd name="T17" fmla="*/ 11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140">
                <a:moveTo>
                  <a:pt x="234" y="119"/>
                </a:moveTo>
                <a:cubicBezTo>
                  <a:pt x="234" y="130"/>
                  <a:pt x="227" y="140"/>
                  <a:pt x="218" y="140"/>
                </a:cubicBezTo>
                <a:cubicBezTo>
                  <a:pt x="16" y="140"/>
                  <a:pt x="16" y="140"/>
                  <a:pt x="16" y="140"/>
                </a:cubicBezTo>
                <a:cubicBezTo>
                  <a:pt x="7" y="140"/>
                  <a:pt x="0" y="130"/>
                  <a:pt x="0" y="119"/>
                </a:cubicBezTo>
                <a:cubicBezTo>
                  <a:pt x="0" y="21"/>
                  <a:pt x="0" y="21"/>
                  <a:pt x="0" y="21"/>
                </a:cubicBezTo>
                <a:cubicBezTo>
                  <a:pt x="0" y="9"/>
                  <a:pt x="7" y="0"/>
                  <a:pt x="16" y="0"/>
                </a:cubicBezTo>
                <a:cubicBezTo>
                  <a:pt x="218" y="0"/>
                  <a:pt x="218" y="0"/>
                  <a:pt x="218" y="0"/>
                </a:cubicBezTo>
                <a:cubicBezTo>
                  <a:pt x="227" y="0"/>
                  <a:pt x="234" y="9"/>
                  <a:pt x="234" y="21"/>
                </a:cubicBezTo>
                <a:lnTo>
                  <a:pt x="234" y="119"/>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08" name="Freeform 112"/>
          <p:cNvSpPr>
            <a:spLocks/>
          </p:cNvSpPr>
          <p:nvPr/>
        </p:nvSpPr>
        <p:spPr bwMode="auto">
          <a:xfrm>
            <a:off x="4054475" y="1790700"/>
            <a:ext cx="1468438" cy="2828925"/>
          </a:xfrm>
          <a:custGeom>
            <a:avLst/>
            <a:gdLst>
              <a:gd name="T0" fmla="*/ 0 w 224"/>
              <a:gd name="T1" fmla="*/ 511 h 511"/>
              <a:gd name="T2" fmla="*/ 224 w 224"/>
              <a:gd name="T3" fmla="*/ 0 h 511"/>
            </a:gdLst>
            <a:ahLst/>
            <a:cxnLst>
              <a:cxn ang="0">
                <a:pos x="T0" y="T1"/>
              </a:cxn>
              <a:cxn ang="0">
                <a:pos x="T2" y="T3"/>
              </a:cxn>
            </a:cxnLst>
            <a:rect l="0" t="0" r="r" b="b"/>
            <a:pathLst>
              <a:path w="224" h="511">
                <a:moveTo>
                  <a:pt x="0" y="511"/>
                </a:moveTo>
                <a:cubicBezTo>
                  <a:pt x="63" y="422"/>
                  <a:pt x="200" y="308"/>
                  <a:pt x="224" y="0"/>
                </a:cubicBezTo>
              </a:path>
            </a:pathLst>
          </a:custGeom>
          <a:noFill/>
          <a:ln w="41275" cap="flat">
            <a:solidFill>
              <a:srgbClr val="FAC0BF"/>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67417" name="Oval 121"/>
          <p:cNvSpPr>
            <a:spLocks noChangeArrowheads="1"/>
          </p:cNvSpPr>
          <p:nvPr/>
        </p:nvSpPr>
        <p:spPr bwMode="auto">
          <a:xfrm>
            <a:off x="5451475" y="1735138"/>
            <a:ext cx="130175" cy="111125"/>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18" name="Oval 122"/>
          <p:cNvSpPr>
            <a:spLocks noChangeArrowheads="1"/>
          </p:cNvSpPr>
          <p:nvPr/>
        </p:nvSpPr>
        <p:spPr bwMode="auto">
          <a:xfrm>
            <a:off x="5091113" y="3159125"/>
            <a:ext cx="130175" cy="111125"/>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19" name="Oval 123"/>
          <p:cNvSpPr>
            <a:spLocks noChangeArrowheads="1"/>
          </p:cNvSpPr>
          <p:nvPr/>
        </p:nvSpPr>
        <p:spPr bwMode="auto">
          <a:xfrm>
            <a:off x="4802188" y="3619500"/>
            <a:ext cx="130175" cy="109538"/>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20" name="Oval 124"/>
          <p:cNvSpPr>
            <a:spLocks noChangeArrowheads="1"/>
          </p:cNvSpPr>
          <p:nvPr/>
        </p:nvSpPr>
        <p:spPr bwMode="auto">
          <a:xfrm>
            <a:off x="4422775" y="4089400"/>
            <a:ext cx="130175" cy="111125"/>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21" name="Oval 125"/>
          <p:cNvSpPr>
            <a:spLocks noChangeArrowheads="1"/>
          </p:cNvSpPr>
          <p:nvPr/>
        </p:nvSpPr>
        <p:spPr bwMode="auto">
          <a:xfrm>
            <a:off x="3987800" y="4554538"/>
            <a:ext cx="131763" cy="111125"/>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22" name="Oval 126"/>
          <p:cNvSpPr>
            <a:spLocks noChangeArrowheads="1"/>
          </p:cNvSpPr>
          <p:nvPr/>
        </p:nvSpPr>
        <p:spPr bwMode="auto">
          <a:xfrm>
            <a:off x="5391150" y="2224088"/>
            <a:ext cx="131763" cy="109537"/>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23" name="Oval 127"/>
          <p:cNvSpPr>
            <a:spLocks noChangeArrowheads="1"/>
          </p:cNvSpPr>
          <p:nvPr/>
        </p:nvSpPr>
        <p:spPr bwMode="auto">
          <a:xfrm>
            <a:off x="5275263" y="2682875"/>
            <a:ext cx="130175" cy="111125"/>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24" name="Line 128"/>
          <p:cNvSpPr>
            <a:spLocks noChangeShapeType="1"/>
          </p:cNvSpPr>
          <p:nvPr/>
        </p:nvSpPr>
        <p:spPr bwMode="auto">
          <a:xfrm flipV="1">
            <a:off x="3059113" y="4725988"/>
            <a:ext cx="130175" cy="66675"/>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425" name="Line 129"/>
          <p:cNvSpPr>
            <a:spLocks noChangeShapeType="1"/>
          </p:cNvSpPr>
          <p:nvPr/>
        </p:nvSpPr>
        <p:spPr bwMode="auto">
          <a:xfrm flipV="1">
            <a:off x="3059113" y="4814888"/>
            <a:ext cx="130175" cy="66675"/>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426" name="Line 130"/>
          <p:cNvSpPr>
            <a:spLocks noChangeShapeType="1"/>
          </p:cNvSpPr>
          <p:nvPr/>
        </p:nvSpPr>
        <p:spPr bwMode="auto">
          <a:xfrm flipH="1">
            <a:off x="3273425" y="4924425"/>
            <a:ext cx="79375" cy="117475"/>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427" name="Line 131"/>
          <p:cNvSpPr>
            <a:spLocks noChangeShapeType="1"/>
          </p:cNvSpPr>
          <p:nvPr/>
        </p:nvSpPr>
        <p:spPr bwMode="auto">
          <a:xfrm flipH="1">
            <a:off x="3379788" y="4924425"/>
            <a:ext cx="77787" cy="117475"/>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428" name="Line 132"/>
          <p:cNvSpPr>
            <a:spLocks noChangeShapeType="1"/>
          </p:cNvSpPr>
          <p:nvPr/>
        </p:nvSpPr>
        <p:spPr bwMode="auto">
          <a:xfrm>
            <a:off x="5516563" y="2533650"/>
            <a:ext cx="452437" cy="0"/>
          </a:xfrm>
          <a:prstGeom prst="line">
            <a:avLst/>
          </a:prstGeom>
          <a:noFill/>
          <a:ln w="4127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7429" name="Freeform 133"/>
          <p:cNvSpPr>
            <a:spLocks/>
          </p:cNvSpPr>
          <p:nvPr/>
        </p:nvSpPr>
        <p:spPr bwMode="auto">
          <a:xfrm>
            <a:off x="5918200" y="2473325"/>
            <a:ext cx="228600" cy="120650"/>
          </a:xfrm>
          <a:custGeom>
            <a:avLst/>
            <a:gdLst>
              <a:gd name="T0" fmla="*/ 7 w 35"/>
              <a:gd name="T1" fmla="*/ 11 h 22"/>
              <a:gd name="T2" fmla="*/ 0 w 35"/>
              <a:gd name="T3" fmla="*/ 1 h 22"/>
              <a:gd name="T4" fmla="*/ 1 w 35"/>
              <a:gd name="T5" fmla="*/ 0 h 22"/>
              <a:gd name="T6" fmla="*/ 18 w 35"/>
              <a:gd name="T7" fmla="*/ 7 h 22"/>
              <a:gd name="T8" fmla="*/ 35 w 35"/>
              <a:gd name="T9" fmla="*/ 11 h 22"/>
              <a:gd name="T10" fmla="*/ 18 w 35"/>
              <a:gd name="T11" fmla="*/ 15 h 22"/>
              <a:gd name="T12" fmla="*/ 1 w 35"/>
              <a:gd name="T13" fmla="*/ 22 h 22"/>
              <a:gd name="T14" fmla="*/ 0 w 35"/>
              <a:gd name="T15" fmla="*/ 22 h 22"/>
              <a:gd name="T16" fmla="*/ 7 w 35"/>
              <a:gd name="T17"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22">
                <a:moveTo>
                  <a:pt x="7" y="11"/>
                </a:moveTo>
                <a:cubicBezTo>
                  <a:pt x="0" y="1"/>
                  <a:pt x="0" y="1"/>
                  <a:pt x="0" y="1"/>
                </a:cubicBezTo>
                <a:cubicBezTo>
                  <a:pt x="1" y="0"/>
                  <a:pt x="1" y="0"/>
                  <a:pt x="1" y="0"/>
                </a:cubicBezTo>
                <a:cubicBezTo>
                  <a:pt x="18" y="7"/>
                  <a:pt x="18" y="7"/>
                  <a:pt x="18" y="7"/>
                </a:cubicBezTo>
                <a:cubicBezTo>
                  <a:pt x="24" y="8"/>
                  <a:pt x="29" y="10"/>
                  <a:pt x="35" y="11"/>
                </a:cubicBezTo>
                <a:cubicBezTo>
                  <a:pt x="29" y="12"/>
                  <a:pt x="24" y="14"/>
                  <a:pt x="18" y="15"/>
                </a:cubicBezTo>
                <a:cubicBezTo>
                  <a:pt x="1" y="22"/>
                  <a:pt x="1" y="22"/>
                  <a:pt x="1" y="22"/>
                </a:cubicBezTo>
                <a:cubicBezTo>
                  <a:pt x="0" y="22"/>
                  <a:pt x="0" y="22"/>
                  <a:pt x="0" y="22"/>
                </a:cubicBezTo>
                <a:lnTo>
                  <a:pt x="7" y="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30" name="Rectangle 134"/>
          <p:cNvSpPr>
            <a:spLocks noChangeArrowheads="1"/>
          </p:cNvSpPr>
          <p:nvPr/>
        </p:nvSpPr>
        <p:spPr bwMode="auto">
          <a:xfrm>
            <a:off x="5438775" y="1431925"/>
            <a:ext cx="119063" cy="16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S</a:t>
            </a:r>
            <a:endParaRPr lang="en-US" sz="1400"/>
          </a:p>
        </p:txBody>
      </p:sp>
      <p:sp>
        <p:nvSpPr>
          <p:cNvPr id="567431" name="Rectangle 135"/>
          <p:cNvSpPr>
            <a:spLocks noChangeArrowheads="1"/>
          </p:cNvSpPr>
          <p:nvPr/>
        </p:nvSpPr>
        <p:spPr bwMode="auto">
          <a:xfrm>
            <a:off x="5567363" y="1536700"/>
            <a:ext cx="984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a:t>
            </a:r>
            <a:endParaRPr lang="en-US" sz="1400"/>
          </a:p>
        </p:txBody>
      </p:sp>
      <p:grpSp>
        <p:nvGrpSpPr>
          <p:cNvPr id="567441" name="Group 145"/>
          <p:cNvGrpSpPr>
            <a:grpSpLocks/>
          </p:cNvGrpSpPr>
          <p:nvPr/>
        </p:nvGrpSpPr>
        <p:grpSpPr bwMode="auto">
          <a:xfrm>
            <a:off x="4598988" y="1431925"/>
            <a:ext cx="1992312" cy="3238500"/>
            <a:chOff x="3451" y="903"/>
            <a:chExt cx="1255" cy="2040"/>
          </a:xfrm>
        </p:grpSpPr>
        <p:sp>
          <p:nvSpPr>
            <p:cNvPr id="567432" name="Rectangle 136"/>
            <p:cNvSpPr>
              <a:spLocks noChangeArrowheads="1"/>
            </p:cNvSpPr>
            <p:nvPr/>
          </p:nvSpPr>
          <p:spPr bwMode="auto">
            <a:xfrm>
              <a:off x="4504" y="903"/>
              <a:ext cx="75" cy="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S</a:t>
              </a:r>
              <a:endParaRPr lang="en-US" sz="1400"/>
            </a:p>
          </p:txBody>
        </p:sp>
        <p:grpSp>
          <p:nvGrpSpPr>
            <p:cNvPr id="567440" name="Group 144"/>
            <p:cNvGrpSpPr>
              <a:grpSpLocks/>
            </p:cNvGrpSpPr>
            <p:nvPr/>
          </p:nvGrpSpPr>
          <p:grpSpPr bwMode="auto">
            <a:xfrm>
              <a:off x="3451" y="969"/>
              <a:ext cx="1255" cy="1974"/>
              <a:chOff x="3451" y="969"/>
              <a:chExt cx="1255" cy="1974"/>
            </a:xfrm>
          </p:grpSpPr>
          <p:sp>
            <p:nvSpPr>
              <p:cNvPr id="567409" name="Freeform 113"/>
              <p:cNvSpPr>
                <a:spLocks/>
              </p:cNvSpPr>
              <p:nvPr/>
            </p:nvSpPr>
            <p:spPr bwMode="auto">
              <a:xfrm>
                <a:off x="3496" y="1118"/>
                <a:ext cx="1210" cy="1787"/>
              </a:xfrm>
              <a:custGeom>
                <a:avLst/>
                <a:gdLst>
                  <a:gd name="T0" fmla="*/ 258 w 293"/>
                  <a:gd name="T1" fmla="*/ 0 h 512"/>
                  <a:gd name="T2" fmla="*/ 0 w 293"/>
                  <a:gd name="T3" fmla="*/ 512 h 512"/>
                </a:gdLst>
                <a:ahLst/>
                <a:cxnLst>
                  <a:cxn ang="0">
                    <a:pos x="T0" y="T1"/>
                  </a:cxn>
                  <a:cxn ang="0">
                    <a:pos x="T2" y="T3"/>
                  </a:cxn>
                </a:cxnLst>
                <a:rect l="0" t="0" r="r" b="b"/>
                <a:pathLst>
                  <a:path w="293" h="512">
                    <a:moveTo>
                      <a:pt x="258" y="0"/>
                    </a:moveTo>
                    <a:cubicBezTo>
                      <a:pt x="258" y="0"/>
                      <a:pt x="293" y="220"/>
                      <a:pt x="0" y="512"/>
                    </a:cubicBezTo>
                  </a:path>
                </a:pathLst>
              </a:custGeom>
              <a:noFill/>
              <a:ln w="41275" cap="flat">
                <a:solidFill>
                  <a:srgbClr val="EE313C"/>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67410" name="Oval 114"/>
              <p:cNvSpPr>
                <a:spLocks noChangeArrowheads="1"/>
              </p:cNvSpPr>
              <p:nvPr/>
            </p:nvSpPr>
            <p:spPr bwMode="auto">
              <a:xfrm>
                <a:off x="4530" y="1091"/>
                <a:ext cx="82" cy="7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11" name="Oval 115"/>
              <p:cNvSpPr>
                <a:spLocks noChangeArrowheads="1"/>
              </p:cNvSpPr>
              <p:nvPr/>
            </p:nvSpPr>
            <p:spPr bwMode="auto">
              <a:xfrm>
                <a:off x="4496" y="1402"/>
                <a:ext cx="83" cy="69"/>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12" name="Oval 116"/>
              <p:cNvSpPr>
                <a:spLocks noChangeArrowheads="1"/>
              </p:cNvSpPr>
              <p:nvPr/>
            </p:nvSpPr>
            <p:spPr bwMode="auto">
              <a:xfrm>
                <a:off x="4401" y="1698"/>
                <a:ext cx="82" cy="7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13" name="Oval 117"/>
              <p:cNvSpPr>
                <a:spLocks noChangeArrowheads="1"/>
              </p:cNvSpPr>
              <p:nvPr/>
            </p:nvSpPr>
            <p:spPr bwMode="auto">
              <a:xfrm>
                <a:off x="4248" y="1991"/>
                <a:ext cx="83" cy="7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14" name="Oval 118"/>
              <p:cNvSpPr>
                <a:spLocks noChangeArrowheads="1"/>
              </p:cNvSpPr>
              <p:nvPr/>
            </p:nvSpPr>
            <p:spPr bwMode="auto">
              <a:xfrm>
                <a:off x="4050" y="2284"/>
                <a:ext cx="82" cy="7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15" name="Oval 119"/>
              <p:cNvSpPr>
                <a:spLocks noChangeArrowheads="1"/>
              </p:cNvSpPr>
              <p:nvPr/>
            </p:nvSpPr>
            <p:spPr bwMode="auto">
              <a:xfrm>
                <a:off x="3781" y="2574"/>
                <a:ext cx="83" cy="7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16" name="Oval 120"/>
              <p:cNvSpPr>
                <a:spLocks noChangeArrowheads="1"/>
              </p:cNvSpPr>
              <p:nvPr/>
            </p:nvSpPr>
            <p:spPr bwMode="auto">
              <a:xfrm>
                <a:off x="3451" y="2873"/>
                <a:ext cx="82" cy="7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7433" name="Rectangle 137"/>
              <p:cNvSpPr>
                <a:spLocks noChangeArrowheads="1"/>
              </p:cNvSpPr>
              <p:nvPr/>
            </p:nvSpPr>
            <p:spPr bwMode="auto">
              <a:xfrm>
                <a:off x="4586" y="969"/>
                <a:ext cx="62" cy="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2</a:t>
                </a:r>
                <a:endParaRPr lang="en-US" sz="1400"/>
              </a:p>
            </p:txBody>
          </p:sp>
        </p:grpSp>
      </p:grpSp>
      <p:sp>
        <p:nvSpPr>
          <p:cNvPr id="548930" name="TextBox 29"/>
          <p:cNvSpPr txBox="1">
            <a:spLocks noChangeArrowheads="1"/>
          </p:cNvSpPr>
          <p:nvPr/>
        </p:nvSpPr>
        <p:spPr bwMode="auto">
          <a:xfrm>
            <a:off x="762000" y="990600"/>
            <a:ext cx="1371600"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dirty="0">
                <a:ea typeface="MS PGothic" pitchFamily="34" charset="-128"/>
              </a:rPr>
              <a:t>Price of coffee beans (per pound)</a:t>
            </a:r>
          </a:p>
        </p:txBody>
      </p:sp>
      <p:sp>
        <p:nvSpPr>
          <p:cNvPr id="548931" name="TextBox 30"/>
          <p:cNvSpPr txBox="1">
            <a:spLocks noChangeArrowheads="1"/>
          </p:cNvSpPr>
          <p:nvPr/>
        </p:nvSpPr>
        <p:spPr bwMode="auto">
          <a:xfrm>
            <a:off x="5099050" y="5340350"/>
            <a:ext cx="2555875"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Quantity of coffee beans (billions of pounds)</a:t>
            </a:r>
          </a:p>
        </p:txBody>
      </p:sp>
      <p:sp>
        <p:nvSpPr>
          <p:cNvPr id="567436" name="TextBox 56"/>
          <p:cNvSpPr txBox="1">
            <a:spLocks noChangeArrowheads="1"/>
          </p:cNvSpPr>
          <p:nvPr/>
        </p:nvSpPr>
        <p:spPr bwMode="auto">
          <a:xfrm>
            <a:off x="5902325" y="3884613"/>
            <a:ext cx="1474788" cy="771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spcBef>
                <a:spcPct val="50000"/>
              </a:spcBef>
            </a:pPr>
            <a:r>
              <a:rPr lang="en-US" sz="1400">
                <a:ea typeface="MS PGothic" pitchFamily="34" charset="-128"/>
              </a:rPr>
              <a:t>… is not the same thing as a shift of the supply curve</a:t>
            </a:r>
          </a:p>
        </p:txBody>
      </p:sp>
      <p:sp>
        <p:nvSpPr>
          <p:cNvPr id="567437" name="TextBox 56"/>
          <p:cNvSpPr txBox="1">
            <a:spLocks noChangeArrowheads="1"/>
          </p:cNvSpPr>
          <p:nvPr/>
        </p:nvSpPr>
        <p:spPr bwMode="auto">
          <a:xfrm>
            <a:off x="3692525" y="1903413"/>
            <a:ext cx="1474788" cy="601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spcBef>
                <a:spcPct val="50000"/>
              </a:spcBef>
            </a:pPr>
            <a:r>
              <a:rPr lang="en-US" sz="1400">
                <a:ea typeface="MS PGothic" pitchFamily="34" charset="-128"/>
              </a:rPr>
              <a:t>A movement along the supply curve…</a:t>
            </a:r>
          </a:p>
        </p:txBody>
      </p:sp>
    </p:spTree>
    <p:extLst>
      <p:ext uri="{BB962C8B-B14F-4D97-AF65-F5344CB8AC3E}">
        <p14:creationId xmlns:p14="http://schemas.microsoft.com/office/powerpoint/2010/main" xmlns="" val="20467458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7299">
                                            <p:bg/>
                                          </p:spTgt>
                                        </p:tgtEl>
                                        <p:attrNameLst>
                                          <p:attrName>style.visibility</p:attrName>
                                        </p:attrNameLst>
                                      </p:cBhvr>
                                      <p:to>
                                        <p:strVal val="visible"/>
                                      </p:to>
                                    </p:set>
                                    <p:animEffect transition="in" filter="wipe(left)">
                                      <p:cBhvr>
                                        <p:cTn id="7" dur="500"/>
                                        <p:tgtEl>
                                          <p:spTgt spid="567299">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67299">
                                            <p:txEl>
                                              <p:pRg st="1" end="1"/>
                                            </p:txEl>
                                          </p:spTgt>
                                        </p:tgtEl>
                                        <p:attrNameLst>
                                          <p:attrName>style.visibility</p:attrName>
                                        </p:attrNameLst>
                                      </p:cBhvr>
                                      <p:to>
                                        <p:strVal val="visible"/>
                                      </p:to>
                                    </p:set>
                                    <p:animEffect transition="in" filter="wipe(left)">
                                      <p:cBhvr>
                                        <p:cTn id="10" dur="500"/>
                                        <p:tgtEl>
                                          <p:spTgt spid="5672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567441"/>
                                        </p:tgtEl>
                                        <p:attrNameLst>
                                          <p:attrName>style.visibility</p:attrName>
                                        </p:attrNameLst>
                                      </p:cBhvr>
                                      <p:to>
                                        <p:strVal val="visible"/>
                                      </p:to>
                                    </p:set>
                                    <p:animEffect transition="in" filter="wipe(left)">
                                      <p:cBhvr>
                                        <p:cTn id="15" dur="500"/>
                                        <p:tgtEl>
                                          <p:spTgt spid="56744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67387"/>
                                        </p:tgtEl>
                                        <p:attrNameLst>
                                          <p:attrName>style.visibility</p:attrName>
                                        </p:attrNameLst>
                                      </p:cBhvr>
                                      <p:to>
                                        <p:strVal val="visible"/>
                                      </p:to>
                                    </p:set>
                                  </p:childTnLst>
                                </p:cTn>
                              </p:par>
                              <p:par>
                                <p:cTn id="20" presetID="22" presetClass="entr" presetSubtype="2" fill="hold" grpId="0" nodeType="withEffect">
                                  <p:stCondLst>
                                    <p:cond delay="0"/>
                                  </p:stCondLst>
                                  <p:childTnLst>
                                    <p:set>
                                      <p:cBhvr>
                                        <p:cTn id="21" dur="1" fill="hold">
                                          <p:stCondLst>
                                            <p:cond delay="0"/>
                                          </p:stCondLst>
                                        </p:cTn>
                                        <p:tgtEl>
                                          <p:spTgt spid="567365"/>
                                        </p:tgtEl>
                                        <p:attrNameLst>
                                          <p:attrName>style.visibility</p:attrName>
                                        </p:attrNameLst>
                                      </p:cBhvr>
                                      <p:to>
                                        <p:strVal val="visible"/>
                                      </p:to>
                                    </p:set>
                                    <p:animEffect transition="in" filter="wipe(right)">
                                      <p:cBhvr>
                                        <p:cTn id="22" dur="500"/>
                                        <p:tgtEl>
                                          <p:spTgt spid="567365"/>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567437"/>
                                        </p:tgtEl>
                                        <p:attrNameLst>
                                          <p:attrName>style.visibility</p:attrName>
                                        </p:attrNameLst>
                                      </p:cBhvr>
                                      <p:to>
                                        <p:strVal val="visible"/>
                                      </p:to>
                                    </p:set>
                                    <p:animEffect transition="in" filter="wipe(right)">
                                      <p:cBhvr>
                                        <p:cTn id="25" dur="500"/>
                                        <p:tgtEl>
                                          <p:spTgt spid="56743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67367"/>
                                        </p:tgtEl>
                                        <p:attrNameLst>
                                          <p:attrName>style.visibility</p:attrName>
                                        </p:attrNameLst>
                                      </p:cBhvr>
                                      <p:to>
                                        <p:strVal val="visible"/>
                                      </p:to>
                                    </p:set>
                                  </p:childTnLst>
                                </p:cTn>
                              </p:par>
                              <p:par>
                                <p:cTn id="30" presetID="22" presetClass="entr" presetSubtype="8" fill="hold" grpId="0" nodeType="withEffect">
                                  <p:stCondLst>
                                    <p:cond delay="0"/>
                                  </p:stCondLst>
                                  <p:childTnLst>
                                    <p:set>
                                      <p:cBhvr>
                                        <p:cTn id="31" dur="1" fill="hold">
                                          <p:stCondLst>
                                            <p:cond delay="0"/>
                                          </p:stCondLst>
                                        </p:cTn>
                                        <p:tgtEl>
                                          <p:spTgt spid="567436"/>
                                        </p:tgtEl>
                                        <p:attrNameLst>
                                          <p:attrName>style.visibility</p:attrName>
                                        </p:attrNameLst>
                                      </p:cBhvr>
                                      <p:to>
                                        <p:strVal val="visible"/>
                                      </p:to>
                                    </p:set>
                                    <p:animEffect transition="in" filter="wipe(left)">
                                      <p:cBhvr>
                                        <p:cTn id="32" dur="500"/>
                                        <p:tgtEl>
                                          <p:spTgt spid="567436"/>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67366"/>
                                        </p:tgtEl>
                                        <p:attrNameLst>
                                          <p:attrName>style.visibility</p:attrName>
                                        </p:attrNameLst>
                                      </p:cBhvr>
                                      <p:to>
                                        <p:strVal val="visible"/>
                                      </p:to>
                                    </p:set>
                                    <p:animEffect transition="in" filter="wipe(left)">
                                      <p:cBhvr>
                                        <p:cTn id="35" dur="500"/>
                                        <p:tgtEl>
                                          <p:spTgt spid="567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299" grpId="0" build="p" animBg="1"/>
      <p:bldP spid="567365" grpId="0" animBg="1"/>
      <p:bldP spid="567366" grpId="0" animBg="1"/>
      <p:bldP spid="567367" grpId="0" animBg="1"/>
      <p:bldP spid="567387" grpId="0" animBg="1"/>
      <p:bldP spid="567436" grpId="0"/>
      <p:bldP spid="5674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074"/>
          <p:cNvSpPr>
            <a:spLocks noGrp="1" noChangeArrowheads="1"/>
          </p:cNvSpPr>
          <p:nvPr>
            <p:ph type="title"/>
          </p:nvPr>
        </p:nvSpPr>
        <p:spPr>
          <a:xfrm>
            <a:off x="609600" y="228600"/>
            <a:ext cx="8229600" cy="1143000"/>
          </a:xfrm>
          <a:noFill/>
          <a:ln/>
        </p:spPr>
        <p:txBody>
          <a:bodyPr lIns="92075" tIns="46038" rIns="92075" bIns="46038"/>
          <a:lstStyle/>
          <a:p>
            <a:r>
              <a:rPr lang="en-US" sz="2800"/>
              <a:t>A Change in Supply Versus</a:t>
            </a:r>
            <a:br>
              <a:rPr lang="en-US" sz="2800"/>
            </a:br>
            <a:r>
              <a:rPr lang="en-US" sz="2800"/>
              <a:t>a Change in Quantity Supplied</a:t>
            </a:r>
          </a:p>
        </p:txBody>
      </p:sp>
      <p:sp>
        <p:nvSpPr>
          <p:cNvPr id="152579" name="Text Box 3075"/>
          <p:cNvSpPr txBox="1">
            <a:spLocks noChangeArrowheads="1"/>
          </p:cNvSpPr>
          <p:nvPr/>
        </p:nvSpPr>
        <p:spPr bwMode="auto">
          <a:xfrm>
            <a:off x="609600" y="1524000"/>
            <a:ext cx="220027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atin typeface="Arial" charset="0"/>
              </a:rPr>
              <a:t>To summarize</a:t>
            </a:r>
            <a:r>
              <a:rPr lang="en-US"/>
              <a:t>:</a:t>
            </a:r>
          </a:p>
        </p:txBody>
      </p:sp>
      <p:grpSp>
        <p:nvGrpSpPr>
          <p:cNvPr id="152593" name="Group 3089"/>
          <p:cNvGrpSpPr>
            <a:grpSpLocks/>
          </p:cNvGrpSpPr>
          <p:nvPr/>
        </p:nvGrpSpPr>
        <p:grpSpPr bwMode="auto">
          <a:xfrm>
            <a:off x="685800" y="2057400"/>
            <a:ext cx="7620000" cy="1917700"/>
            <a:chOff x="432" y="1296"/>
            <a:chExt cx="4800" cy="1208"/>
          </a:xfrm>
        </p:grpSpPr>
        <p:sp>
          <p:nvSpPr>
            <p:cNvPr id="152581" name="Text Box 3077"/>
            <p:cNvSpPr txBox="1">
              <a:spLocks noChangeArrowheads="1"/>
            </p:cNvSpPr>
            <p:nvPr/>
          </p:nvSpPr>
          <p:spPr bwMode="auto">
            <a:xfrm>
              <a:off x="432" y="1296"/>
              <a:ext cx="4800" cy="1208"/>
            </a:xfrm>
            <a:prstGeom prst="rect">
              <a:avLst/>
            </a:prstGeom>
            <a:solidFill>
              <a:srgbClr val="C0C0C0">
                <a:alpha val="50000"/>
              </a:srgbClr>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282575" indent="-282575">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eaLnBrk="0" hangingPunct="0"/>
              <a:r>
                <a:rPr lang="en-US">
                  <a:latin typeface="Arial" charset="0"/>
                </a:rPr>
                <a:t>Change in price of a good or service</a:t>
              </a:r>
            </a:p>
            <a:p>
              <a:pPr eaLnBrk="0" hangingPunct="0"/>
              <a:r>
                <a:rPr lang="en-US">
                  <a:latin typeface="Arial" charset="0"/>
                </a:rPr>
                <a:t>         leads to</a:t>
              </a:r>
            </a:p>
            <a:p>
              <a:pPr eaLnBrk="0" hangingPunct="0"/>
              <a:endParaRPr lang="en-US">
                <a:latin typeface="Arial" charset="0"/>
              </a:endParaRPr>
            </a:p>
            <a:p>
              <a:pPr eaLnBrk="0" hangingPunct="0"/>
              <a:r>
                <a:rPr lang="en-US">
                  <a:latin typeface="Arial" charset="0"/>
                </a:rPr>
                <a:t>		Change in </a:t>
              </a:r>
              <a:r>
                <a:rPr lang="en-US" i="1">
                  <a:latin typeface="Arial" charset="0"/>
                </a:rPr>
                <a:t>quantity supplied</a:t>
              </a:r>
              <a:br>
                <a:rPr lang="en-US" i="1">
                  <a:latin typeface="Arial" charset="0"/>
                </a:rPr>
              </a:br>
              <a:r>
                <a:rPr lang="en-US" i="1">
                  <a:latin typeface="Arial" charset="0"/>
                </a:rPr>
                <a:t>	</a:t>
              </a:r>
              <a:r>
                <a:rPr lang="en-US">
                  <a:latin typeface="Arial" charset="0"/>
                </a:rPr>
                <a:t>(</a:t>
              </a:r>
              <a:r>
                <a:rPr lang="en-US" b="1">
                  <a:latin typeface="Arial" charset="0"/>
                </a:rPr>
                <a:t>Movement along the curve</a:t>
              </a:r>
              <a:r>
                <a:rPr lang="en-US">
                  <a:latin typeface="Arial" charset="0"/>
                </a:rPr>
                <a:t>).</a:t>
              </a:r>
            </a:p>
          </p:txBody>
        </p:sp>
        <p:sp>
          <p:nvSpPr>
            <p:cNvPr id="152582" name="Freeform 3078"/>
            <p:cNvSpPr>
              <a:spLocks/>
            </p:cNvSpPr>
            <p:nvPr/>
          </p:nvSpPr>
          <p:spPr bwMode="auto">
            <a:xfrm>
              <a:off x="636" y="1678"/>
              <a:ext cx="372" cy="508"/>
            </a:xfrm>
            <a:custGeom>
              <a:avLst/>
              <a:gdLst>
                <a:gd name="T0" fmla="*/ 0 w 349"/>
                <a:gd name="T1" fmla="*/ 0 h 604"/>
                <a:gd name="T2" fmla="*/ 0 w 349"/>
                <a:gd name="T3" fmla="*/ 604 h 604"/>
                <a:gd name="T4" fmla="*/ 349 w 349"/>
                <a:gd name="T5" fmla="*/ 604 h 604"/>
              </a:gdLst>
              <a:ahLst/>
              <a:cxnLst>
                <a:cxn ang="0">
                  <a:pos x="T0" y="T1"/>
                </a:cxn>
                <a:cxn ang="0">
                  <a:pos x="T2" y="T3"/>
                </a:cxn>
                <a:cxn ang="0">
                  <a:pos x="T4" y="T5"/>
                </a:cxn>
              </a:cxnLst>
              <a:rect l="0" t="0" r="r" b="b"/>
              <a:pathLst>
                <a:path w="349" h="604">
                  <a:moveTo>
                    <a:pt x="0" y="0"/>
                  </a:moveTo>
                  <a:lnTo>
                    <a:pt x="0" y="604"/>
                  </a:lnTo>
                  <a:lnTo>
                    <a:pt x="349" y="604"/>
                  </a:lnTo>
                </a:path>
              </a:pathLst>
            </a:custGeom>
            <a:solidFill>
              <a:srgbClr val="C0C0C0">
                <a:alpha val="50000"/>
              </a:srgbClr>
            </a:solidFill>
            <a:ln w="25400">
              <a:solidFill>
                <a:srgbClr val="FF9900"/>
              </a:solidFill>
              <a:round/>
              <a:headEnd type="none" w="med" len="med"/>
              <a:tailEnd type="triangl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grpSp>
        <p:nvGrpSpPr>
          <p:cNvPr id="152592" name="Group 3088"/>
          <p:cNvGrpSpPr>
            <a:grpSpLocks/>
          </p:cNvGrpSpPr>
          <p:nvPr/>
        </p:nvGrpSpPr>
        <p:grpSpPr bwMode="auto">
          <a:xfrm>
            <a:off x="685800" y="4191000"/>
            <a:ext cx="7620000" cy="2282825"/>
            <a:chOff x="432" y="2640"/>
            <a:chExt cx="4800" cy="1438"/>
          </a:xfrm>
        </p:grpSpPr>
        <p:sp>
          <p:nvSpPr>
            <p:cNvPr id="152584" name="Text Box 3080"/>
            <p:cNvSpPr txBox="1">
              <a:spLocks noChangeArrowheads="1"/>
            </p:cNvSpPr>
            <p:nvPr/>
          </p:nvSpPr>
          <p:spPr bwMode="auto">
            <a:xfrm>
              <a:off x="432" y="2640"/>
              <a:ext cx="4800" cy="1438"/>
            </a:xfrm>
            <a:prstGeom prst="rect">
              <a:avLst/>
            </a:prstGeom>
            <a:solidFill>
              <a:srgbClr val="C0C0C0">
                <a:alpha val="50000"/>
              </a:srgbClr>
            </a:solidFill>
            <a:ln>
              <a:noFill/>
            </a:ln>
            <a:effectLst/>
            <a:extLs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282575" indent="-282575">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fontAlgn="base">
                <a:spcBef>
                  <a:spcPct val="0"/>
                </a:spcBef>
                <a:spcAft>
                  <a:spcPct val="0"/>
                </a:spcAft>
                <a:defRPr sz="2400">
                  <a:solidFill>
                    <a:schemeClr val="tx1"/>
                  </a:solidFill>
                  <a:latin typeface="Times New Roman" pitchFamily="18" charset="0"/>
                </a:defRPr>
              </a:lvl6pPr>
              <a:lvl7pPr fontAlgn="base">
                <a:spcBef>
                  <a:spcPct val="0"/>
                </a:spcBef>
                <a:spcAft>
                  <a:spcPct val="0"/>
                </a:spcAft>
                <a:defRPr sz="2400">
                  <a:solidFill>
                    <a:schemeClr val="tx1"/>
                  </a:solidFill>
                  <a:latin typeface="Times New Roman" pitchFamily="18" charset="0"/>
                </a:defRPr>
              </a:lvl7pPr>
              <a:lvl8pPr fontAlgn="base">
                <a:spcBef>
                  <a:spcPct val="0"/>
                </a:spcBef>
                <a:spcAft>
                  <a:spcPct val="0"/>
                </a:spcAft>
                <a:defRPr sz="2400">
                  <a:solidFill>
                    <a:schemeClr val="tx1"/>
                  </a:solidFill>
                  <a:latin typeface="Times New Roman" pitchFamily="18" charset="0"/>
                </a:defRPr>
              </a:lvl8pPr>
              <a:lvl9pPr fontAlgn="base">
                <a:spcBef>
                  <a:spcPct val="0"/>
                </a:spcBef>
                <a:spcAft>
                  <a:spcPct val="0"/>
                </a:spcAft>
                <a:defRPr sz="2400">
                  <a:solidFill>
                    <a:schemeClr val="tx1"/>
                  </a:solidFill>
                  <a:latin typeface="Times New Roman" pitchFamily="18" charset="0"/>
                </a:defRPr>
              </a:lvl9pPr>
            </a:lstStyle>
            <a:p>
              <a:pPr eaLnBrk="0" hangingPunct="0"/>
              <a:r>
                <a:rPr lang="en-US">
                  <a:latin typeface="Arial" charset="0"/>
                </a:rPr>
                <a:t>Change in costs, input prices, technology, or prices of related goods and services</a:t>
              </a:r>
            </a:p>
            <a:p>
              <a:pPr eaLnBrk="0" hangingPunct="0"/>
              <a:r>
                <a:rPr lang="en-US">
                  <a:latin typeface="Arial" charset="0"/>
                </a:rPr>
                <a:t>         leads to</a:t>
              </a:r>
            </a:p>
            <a:p>
              <a:pPr eaLnBrk="0" hangingPunct="0"/>
              <a:endParaRPr lang="en-US">
                <a:latin typeface="Arial" charset="0"/>
              </a:endParaRPr>
            </a:p>
            <a:p>
              <a:pPr eaLnBrk="0" hangingPunct="0"/>
              <a:r>
                <a:rPr lang="en-US">
                  <a:latin typeface="Arial" charset="0"/>
                </a:rPr>
                <a:t>		Change in supply</a:t>
              </a:r>
              <a:br>
                <a:rPr lang="en-US">
                  <a:latin typeface="Arial" charset="0"/>
                </a:rPr>
              </a:br>
              <a:r>
                <a:rPr lang="en-US">
                  <a:latin typeface="Arial" charset="0"/>
                </a:rPr>
                <a:t>	(</a:t>
              </a:r>
              <a:r>
                <a:rPr lang="en-US" b="1">
                  <a:latin typeface="Arial" charset="0"/>
                </a:rPr>
                <a:t>Shift of curve</a:t>
              </a:r>
              <a:r>
                <a:rPr lang="en-US">
                  <a:latin typeface="Arial" charset="0"/>
                </a:rPr>
                <a:t>).</a:t>
              </a:r>
            </a:p>
          </p:txBody>
        </p:sp>
        <p:sp>
          <p:nvSpPr>
            <p:cNvPr id="152585" name="Freeform 3081"/>
            <p:cNvSpPr>
              <a:spLocks/>
            </p:cNvSpPr>
            <p:nvPr/>
          </p:nvSpPr>
          <p:spPr bwMode="auto">
            <a:xfrm>
              <a:off x="624" y="3234"/>
              <a:ext cx="349" cy="525"/>
            </a:xfrm>
            <a:custGeom>
              <a:avLst/>
              <a:gdLst>
                <a:gd name="T0" fmla="*/ 0 w 349"/>
                <a:gd name="T1" fmla="*/ 0 h 604"/>
                <a:gd name="T2" fmla="*/ 0 w 349"/>
                <a:gd name="T3" fmla="*/ 604 h 604"/>
                <a:gd name="T4" fmla="*/ 349 w 349"/>
                <a:gd name="T5" fmla="*/ 604 h 604"/>
              </a:gdLst>
              <a:ahLst/>
              <a:cxnLst>
                <a:cxn ang="0">
                  <a:pos x="T0" y="T1"/>
                </a:cxn>
                <a:cxn ang="0">
                  <a:pos x="T2" y="T3"/>
                </a:cxn>
                <a:cxn ang="0">
                  <a:pos x="T4" y="T5"/>
                </a:cxn>
              </a:cxnLst>
              <a:rect l="0" t="0" r="r" b="b"/>
              <a:pathLst>
                <a:path w="349" h="604">
                  <a:moveTo>
                    <a:pt x="0" y="0"/>
                  </a:moveTo>
                  <a:lnTo>
                    <a:pt x="0" y="604"/>
                  </a:lnTo>
                  <a:lnTo>
                    <a:pt x="349" y="604"/>
                  </a:lnTo>
                </a:path>
              </a:pathLst>
            </a:custGeom>
            <a:noFill/>
            <a:ln w="25400">
              <a:solidFill>
                <a:srgbClr val="FF9900"/>
              </a:solidFill>
              <a:round/>
              <a:headEnd type="none" w="med" len="med"/>
              <a:tailEnd type="triangle" w="med" len="med"/>
            </a:ln>
            <a:effectLst/>
            <a:extLst>
              <a:ext uri="{909E8E84-426E-40DD-AFC4-6F175D3DCCD1}">
                <a14:hiddenFill xmlns:a14="http://schemas.microsoft.com/office/drawing/2010/main" xmlns="">
                  <a:solidFill>
                    <a:srgbClr val="C0C0C0"/>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pic>
        <p:nvPicPr>
          <p:cNvPr id="152594" name="Picture 3090" descr="C:\Prentice Hall\CaseFair\presentations\Cf03\images\optimized\movealongsupply1.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1200" y="2100263"/>
            <a:ext cx="2341563" cy="1836737"/>
          </a:xfrm>
          <a:prstGeom prst="rect">
            <a:avLst/>
          </a:prstGeom>
          <a:noFill/>
          <a:extLst>
            <a:ext uri="{909E8E84-426E-40DD-AFC4-6F175D3DCCD1}">
              <a14:hiddenFill xmlns:a14="http://schemas.microsoft.com/office/drawing/2010/main" xmlns="">
                <a:solidFill>
                  <a:srgbClr val="FFFFFF"/>
                </a:solidFill>
              </a14:hiddenFill>
            </a:ext>
          </a:extLst>
        </p:spPr>
      </p:pic>
      <p:pic>
        <p:nvPicPr>
          <p:cNvPr id="152595" name="Picture 3091" descr="C:\Prentice Hall\CaseFair\presentations\Cf03\images\optimized\Supply9.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35638" y="4597400"/>
            <a:ext cx="2493962" cy="1955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26972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2593"/>
                                        </p:tgtEl>
                                        <p:attrNameLst>
                                          <p:attrName>style.visibility</p:attrName>
                                        </p:attrNameLst>
                                      </p:cBhvr>
                                      <p:to>
                                        <p:strVal val="visible"/>
                                      </p:to>
                                    </p:set>
                                    <p:animEffect transition="in" filter="blinds(horizontal)">
                                      <p:cBhvr>
                                        <p:cTn id="7" dur="500"/>
                                        <p:tgtEl>
                                          <p:spTgt spid="1525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152594"/>
                                        </p:tgtEl>
                                        <p:attrNameLst>
                                          <p:attrName>style.visibility</p:attrName>
                                        </p:attrNameLst>
                                      </p:cBhvr>
                                      <p:to>
                                        <p:strVal val="visible"/>
                                      </p:to>
                                    </p:set>
                                    <p:animEffect transition="in" filter="box(out)">
                                      <p:cBhvr>
                                        <p:cTn id="12" dur="500"/>
                                        <p:tgtEl>
                                          <p:spTgt spid="15259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52592"/>
                                        </p:tgtEl>
                                        <p:attrNameLst>
                                          <p:attrName>style.visibility</p:attrName>
                                        </p:attrNameLst>
                                      </p:cBhvr>
                                      <p:to>
                                        <p:strVal val="visible"/>
                                      </p:to>
                                    </p:set>
                                    <p:animEffect transition="in" filter="blinds(horizontal)">
                                      <p:cBhvr>
                                        <p:cTn id="17" dur="500"/>
                                        <p:tgtEl>
                                          <p:spTgt spid="1525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152595"/>
                                        </p:tgtEl>
                                        <p:attrNameLst>
                                          <p:attrName>style.visibility</p:attrName>
                                        </p:attrNameLst>
                                      </p:cBhvr>
                                      <p:to>
                                        <p:strVal val="visible"/>
                                      </p:to>
                                    </p:set>
                                    <p:animEffect transition="in" filter="box(out)">
                                      <p:cBhvr>
                                        <p:cTn id="22" dur="500"/>
                                        <p:tgtEl>
                                          <p:spTgt spid="152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6" name="Rectangle 2"/>
          <p:cNvSpPr>
            <a:spLocks noGrp="1" noRot="1" noChangeArrowheads="1"/>
          </p:cNvSpPr>
          <p:nvPr>
            <p:ph type="title"/>
          </p:nvPr>
        </p:nvSpPr>
        <p:spPr>
          <a:xfrm>
            <a:off x="381000" y="152400"/>
            <a:ext cx="8305800" cy="762000"/>
          </a:xfrm>
          <a:ln>
            <a:solidFill>
              <a:schemeClr val="tx2"/>
            </a:solidFill>
          </a:ln>
        </p:spPr>
        <p:txBody>
          <a:bodyPr>
            <a:normAutofit/>
          </a:bodyPr>
          <a:lstStyle/>
          <a:p>
            <a:r>
              <a:rPr lang="en-US" dirty="0"/>
              <a:t>Supply, Demand and Equilibrium</a:t>
            </a:r>
          </a:p>
        </p:txBody>
      </p:sp>
      <p:sp>
        <p:nvSpPr>
          <p:cNvPr id="579587" name="Rectangle 3"/>
          <p:cNvSpPr>
            <a:spLocks noGrp="1" noChangeArrowheads="1"/>
          </p:cNvSpPr>
          <p:nvPr>
            <p:ph type="body" idx="1"/>
          </p:nvPr>
        </p:nvSpPr>
        <p:spPr>
          <a:xfrm>
            <a:off x="0" y="1066800"/>
            <a:ext cx="9144000" cy="4572000"/>
          </a:xfrm>
        </p:spPr>
        <p:txBody>
          <a:bodyPr>
            <a:normAutofit lnSpcReduction="10000"/>
          </a:bodyPr>
          <a:lstStyle/>
          <a:p>
            <a:pPr marL="233363" indent="-233363">
              <a:lnSpc>
                <a:spcPct val="90000"/>
              </a:lnSpc>
            </a:pPr>
            <a:r>
              <a:rPr lang="en-US" b="1" dirty="0"/>
              <a:t>Equilibrium</a:t>
            </a:r>
            <a:r>
              <a:rPr lang="en-US" dirty="0"/>
              <a:t> in a competitive market: when the quantity demanded of a good equals the quantity supplied of that good.</a:t>
            </a:r>
          </a:p>
          <a:p>
            <a:pPr marL="233363" indent="-233363">
              <a:lnSpc>
                <a:spcPct val="90000"/>
              </a:lnSpc>
            </a:pPr>
            <a:endParaRPr lang="en-US" sz="2400" dirty="0"/>
          </a:p>
          <a:p>
            <a:pPr marL="233363" indent="-233363">
              <a:lnSpc>
                <a:spcPct val="90000"/>
              </a:lnSpc>
            </a:pPr>
            <a:r>
              <a:rPr lang="en-US" dirty="0"/>
              <a:t>The price at which this takes place is the </a:t>
            </a:r>
            <a:r>
              <a:rPr lang="en-US" b="1" dirty="0"/>
              <a:t>equilibrium price </a:t>
            </a:r>
            <a:r>
              <a:rPr lang="en-US" dirty="0"/>
              <a:t>(a.k.a. </a:t>
            </a:r>
            <a:r>
              <a:rPr lang="en-US" i="1" dirty="0"/>
              <a:t>market-clearing price</a:t>
            </a:r>
            <a:r>
              <a:rPr lang="en-US" dirty="0"/>
              <a:t>): </a:t>
            </a:r>
          </a:p>
          <a:p>
            <a:pPr lvl="1">
              <a:lnSpc>
                <a:spcPct val="90000"/>
              </a:lnSpc>
            </a:pPr>
            <a:endParaRPr lang="en-US" dirty="0"/>
          </a:p>
          <a:p>
            <a:pPr lvl="1">
              <a:lnSpc>
                <a:spcPct val="90000"/>
              </a:lnSpc>
            </a:pPr>
            <a:r>
              <a:rPr lang="en-US" dirty="0"/>
              <a:t>Every buyer finds a seller and vice versa.</a:t>
            </a:r>
          </a:p>
          <a:p>
            <a:pPr lvl="2">
              <a:lnSpc>
                <a:spcPct val="90000"/>
              </a:lnSpc>
              <a:buNone/>
            </a:pPr>
            <a:endParaRPr lang="en-US" sz="2400" dirty="0"/>
          </a:p>
          <a:p>
            <a:pPr lvl="1">
              <a:lnSpc>
                <a:spcPct val="90000"/>
              </a:lnSpc>
            </a:pPr>
            <a:r>
              <a:rPr lang="en-US" dirty="0"/>
              <a:t>The quantity of the good bought and sold at that price is the </a:t>
            </a:r>
            <a:r>
              <a:rPr lang="en-US" b="1" dirty="0"/>
              <a:t>equilibrium quantity.</a:t>
            </a:r>
            <a:r>
              <a:rPr lang="en-US" dirty="0"/>
              <a:t> </a:t>
            </a:r>
          </a:p>
        </p:txBody>
      </p:sp>
    </p:spTree>
    <p:extLst>
      <p:ext uri="{BB962C8B-B14F-4D97-AF65-F5344CB8AC3E}">
        <p14:creationId xmlns:p14="http://schemas.microsoft.com/office/powerpoint/2010/main" xmlns="" val="32109664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9587">
                                            <p:txEl>
                                              <p:pRg st="0" end="0"/>
                                            </p:txEl>
                                          </p:spTgt>
                                        </p:tgtEl>
                                        <p:attrNameLst>
                                          <p:attrName>style.visibility</p:attrName>
                                        </p:attrNameLst>
                                      </p:cBhvr>
                                      <p:to>
                                        <p:strVal val="visible"/>
                                      </p:to>
                                    </p:set>
                                    <p:animEffect transition="in" filter="wipe(left)">
                                      <p:cBhvr>
                                        <p:cTn id="7" dur="500"/>
                                        <p:tgtEl>
                                          <p:spTgt spid="579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79587">
                                            <p:txEl>
                                              <p:pRg st="2" end="2"/>
                                            </p:txEl>
                                          </p:spTgt>
                                        </p:tgtEl>
                                        <p:attrNameLst>
                                          <p:attrName>style.visibility</p:attrName>
                                        </p:attrNameLst>
                                      </p:cBhvr>
                                      <p:to>
                                        <p:strVal val="visible"/>
                                      </p:to>
                                    </p:set>
                                    <p:animEffect transition="in" filter="wipe(left)">
                                      <p:cBhvr>
                                        <p:cTn id="12" dur="500"/>
                                        <p:tgtEl>
                                          <p:spTgt spid="5795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79587">
                                            <p:txEl>
                                              <p:pRg st="4" end="4"/>
                                            </p:txEl>
                                          </p:spTgt>
                                        </p:tgtEl>
                                        <p:attrNameLst>
                                          <p:attrName>style.visibility</p:attrName>
                                        </p:attrNameLst>
                                      </p:cBhvr>
                                      <p:to>
                                        <p:strVal val="visible"/>
                                      </p:to>
                                    </p:set>
                                    <p:animEffect transition="in" filter="wipe(left)">
                                      <p:cBhvr>
                                        <p:cTn id="17" dur="500"/>
                                        <p:tgtEl>
                                          <p:spTgt spid="57958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79587">
                                            <p:txEl>
                                              <p:pRg st="6" end="6"/>
                                            </p:txEl>
                                          </p:spTgt>
                                        </p:tgtEl>
                                        <p:attrNameLst>
                                          <p:attrName>style.visibility</p:attrName>
                                        </p:attrNameLst>
                                      </p:cBhvr>
                                      <p:to>
                                        <p:strVal val="visible"/>
                                      </p:to>
                                    </p:set>
                                    <p:animEffect transition="in" filter="wipe(left)">
                                      <p:cBhvr>
                                        <p:cTn id="22" dur="500"/>
                                        <p:tgtEl>
                                          <p:spTgt spid="579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noFill/>
          <a:ln/>
        </p:spPr>
        <p:txBody>
          <a:bodyPr lIns="92075" tIns="46038" rIns="92075" bIns="46038"/>
          <a:lstStyle/>
          <a:p>
            <a:r>
              <a:rPr lang="en-US"/>
              <a:t>Market Equilibrium</a:t>
            </a:r>
          </a:p>
        </p:txBody>
      </p:sp>
      <p:sp>
        <p:nvSpPr>
          <p:cNvPr id="97301" name="Rectangle 21"/>
          <p:cNvSpPr>
            <a:spLocks noGrp="1" noChangeArrowheads="1"/>
          </p:cNvSpPr>
          <p:nvPr>
            <p:ph type="body" idx="1"/>
          </p:nvPr>
        </p:nvSpPr>
        <p:spPr>
          <a:xfrm>
            <a:off x="4876800" y="1752600"/>
            <a:ext cx="3886200" cy="2438400"/>
          </a:xfrm>
        </p:spPr>
        <p:txBody>
          <a:bodyPr/>
          <a:lstStyle/>
          <a:p>
            <a:r>
              <a:rPr lang="en-US"/>
              <a:t>Only in equilibrium is quantity supplied equal to quantity demanded.</a:t>
            </a:r>
          </a:p>
        </p:txBody>
      </p:sp>
      <p:sp>
        <p:nvSpPr>
          <p:cNvPr id="97302" name="Rectangle 22"/>
          <p:cNvSpPr>
            <a:spLocks noChangeArrowheads="1"/>
          </p:cNvSpPr>
          <p:nvPr/>
        </p:nvSpPr>
        <p:spPr bwMode="auto">
          <a:xfrm>
            <a:off x="4876800" y="3581400"/>
            <a:ext cx="3810000" cy="243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5000"/>
              </a:spcBef>
              <a:spcAft>
                <a:spcPct val="45000"/>
              </a:spcAft>
              <a:buFontTx/>
              <a:buChar char="•"/>
            </a:pPr>
            <a:r>
              <a:rPr lang="en-US" sz="2800">
                <a:effectLst>
                  <a:outerShdw blurRad="38100" dist="38100" dir="2700000" algn="tl">
                    <a:srgbClr val="C0C0C0"/>
                  </a:outerShdw>
                </a:effectLst>
                <a:latin typeface="Arial" charset="0"/>
              </a:rPr>
              <a:t>At any price level other than </a:t>
            </a:r>
            <a:r>
              <a:rPr lang="en-US" sz="2800" i="1">
                <a:effectLst>
                  <a:outerShdw blurRad="38100" dist="38100" dir="2700000" algn="tl">
                    <a:srgbClr val="C0C0C0"/>
                  </a:outerShdw>
                </a:effectLst>
                <a:latin typeface="Arial" charset="0"/>
              </a:rPr>
              <a:t>P</a:t>
            </a:r>
            <a:r>
              <a:rPr lang="en-US" sz="2800" baseline="-25000">
                <a:effectLst>
                  <a:outerShdw blurRad="38100" dist="38100" dir="2700000" algn="tl">
                    <a:srgbClr val="C0C0C0"/>
                  </a:outerShdw>
                </a:effectLst>
                <a:latin typeface="Arial" charset="0"/>
              </a:rPr>
              <a:t>0</a:t>
            </a:r>
            <a:r>
              <a:rPr lang="en-US" sz="2800">
                <a:effectLst>
                  <a:outerShdw blurRad="38100" dist="38100" dir="2700000" algn="tl">
                    <a:srgbClr val="C0C0C0"/>
                  </a:outerShdw>
                </a:effectLst>
                <a:latin typeface="Arial" charset="0"/>
              </a:rPr>
              <a:t>, the wishes of buyers and sellers do not coincide.</a:t>
            </a:r>
          </a:p>
        </p:txBody>
      </p:sp>
      <p:pic>
        <p:nvPicPr>
          <p:cNvPr id="97314" name="Picture 34" descr="C:\Prentice Hall\CaseFair\presentations\Cf03\images\optimized\equilibrium4.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52600"/>
            <a:ext cx="5189538" cy="3794125"/>
          </a:xfrm>
          <a:prstGeom prst="rect">
            <a:avLst/>
          </a:prstGeom>
          <a:noFill/>
          <a:extLst>
            <a:ext uri="{909E8E84-426E-40DD-AFC4-6F175D3DCCD1}">
              <a14:hiddenFill xmlns:a14="http://schemas.microsoft.com/office/drawing/2010/main" xmlns="">
                <a:solidFill>
                  <a:srgbClr val="FFFFFF"/>
                </a:solidFill>
              </a14:hiddenFill>
            </a:ext>
          </a:extLst>
        </p:spPr>
      </p:pic>
      <p:pic>
        <p:nvPicPr>
          <p:cNvPr id="97315" name="Picture 35" descr="C:\Prentice Hall\CaseFair\presentations\Cf03\images\optimized\equilibrium3.gi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752600"/>
            <a:ext cx="5189538" cy="3794125"/>
          </a:xfrm>
          <a:prstGeom prst="rect">
            <a:avLst/>
          </a:prstGeom>
          <a:noFill/>
          <a:extLst>
            <a:ext uri="{909E8E84-426E-40DD-AFC4-6F175D3DCCD1}">
              <a14:hiddenFill xmlns:a14="http://schemas.microsoft.com/office/drawing/2010/main" xmlns="">
                <a:solidFill>
                  <a:srgbClr val="FFFFFF"/>
                </a:solidFill>
              </a14:hiddenFill>
            </a:ext>
          </a:extLst>
        </p:spPr>
      </p:pic>
      <p:pic>
        <p:nvPicPr>
          <p:cNvPr id="97316" name="Picture 36" descr="C:\Prentice Hall\CaseFair\presentations\Cf03\images\optimized\equilibrium.gi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1752600"/>
            <a:ext cx="5189538" cy="3794125"/>
          </a:xfrm>
          <a:prstGeom prst="rect">
            <a:avLst/>
          </a:prstGeom>
          <a:noFill/>
          <a:extLst>
            <a:ext uri="{909E8E84-426E-40DD-AFC4-6F175D3DCCD1}">
              <a14:hiddenFill xmlns:a14="http://schemas.microsoft.com/office/drawing/2010/main" xmlns="">
                <a:solidFill>
                  <a:srgbClr val="FFFFFF"/>
                </a:solidFill>
              </a14:hiddenFill>
            </a:ext>
          </a:extLst>
        </p:spPr>
      </p:pic>
      <p:pic>
        <p:nvPicPr>
          <p:cNvPr id="97317" name="Picture 37" descr="C:\Prentice Hall\CaseFair\presentations\Cf03\images\optimized\equilibrium7.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0" y="1752600"/>
            <a:ext cx="5189538" cy="37941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667009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97314"/>
                                        </p:tgtEl>
                                        <p:attrNameLst>
                                          <p:attrName>style.visibility</p:attrName>
                                        </p:attrNameLst>
                                      </p:cBhvr>
                                      <p:to>
                                        <p:strVal val="visible"/>
                                      </p:to>
                                    </p:set>
                                    <p:animEffect transition="in" filter="box(out)">
                                      <p:cBhvr>
                                        <p:cTn id="7" dur="500"/>
                                        <p:tgtEl>
                                          <p:spTgt spid="97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301">
                                            <p:txEl>
                                              <p:pRg st="0" end="0"/>
                                            </p:txEl>
                                          </p:spTgt>
                                        </p:tgtEl>
                                        <p:attrNameLst>
                                          <p:attrName>style.visibility</p:attrName>
                                        </p:attrNameLst>
                                      </p:cBhvr>
                                      <p:to>
                                        <p:strVal val="visible"/>
                                      </p:to>
                                    </p:set>
                                    <p:animEffect transition="in" filter="wipe(left)">
                                      <p:cBhvr>
                                        <p:cTn id="12" dur="500"/>
                                        <p:tgtEl>
                                          <p:spTgt spid="9730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97315"/>
                                        </p:tgtEl>
                                        <p:attrNameLst>
                                          <p:attrName>style.visibility</p:attrName>
                                        </p:attrNameLst>
                                      </p:cBhvr>
                                      <p:to>
                                        <p:strVal val="visible"/>
                                      </p:to>
                                    </p:set>
                                    <p:animEffect transition="in" filter="box(out)">
                                      <p:cBhvr>
                                        <p:cTn id="17" dur="500"/>
                                        <p:tgtEl>
                                          <p:spTgt spid="973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97316"/>
                                        </p:tgtEl>
                                        <p:attrNameLst>
                                          <p:attrName>style.visibility</p:attrName>
                                        </p:attrNameLst>
                                      </p:cBhvr>
                                      <p:to>
                                        <p:strVal val="visible"/>
                                      </p:to>
                                    </p:set>
                                    <p:animEffect transition="in" filter="box(out)">
                                      <p:cBhvr>
                                        <p:cTn id="22" dur="500"/>
                                        <p:tgtEl>
                                          <p:spTgt spid="9731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7302"/>
                                        </p:tgtEl>
                                        <p:attrNameLst>
                                          <p:attrName>style.visibility</p:attrName>
                                        </p:attrNameLst>
                                      </p:cBhvr>
                                      <p:to>
                                        <p:strVal val="visible"/>
                                      </p:to>
                                    </p:set>
                                    <p:animEffect transition="in" filter="wipe(left)">
                                      <p:cBhvr>
                                        <p:cTn id="27" dur="500"/>
                                        <p:tgtEl>
                                          <p:spTgt spid="9730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97317"/>
                                        </p:tgtEl>
                                        <p:attrNameLst>
                                          <p:attrName>style.visibility</p:attrName>
                                        </p:attrNameLst>
                                      </p:cBhvr>
                                      <p:to>
                                        <p:strVal val="visible"/>
                                      </p:to>
                                    </p:set>
                                    <p:animEffect transition="in" filter="box(out)">
                                      <p:cBhvr>
                                        <p:cTn id="32" dur="500"/>
                                        <p:tgtEl>
                                          <p:spTgt spid="97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01" grpId="0" build="p" bldLvl="2" autoUpdateAnimBg="0"/>
      <p:bldP spid="9730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3" name="Text Box 3"/>
          <p:cNvSpPr txBox="1">
            <a:spLocks noChangeArrowheads="1"/>
          </p:cNvSpPr>
          <p:nvPr/>
        </p:nvSpPr>
        <p:spPr bwMode="auto">
          <a:xfrm>
            <a:off x="457200" y="152400"/>
            <a:ext cx="8229600" cy="531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588" indent="-1588">
              <a:spcBef>
                <a:spcPct val="0"/>
              </a:spcBef>
              <a:defRPr>
                <a:solidFill>
                  <a:schemeClr val="tx1"/>
                </a:solidFill>
                <a:latin typeface="Arial" pitchFamily="34" charset="0"/>
              </a:defRPr>
            </a:lvl1pPr>
            <a:lvl2pPr>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50000"/>
              </a:spcBef>
            </a:pPr>
            <a:endParaRPr lang="en-US" sz="3600" b="1">
              <a:solidFill>
                <a:srgbClr val="993366"/>
              </a:solidFill>
            </a:endParaRPr>
          </a:p>
        </p:txBody>
      </p:sp>
      <p:sp>
        <p:nvSpPr>
          <p:cNvPr id="583694" name="Text Box 14"/>
          <p:cNvSpPr txBox="1">
            <a:spLocks noChangeArrowheads="1"/>
          </p:cNvSpPr>
          <p:nvPr/>
        </p:nvSpPr>
        <p:spPr bwMode="auto">
          <a:xfrm>
            <a:off x="5334000" y="1219200"/>
            <a:ext cx="3581400" cy="2647950"/>
          </a:xfrm>
          <a:prstGeom prst="rect">
            <a:avLst/>
          </a:prstGeom>
          <a:solidFill>
            <a:schemeClr val="bg1"/>
          </a:solidFill>
          <a:ln>
            <a:noFill/>
          </a:ln>
          <a:effectLst/>
        </p:spPr>
        <p:txBody>
          <a:bodyPr>
            <a:spAutoFit/>
          </a:bodyPr>
          <a:lstStyle>
            <a:lvl1pPr marL="1588" indent="-1588">
              <a:spcBef>
                <a:spcPct val="0"/>
              </a:spcBef>
              <a:defRPr>
                <a:solidFill>
                  <a:schemeClr val="tx1"/>
                </a:solidFill>
                <a:latin typeface="Arial" pitchFamily="34" charset="0"/>
              </a:defRPr>
            </a:lvl1pPr>
            <a:lvl2pPr>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lnSpc>
                <a:spcPct val="100000"/>
              </a:lnSpc>
              <a:spcBef>
                <a:spcPct val="20000"/>
              </a:spcBef>
            </a:pPr>
            <a:r>
              <a:rPr lang="en-US" sz="2400" dirty="0"/>
              <a:t>There is a </a:t>
            </a:r>
            <a:r>
              <a:rPr lang="en-US" sz="2400" b="1" dirty="0"/>
              <a:t>surplus </a:t>
            </a:r>
            <a:r>
              <a:rPr lang="en-US" sz="2400" dirty="0"/>
              <a:t>of a good when the quantity supplied exceeds the quantity demanded. Surpluses occur when the price is above its equilibrium level. </a:t>
            </a:r>
          </a:p>
        </p:txBody>
      </p:sp>
      <p:cxnSp>
        <p:nvCxnSpPr>
          <p:cNvPr id="583804" name="Straight Connector 86"/>
          <p:cNvCxnSpPr>
            <a:cxnSpLocks noChangeShapeType="1"/>
          </p:cNvCxnSpPr>
          <p:nvPr/>
        </p:nvCxnSpPr>
        <p:spPr bwMode="auto">
          <a:xfrm>
            <a:off x="3286125" y="2979738"/>
            <a:ext cx="0" cy="2043112"/>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cxnSp>
        <p:nvCxnSpPr>
          <p:cNvPr id="583803" name="Straight Connector 86"/>
          <p:cNvCxnSpPr>
            <a:cxnSpLocks noChangeShapeType="1"/>
          </p:cNvCxnSpPr>
          <p:nvPr/>
        </p:nvCxnSpPr>
        <p:spPr bwMode="auto">
          <a:xfrm>
            <a:off x="4576763" y="2979738"/>
            <a:ext cx="0" cy="2043112"/>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cxnSp>
        <p:nvCxnSpPr>
          <p:cNvPr id="583802" name="Straight Connector 86"/>
          <p:cNvCxnSpPr>
            <a:cxnSpLocks noChangeShapeType="1"/>
          </p:cNvCxnSpPr>
          <p:nvPr/>
        </p:nvCxnSpPr>
        <p:spPr bwMode="auto">
          <a:xfrm>
            <a:off x="2259013" y="2967038"/>
            <a:ext cx="2317750" cy="3175"/>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cxnSp>
        <p:nvCxnSpPr>
          <p:cNvPr id="583800" name="Straight Connector 86"/>
          <p:cNvCxnSpPr>
            <a:cxnSpLocks noChangeShapeType="1"/>
          </p:cNvCxnSpPr>
          <p:nvPr/>
        </p:nvCxnSpPr>
        <p:spPr bwMode="auto">
          <a:xfrm>
            <a:off x="2259013" y="3878263"/>
            <a:ext cx="1820862" cy="3175"/>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sp>
        <p:nvSpPr>
          <p:cNvPr id="583709" name="Line 29"/>
          <p:cNvSpPr>
            <a:spLocks noChangeShapeType="1"/>
          </p:cNvSpPr>
          <p:nvPr/>
        </p:nvSpPr>
        <p:spPr bwMode="auto">
          <a:xfrm flipV="1">
            <a:off x="2032000" y="957263"/>
            <a:ext cx="0" cy="4003675"/>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10" name="Freeform 30"/>
          <p:cNvSpPr>
            <a:spLocks/>
          </p:cNvSpPr>
          <p:nvPr/>
        </p:nvSpPr>
        <p:spPr bwMode="auto">
          <a:xfrm>
            <a:off x="2032000" y="5048250"/>
            <a:ext cx="268288" cy="165100"/>
          </a:xfrm>
          <a:custGeom>
            <a:avLst/>
            <a:gdLst>
              <a:gd name="T0" fmla="*/ 155 w 155"/>
              <a:gd name="T1" fmla="*/ 97 h 97"/>
              <a:gd name="T2" fmla="*/ 0 w 155"/>
              <a:gd name="T3" fmla="*/ 97 h 97"/>
              <a:gd name="T4" fmla="*/ 0 w 155"/>
              <a:gd name="T5" fmla="*/ 0 h 97"/>
            </a:gdLst>
            <a:ahLst/>
            <a:cxnLst>
              <a:cxn ang="0">
                <a:pos x="T0" y="T1"/>
              </a:cxn>
              <a:cxn ang="0">
                <a:pos x="T2" y="T3"/>
              </a:cxn>
              <a:cxn ang="0">
                <a:pos x="T4" y="T5"/>
              </a:cxn>
            </a:cxnLst>
            <a:rect l="0" t="0" r="r" b="b"/>
            <a:pathLst>
              <a:path w="155" h="97">
                <a:moveTo>
                  <a:pt x="155" y="97"/>
                </a:moveTo>
                <a:lnTo>
                  <a:pt x="0" y="97"/>
                </a:lnTo>
                <a:lnTo>
                  <a:pt x="0" y="0"/>
                </a:lnTo>
              </a:path>
            </a:pathLst>
          </a:custGeom>
          <a:noFill/>
          <a:ln w="9525" cap="flat">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3711" name="Line 31"/>
          <p:cNvSpPr>
            <a:spLocks noChangeShapeType="1"/>
          </p:cNvSpPr>
          <p:nvPr/>
        </p:nvSpPr>
        <p:spPr bwMode="auto">
          <a:xfrm flipH="1">
            <a:off x="2476500" y="5213350"/>
            <a:ext cx="4483100"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12" name="Rectangle 32"/>
          <p:cNvSpPr>
            <a:spLocks noChangeArrowheads="1"/>
          </p:cNvSpPr>
          <p:nvPr/>
        </p:nvSpPr>
        <p:spPr bwMode="auto">
          <a:xfrm>
            <a:off x="2801938" y="5256213"/>
            <a:ext cx="98425"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7</a:t>
            </a:r>
            <a:endParaRPr lang="en-US" sz="1400"/>
          </a:p>
        </p:txBody>
      </p:sp>
      <p:sp>
        <p:nvSpPr>
          <p:cNvPr id="583713" name="Rectangle 33"/>
          <p:cNvSpPr>
            <a:spLocks noChangeArrowheads="1"/>
          </p:cNvSpPr>
          <p:nvPr/>
        </p:nvSpPr>
        <p:spPr bwMode="auto">
          <a:xfrm>
            <a:off x="1839913" y="5256213"/>
            <a:ext cx="98425"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a:t>
            </a:r>
            <a:endParaRPr lang="en-US" sz="1400"/>
          </a:p>
        </p:txBody>
      </p:sp>
      <p:sp>
        <p:nvSpPr>
          <p:cNvPr id="583714" name="Rectangle 34"/>
          <p:cNvSpPr>
            <a:spLocks noChangeArrowheads="1"/>
          </p:cNvSpPr>
          <p:nvPr/>
        </p:nvSpPr>
        <p:spPr bwMode="auto">
          <a:xfrm>
            <a:off x="3981450" y="5256213"/>
            <a:ext cx="196850"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10</a:t>
            </a:r>
            <a:endParaRPr lang="en-US" sz="1400"/>
          </a:p>
        </p:txBody>
      </p:sp>
      <p:sp>
        <p:nvSpPr>
          <p:cNvPr id="583715" name="Rectangle 35"/>
          <p:cNvSpPr>
            <a:spLocks noChangeArrowheads="1"/>
          </p:cNvSpPr>
          <p:nvPr/>
        </p:nvSpPr>
        <p:spPr bwMode="auto">
          <a:xfrm>
            <a:off x="6034088" y="5256213"/>
            <a:ext cx="196850"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a:t>
            </a:r>
            <a:endParaRPr lang="en-US" sz="1400"/>
          </a:p>
        </p:txBody>
      </p:sp>
      <p:sp>
        <p:nvSpPr>
          <p:cNvPr id="583716" name="Rectangle 36"/>
          <p:cNvSpPr>
            <a:spLocks noChangeArrowheads="1"/>
          </p:cNvSpPr>
          <p:nvPr/>
        </p:nvSpPr>
        <p:spPr bwMode="auto">
          <a:xfrm>
            <a:off x="5213350" y="5256213"/>
            <a:ext cx="196850"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13</a:t>
            </a:r>
            <a:endParaRPr lang="en-US" sz="1400"/>
          </a:p>
        </p:txBody>
      </p:sp>
      <p:sp>
        <p:nvSpPr>
          <p:cNvPr id="583717" name="Rectangle 37"/>
          <p:cNvSpPr>
            <a:spLocks noChangeArrowheads="1"/>
          </p:cNvSpPr>
          <p:nvPr/>
        </p:nvSpPr>
        <p:spPr bwMode="auto">
          <a:xfrm>
            <a:off x="6856413" y="5256213"/>
            <a:ext cx="196850"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a:t>
            </a:r>
            <a:endParaRPr lang="en-US" sz="1400"/>
          </a:p>
        </p:txBody>
      </p:sp>
      <p:sp>
        <p:nvSpPr>
          <p:cNvPr id="583728" name="Line 48"/>
          <p:cNvSpPr>
            <a:spLocks noChangeShapeType="1"/>
          </p:cNvSpPr>
          <p:nvPr/>
        </p:nvSpPr>
        <p:spPr bwMode="auto">
          <a:xfrm>
            <a:off x="2032000" y="2058988"/>
            <a:ext cx="133350"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29" name="Line 49"/>
          <p:cNvSpPr>
            <a:spLocks noChangeShapeType="1"/>
          </p:cNvSpPr>
          <p:nvPr/>
        </p:nvSpPr>
        <p:spPr bwMode="auto">
          <a:xfrm>
            <a:off x="2032000" y="2508250"/>
            <a:ext cx="133350"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0" name="Line 50"/>
          <p:cNvSpPr>
            <a:spLocks noChangeShapeType="1"/>
          </p:cNvSpPr>
          <p:nvPr/>
        </p:nvSpPr>
        <p:spPr bwMode="auto">
          <a:xfrm>
            <a:off x="2032000" y="2955925"/>
            <a:ext cx="133350"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1" name="Line 51"/>
          <p:cNvSpPr>
            <a:spLocks noChangeShapeType="1"/>
          </p:cNvSpPr>
          <p:nvPr/>
        </p:nvSpPr>
        <p:spPr bwMode="auto">
          <a:xfrm>
            <a:off x="2032000" y="3409950"/>
            <a:ext cx="133350"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2" name="Line 52"/>
          <p:cNvSpPr>
            <a:spLocks noChangeShapeType="1"/>
          </p:cNvSpPr>
          <p:nvPr/>
        </p:nvSpPr>
        <p:spPr bwMode="auto">
          <a:xfrm>
            <a:off x="2032000" y="4308475"/>
            <a:ext cx="133350"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3" name="Line 53"/>
          <p:cNvSpPr>
            <a:spLocks noChangeShapeType="1"/>
          </p:cNvSpPr>
          <p:nvPr/>
        </p:nvSpPr>
        <p:spPr bwMode="auto">
          <a:xfrm>
            <a:off x="2032000" y="3859213"/>
            <a:ext cx="133350"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4" name="Line 54"/>
          <p:cNvSpPr>
            <a:spLocks noChangeShapeType="1"/>
          </p:cNvSpPr>
          <p:nvPr/>
        </p:nvSpPr>
        <p:spPr bwMode="auto">
          <a:xfrm>
            <a:off x="2032000" y="4757738"/>
            <a:ext cx="133350"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5" name="Line 55"/>
          <p:cNvSpPr>
            <a:spLocks noChangeShapeType="1"/>
          </p:cNvSpPr>
          <p:nvPr/>
        </p:nvSpPr>
        <p:spPr bwMode="auto">
          <a:xfrm flipV="1">
            <a:off x="2854325" y="5081588"/>
            <a:ext cx="0" cy="1317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6" name="Line 56"/>
          <p:cNvSpPr>
            <a:spLocks noChangeShapeType="1"/>
          </p:cNvSpPr>
          <p:nvPr/>
        </p:nvSpPr>
        <p:spPr bwMode="auto">
          <a:xfrm flipV="1">
            <a:off x="3303588" y="5081588"/>
            <a:ext cx="0" cy="1317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7" name="Line 57"/>
          <p:cNvSpPr>
            <a:spLocks noChangeShapeType="1"/>
          </p:cNvSpPr>
          <p:nvPr/>
        </p:nvSpPr>
        <p:spPr bwMode="auto">
          <a:xfrm flipV="1">
            <a:off x="4084638" y="5081588"/>
            <a:ext cx="0" cy="1317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8" name="Line 58"/>
          <p:cNvSpPr>
            <a:spLocks noChangeShapeType="1"/>
          </p:cNvSpPr>
          <p:nvPr/>
        </p:nvSpPr>
        <p:spPr bwMode="auto">
          <a:xfrm flipV="1">
            <a:off x="4575175" y="5081588"/>
            <a:ext cx="0" cy="1317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39" name="Line 59"/>
          <p:cNvSpPr>
            <a:spLocks noChangeShapeType="1"/>
          </p:cNvSpPr>
          <p:nvPr/>
        </p:nvSpPr>
        <p:spPr bwMode="auto">
          <a:xfrm flipV="1">
            <a:off x="5318125" y="5081588"/>
            <a:ext cx="0" cy="1317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40" name="Line 60"/>
          <p:cNvSpPr>
            <a:spLocks noChangeShapeType="1"/>
          </p:cNvSpPr>
          <p:nvPr/>
        </p:nvSpPr>
        <p:spPr bwMode="auto">
          <a:xfrm flipV="1">
            <a:off x="6138863" y="5081588"/>
            <a:ext cx="0" cy="1317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41" name="Line 61"/>
          <p:cNvSpPr>
            <a:spLocks noChangeShapeType="1"/>
          </p:cNvSpPr>
          <p:nvPr/>
        </p:nvSpPr>
        <p:spPr bwMode="auto">
          <a:xfrm flipV="1">
            <a:off x="6959600" y="5081588"/>
            <a:ext cx="0" cy="1317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42" name="Rectangle 62"/>
          <p:cNvSpPr>
            <a:spLocks noChangeArrowheads="1"/>
          </p:cNvSpPr>
          <p:nvPr/>
        </p:nvSpPr>
        <p:spPr bwMode="auto">
          <a:xfrm>
            <a:off x="1490663" y="1947863"/>
            <a:ext cx="441325"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$2.00</a:t>
            </a:r>
            <a:endParaRPr lang="en-US" sz="1400"/>
          </a:p>
        </p:txBody>
      </p:sp>
      <p:sp>
        <p:nvSpPr>
          <p:cNvPr id="583743" name="Rectangle 63"/>
          <p:cNvSpPr>
            <a:spLocks noChangeArrowheads="1"/>
          </p:cNvSpPr>
          <p:nvPr/>
        </p:nvSpPr>
        <p:spPr bwMode="auto">
          <a:xfrm>
            <a:off x="1592263" y="2397125"/>
            <a:ext cx="344487"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1.75</a:t>
            </a:r>
            <a:endParaRPr lang="en-US" sz="1400"/>
          </a:p>
        </p:txBody>
      </p:sp>
      <p:sp>
        <p:nvSpPr>
          <p:cNvPr id="583744" name="Rectangle 64"/>
          <p:cNvSpPr>
            <a:spLocks noChangeArrowheads="1"/>
          </p:cNvSpPr>
          <p:nvPr/>
        </p:nvSpPr>
        <p:spPr bwMode="auto">
          <a:xfrm>
            <a:off x="1592263" y="2847975"/>
            <a:ext cx="344487"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1.50</a:t>
            </a:r>
            <a:endParaRPr lang="en-US" sz="1400"/>
          </a:p>
        </p:txBody>
      </p:sp>
      <p:sp>
        <p:nvSpPr>
          <p:cNvPr id="583745" name="Rectangle 65"/>
          <p:cNvSpPr>
            <a:spLocks noChangeArrowheads="1"/>
          </p:cNvSpPr>
          <p:nvPr/>
        </p:nvSpPr>
        <p:spPr bwMode="auto">
          <a:xfrm>
            <a:off x="1592263" y="3297238"/>
            <a:ext cx="344487" cy="16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1.25</a:t>
            </a:r>
            <a:endParaRPr lang="en-US" sz="1400"/>
          </a:p>
        </p:txBody>
      </p:sp>
      <p:sp>
        <p:nvSpPr>
          <p:cNvPr id="583746" name="Rectangle 66"/>
          <p:cNvSpPr>
            <a:spLocks noChangeArrowheads="1"/>
          </p:cNvSpPr>
          <p:nvPr/>
        </p:nvSpPr>
        <p:spPr bwMode="auto">
          <a:xfrm>
            <a:off x="1592263" y="3749675"/>
            <a:ext cx="344487"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1.00</a:t>
            </a:r>
            <a:endParaRPr lang="en-US" sz="1400"/>
          </a:p>
        </p:txBody>
      </p:sp>
      <p:sp>
        <p:nvSpPr>
          <p:cNvPr id="583747" name="Rectangle 67"/>
          <p:cNvSpPr>
            <a:spLocks noChangeArrowheads="1"/>
          </p:cNvSpPr>
          <p:nvPr/>
        </p:nvSpPr>
        <p:spPr bwMode="auto">
          <a:xfrm>
            <a:off x="1592263" y="4202113"/>
            <a:ext cx="344487"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0.75</a:t>
            </a:r>
            <a:endParaRPr lang="en-US" sz="1400"/>
          </a:p>
        </p:txBody>
      </p:sp>
      <p:sp>
        <p:nvSpPr>
          <p:cNvPr id="583748" name="Rectangle 68"/>
          <p:cNvSpPr>
            <a:spLocks noChangeArrowheads="1"/>
          </p:cNvSpPr>
          <p:nvPr/>
        </p:nvSpPr>
        <p:spPr bwMode="auto">
          <a:xfrm>
            <a:off x="1592263" y="4649788"/>
            <a:ext cx="344487"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0.50</a:t>
            </a:r>
            <a:endParaRPr lang="en-US" sz="1400"/>
          </a:p>
        </p:txBody>
      </p:sp>
      <p:sp>
        <p:nvSpPr>
          <p:cNvPr id="583759" name="Freeform 79"/>
          <p:cNvSpPr>
            <a:spLocks/>
          </p:cNvSpPr>
          <p:nvPr/>
        </p:nvSpPr>
        <p:spPr bwMode="auto">
          <a:xfrm>
            <a:off x="3263900" y="2058988"/>
            <a:ext cx="1476375" cy="2705100"/>
          </a:xfrm>
          <a:custGeom>
            <a:avLst/>
            <a:gdLst>
              <a:gd name="T0" fmla="*/ 266 w 266"/>
              <a:gd name="T1" fmla="*/ 0 h 494"/>
              <a:gd name="T2" fmla="*/ 0 w 266"/>
              <a:gd name="T3" fmla="*/ 494 h 494"/>
            </a:gdLst>
            <a:ahLst/>
            <a:cxnLst>
              <a:cxn ang="0">
                <a:pos x="T0" y="T1"/>
              </a:cxn>
              <a:cxn ang="0">
                <a:pos x="T2" y="T3"/>
              </a:cxn>
            </a:cxnLst>
            <a:rect l="0" t="0" r="r" b="b"/>
            <a:pathLst>
              <a:path w="266" h="494">
                <a:moveTo>
                  <a:pt x="266" y="0"/>
                </a:moveTo>
                <a:cubicBezTo>
                  <a:pt x="266" y="149"/>
                  <a:pt x="190" y="320"/>
                  <a:pt x="0" y="494"/>
                </a:cubicBezTo>
              </a:path>
            </a:pathLst>
          </a:custGeom>
          <a:noFill/>
          <a:ln w="39688" cap="flat">
            <a:solidFill>
              <a:srgbClr val="EE313C"/>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3760" name="Rectangle 80"/>
          <p:cNvSpPr>
            <a:spLocks noChangeArrowheads="1"/>
          </p:cNvSpPr>
          <p:nvPr/>
        </p:nvSpPr>
        <p:spPr bwMode="auto">
          <a:xfrm>
            <a:off x="4452938" y="1782763"/>
            <a:ext cx="542925"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Supply</a:t>
            </a:r>
            <a:endParaRPr lang="en-US" sz="1400"/>
          </a:p>
        </p:txBody>
      </p:sp>
      <p:sp>
        <p:nvSpPr>
          <p:cNvPr id="583761" name="Rectangle 81"/>
          <p:cNvSpPr>
            <a:spLocks noChangeArrowheads="1"/>
          </p:cNvSpPr>
          <p:nvPr/>
        </p:nvSpPr>
        <p:spPr bwMode="auto">
          <a:xfrm>
            <a:off x="5870575" y="4668838"/>
            <a:ext cx="669925"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Demand</a:t>
            </a:r>
            <a:endParaRPr lang="en-US" sz="1400"/>
          </a:p>
        </p:txBody>
      </p:sp>
      <p:sp>
        <p:nvSpPr>
          <p:cNvPr id="583763" name="Line 83"/>
          <p:cNvSpPr>
            <a:spLocks noChangeShapeType="1"/>
          </p:cNvSpPr>
          <p:nvPr/>
        </p:nvSpPr>
        <p:spPr bwMode="auto">
          <a:xfrm flipV="1">
            <a:off x="1971675" y="4929188"/>
            <a:ext cx="115888" cy="6350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64" name="Line 84"/>
          <p:cNvSpPr>
            <a:spLocks noChangeShapeType="1"/>
          </p:cNvSpPr>
          <p:nvPr/>
        </p:nvSpPr>
        <p:spPr bwMode="auto">
          <a:xfrm flipV="1">
            <a:off x="1971675" y="5014913"/>
            <a:ext cx="115888" cy="66675"/>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65" name="Line 85"/>
          <p:cNvSpPr>
            <a:spLocks noChangeShapeType="1"/>
          </p:cNvSpPr>
          <p:nvPr/>
        </p:nvSpPr>
        <p:spPr bwMode="auto">
          <a:xfrm flipH="1">
            <a:off x="2265363" y="5151438"/>
            <a:ext cx="68262" cy="1158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66" name="Line 86"/>
          <p:cNvSpPr>
            <a:spLocks noChangeShapeType="1"/>
          </p:cNvSpPr>
          <p:nvPr/>
        </p:nvSpPr>
        <p:spPr bwMode="auto">
          <a:xfrm flipH="1">
            <a:off x="2355850" y="5151438"/>
            <a:ext cx="65088" cy="1158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67" name="Freeform 87"/>
          <p:cNvSpPr>
            <a:spLocks/>
          </p:cNvSpPr>
          <p:nvPr/>
        </p:nvSpPr>
        <p:spPr bwMode="auto">
          <a:xfrm>
            <a:off x="2894013" y="2058988"/>
            <a:ext cx="2913062" cy="2705100"/>
          </a:xfrm>
          <a:custGeom>
            <a:avLst/>
            <a:gdLst>
              <a:gd name="T0" fmla="*/ 0 w 525"/>
              <a:gd name="T1" fmla="*/ 0 h 494"/>
              <a:gd name="T2" fmla="*/ 525 w 525"/>
              <a:gd name="T3" fmla="*/ 494 h 494"/>
            </a:gdLst>
            <a:ahLst/>
            <a:cxnLst>
              <a:cxn ang="0">
                <a:pos x="T0" y="T1"/>
              </a:cxn>
              <a:cxn ang="0">
                <a:pos x="T2" y="T3"/>
              </a:cxn>
            </a:cxnLst>
            <a:rect l="0" t="0" r="r" b="b"/>
            <a:pathLst>
              <a:path w="525" h="494">
                <a:moveTo>
                  <a:pt x="0" y="0"/>
                </a:moveTo>
                <a:cubicBezTo>
                  <a:pt x="30" y="133"/>
                  <a:pt x="196" y="409"/>
                  <a:pt x="525" y="494"/>
                </a:cubicBezTo>
              </a:path>
            </a:pathLst>
          </a:custGeom>
          <a:noFill/>
          <a:ln w="39688" cap="flat">
            <a:solidFill>
              <a:srgbClr val="3C5DAA"/>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3768" name="Oval 88"/>
          <p:cNvSpPr>
            <a:spLocks noChangeArrowheads="1"/>
          </p:cNvSpPr>
          <p:nvPr/>
        </p:nvSpPr>
        <p:spPr bwMode="auto">
          <a:xfrm>
            <a:off x="4030663" y="3805238"/>
            <a:ext cx="111125" cy="109537"/>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3769" name="Rectangle 89"/>
          <p:cNvSpPr>
            <a:spLocks noChangeArrowheads="1"/>
          </p:cNvSpPr>
          <p:nvPr/>
        </p:nvSpPr>
        <p:spPr bwMode="auto">
          <a:xfrm>
            <a:off x="3181350" y="5256213"/>
            <a:ext cx="246063"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8.1</a:t>
            </a:r>
            <a:endParaRPr lang="en-US" sz="1400"/>
          </a:p>
        </p:txBody>
      </p:sp>
      <p:sp>
        <p:nvSpPr>
          <p:cNvPr id="583770" name="Rectangle 90"/>
          <p:cNvSpPr>
            <a:spLocks noChangeArrowheads="1"/>
          </p:cNvSpPr>
          <p:nvPr/>
        </p:nvSpPr>
        <p:spPr bwMode="auto">
          <a:xfrm>
            <a:off x="4430713" y="5256213"/>
            <a:ext cx="344487"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11.2</a:t>
            </a:r>
            <a:endParaRPr lang="en-US" sz="1400"/>
          </a:p>
        </p:txBody>
      </p:sp>
      <p:sp>
        <p:nvSpPr>
          <p:cNvPr id="583771" name="Rectangle 91"/>
          <p:cNvSpPr>
            <a:spLocks noChangeArrowheads="1"/>
          </p:cNvSpPr>
          <p:nvPr/>
        </p:nvSpPr>
        <p:spPr bwMode="auto">
          <a:xfrm>
            <a:off x="4221163" y="3690938"/>
            <a:ext cx="119062"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E</a:t>
            </a:r>
            <a:endParaRPr lang="en-US" sz="1400"/>
          </a:p>
        </p:txBody>
      </p:sp>
      <p:sp>
        <p:nvSpPr>
          <p:cNvPr id="583772" name="Line 92"/>
          <p:cNvSpPr>
            <a:spLocks noChangeShapeType="1"/>
          </p:cNvSpPr>
          <p:nvPr/>
        </p:nvSpPr>
        <p:spPr bwMode="auto">
          <a:xfrm>
            <a:off x="4575175" y="5470525"/>
            <a:ext cx="0" cy="328613"/>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73" name="Line 93"/>
          <p:cNvSpPr>
            <a:spLocks noChangeShapeType="1"/>
          </p:cNvSpPr>
          <p:nvPr/>
        </p:nvSpPr>
        <p:spPr bwMode="auto">
          <a:xfrm>
            <a:off x="3303588" y="5470525"/>
            <a:ext cx="0" cy="328613"/>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3774" name="Freeform 94"/>
          <p:cNvSpPr>
            <a:spLocks/>
          </p:cNvSpPr>
          <p:nvPr/>
        </p:nvSpPr>
        <p:spPr bwMode="auto">
          <a:xfrm>
            <a:off x="3616325" y="2425700"/>
            <a:ext cx="727075" cy="317500"/>
          </a:xfrm>
          <a:custGeom>
            <a:avLst/>
            <a:gdLst>
              <a:gd name="T0" fmla="*/ 131 w 131"/>
              <a:gd name="T1" fmla="*/ 43 h 58"/>
              <a:gd name="T2" fmla="*/ 117 w 131"/>
              <a:gd name="T3" fmla="*/ 58 h 58"/>
              <a:gd name="T4" fmla="*/ 14 w 131"/>
              <a:gd name="T5" fmla="*/ 58 h 58"/>
              <a:gd name="T6" fmla="*/ 0 w 131"/>
              <a:gd name="T7" fmla="*/ 43 h 58"/>
              <a:gd name="T8" fmla="*/ 0 w 131"/>
              <a:gd name="T9" fmla="*/ 15 h 58"/>
              <a:gd name="T10" fmla="*/ 14 w 131"/>
              <a:gd name="T11" fmla="*/ 0 h 58"/>
              <a:gd name="T12" fmla="*/ 117 w 131"/>
              <a:gd name="T13" fmla="*/ 0 h 58"/>
              <a:gd name="T14" fmla="*/ 131 w 131"/>
              <a:gd name="T15" fmla="*/ 15 h 58"/>
              <a:gd name="T16" fmla="*/ 131 w 131"/>
              <a:gd name="T17"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 h="58">
                <a:moveTo>
                  <a:pt x="131" y="43"/>
                </a:moveTo>
                <a:cubicBezTo>
                  <a:pt x="131" y="51"/>
                  <a:pt x="125" y="58"/>
                  <a:pt x="117" y="58"/>
                </a:cubicBezTo>
                <a:cubicBezTo>
                  <a:pt x="14" y="58"/>
                  <a:pt x="14" y="58"/>
                  <a:pt x="14" y="58"/>
                </a:cubicBezTo>
                <a:cubicBezTo>
                  <a:pt x="7" y="58"/>
                  <a:pt x="0" y="51"/>
                  <a:pt x="0" y="43"/>
                </a:cubicBezTo>
                <a:cubicBezTo>
                  <a:pt x="0" y="15"/>
                  <a:pt x="0" y="15"/>
                  <a:pt x="0" y="15"/>
                </a:cubicBezTo>
                <a:cubicBezTo>
                  <a:pt x="0" y="7"/>
                  <a:pt x="7" y="0"/>
                  <a:pt x="14" y="0"/>
                </a:cubicBezTo>
                <a:cubicBezTo>
                  <a:pt x="117" y="0"/>
                  <a:pt x="117" y="0"/>
                  <a:pt x="117" y="0"/>
                </a:cubicBezTo>
                <a:cubicBezTo>
                  <a:pt x="125" y="0"/>
                  <a:pt x="131" y="7"/>
                  <a:pt x="131" y="15"/>
                </a:cubicBezTo>
                <a:lnTo>
                  <a:pt x="131" y="43"/>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3778" name="Freeform 98"/>
          <p:cNvSpPr>
            <a:spLocks/>
          </p:cNvSpPr>
          <p:nvPr/>
        </p:nvSpPr>
        <p:spPr bwMode="auto">
          <a:xfrm>
            <a:off x="4184650" y="5799138"/>
            <a:ext cx="800100" cy="525462"/>
          </a:xfrm>
          <a:custGeom>
            <a:avLst/>
            <a:gdLst>
              <a:gd name="T0" fmla="*/ 144 w 144"/>
              <a:gd name="T1" fmla="*/ 81 h 96"/>
              <a:gd name="T2" fmla="*/ 130 w 144"/>
              <a:gd name="T3" fmla="*/ 96 h 96"/>
              <a:gd name="T4" fmla="*/ 14 w 144"/>
              <a:gd name="T5" fmla="*/ 96 h 96"/>
              <a:gd name="T6" fmla="*/ 0 w 144"/>
              <a:gd name="T7" fmla="*/ 81 h 96"/>
              <a:gd name="T8" fmla="*/ 0 w 144"/>
              <a:gd name="T9" fmla="*/ 14 h 96"/>
              <a:gd name="T10" fmla="*/ 14 w 144"/>
              <a:gd name="T11" fmla="*/ 0 h 96"/>
              <a:gd name="T12" fmla="*/ 130 w 144"/>
              <a:gd name="T13" fmla="*/ 0 h 96"/>
              <a:gd name="T14" fmla="*/ 144 w 144"/>
              <a:gd name="T15" fmla="*/ 14 h 96"/>
              <a:gd name="T16" fmla="*/ 144 w 144"/>
              <a:gd name="T17" fmla="*/ 8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 h="96">
                <a:moveTo>
                  <a:pt x="144" y="81"/>
                </a:moveTo>
                <a:cubicBezTo>
                  <a:pt x="144" y="89"/>
                  <a:pt x="138" y="96"/>
                  <a:pt x="130" y="96"/>
                </a:cubicBezTo>
                <a:cubicBezTo>
                  <a:pt x="14" y="96"/>
                  <a:pt x="14" y="96"/>
                  <a:pt x="14" y="96"/>
                </a:cubicBezTo>
                <a:cubicBezTo>
                  <a:pt x="6" y="96"/>
                  <a:pt x="0" y="89"/>
                  <a:pt x="0" y="81"/>
                </a:cubicBezTo>
                <a:cubicBezTo>
                  <a:pt x="0" y="14"/>
                  <a:pt x="0" y="14"/>
                  <a:pt x="0" y="14"/>
                </a:cubicBezTo>
                <a:cubicBezTo>
                  <a:pt x="0" y="7"/>
                  <a:pt x="6" y="0"/>
                  <a:pt x="14" y="0"/>
                </a:cubicBezTo>
                <a:cubicBezTo>
                  <a:pt x="130" y="0"/>
                  <a:pt x="130" y="0"/>
                  <a:pt x="130" y="0"/>
                </a:cubicBezTo>
                <a:cubicBezTo>
                  <a:pt x="138" y="0"/>
                  <a:pt x="144" y="7"/>
                  <a:pt x="144" y="14"/>
                </a:cubicBezTo>
                <a:lnTo>
                  <a:pt x="144" y="81"/>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3785" name="Freeform 105"/>
          <p:cNvSpPr>
            <a:spLocks/>
          </p:cNvSpPr>
          <p:nvPr/>
        </p:nvSpPr>
        <p:spPr bwMode="auto">
          <a:xfrm>
            <a:off x="2838450" y="5799138"/>
            <a:ext cx="920750" cy="525462"/>
          </a:xfrm>
          <a:custGeom>
            <a:avLst/>
            <a:gdLst>
              <a:gd name="T0" fmla="*/ 166 w 166"/>
              <a:gd name="T1" fmla="*/ 81 h 96"/>
              <a:gd name="T2" fmla="*/ 151 w 166"/>
              <a:gd name="T3" fmla="*/ 96 h 96"/>
              <a:gd name="T4" fmla="*/ 14 w 166"/>
              <a:gd name="T5" fmla="*/ 96 h 96"/>
              <a:gd name="T6" fmla="*/ 0 w 166"/>
              <a:gd name="T7" fmla="*/ 81 h 96"/>
              <a:gd name="T8" fmla="*/ 0 w 166"/>
              <a:gd name="T9" fmla="*/ 14 h 96"/>
              <a:gd name="T10" fmla="*/ 14 w 166"/>
              <a:gd name="T11" fmla="*/ 0 h 96"/>
              <a:gd name="T12" fmla="*/ 151 w 166"/>
              <a:gd name="T13" fmla="*/ 0 h 96"/>
              <a:gd name="T14" fmla="*/ 166 w 166"/>
              <a:gd name="T15" fmla="*/ 14 h 96"/>
              <a:gd name="T16" fmla="*/ 166 w 166"/>
              <a:gd name="T17" fmla="*/ 8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6" h="96">
                <a:moveTo>
                  <a:pt x="166" y="81"/>
                </a:moveTo>
                <a:cubicBezTo>
                  <a:pt x="166" y="89"/>
                  <a:pt x="159" y="96"/>
                  <a:pt x="151" y="96"/>
                </a:cubicBezTo>
                <a:cubicBezTo>
                  <a:pt x="14" y="96"/>
                  <a:pt x="14" y="96"/>
                  <a:pt x="14" y="96"/>
                </a:cubicBezTo>
                <a:cubicBezTo>
                  <a:pt x="6" y="96"/>
                  <a:pt x="0" y="89"/>
                  <a:pt x="0" y="81"/>
                </a:cubicBezTo>
                <a:cubicBezTo>
                  <a:pt x="0" y="14"/>
                  <a:pt x="0" y="14"/>
                  <a:pt x="0" y="14"/>
                </a:cubicBezTo>
                <a:cubicBezTo>
                  <a:pt x="0" y="7"/>
                  <a:pt x="6" y="0"/>
                  <a:pt x="14" y="0"/>
                </a:cubicBezTo>
                <a:cubicBezTo>
                  <a:pt x="151" y="0"/>
                  <a:pt x="151" y="0"/>
                  <a:pt x="151" y="0"/>
                </a:cubicBezTo>
                <a:cubicBezTo>
                  <a:pt x="159" y="0"/>
                  <a:pt x="166" y="7"/>
                  <a:pt x="166" y="14"/>
                </a:cubicBezTo>
                <a:lnTo>
                  <a:pt x="166" y="81"/>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3792" name="Freeform 112"/>
          <p:cNvSpPr>
            <a:spLocks/>
          </p:cNvSpPr>
          <p:nvPr/>
        </p:nvSpPr>
        <p:spPr bwMode="auto">
          <a:xfrm>
            <a:off x="3303588" y="2765425"/>
            <a:ext cx="1271587" cy="134938"/>
          </a:xfrm>
          <a:custGeom>
            <a:avLst/>
            <a:gdLst>
              <a:gd name="T0" fmla="*/ 0 w 229"/>
              <a:gd name="T1" fmla="*/ 25 h 25"/>
              <a:gd name="T2" fmla="*/ 16 w 229"/>
              <a:gd name="T3" fmla="*/ 10 h 25"/>
              <a:gd name="T4" fmla="*/ 108 w 229"/>
              <a:gd name="T5" fmla="*/ 10 h 25"/>
              <a:gd name="T6" fmla="*/ 119 w 229"/>
              <a:gd name="T7" fmla="*/ 0 h 25"/>
              <a:gd name="T8" fmla="*/ 129 w 229"/>
              <a:gd name="T9" fmla="*/ 10 h 25"/>
              <a:gd name="T10" fmla="*/ 213 w 229"/>
              <a:gd name="T11" fmla="*/ 10 h 25"/>
              <a:gd name="T12" fmla="*/ 229 w 229"/>
              <a:gd name="T13" fmla="*/ 25 h 25"/>
            </a:gdLst>
            <a:ahLst/>
            <a:cxnLst>
              <a:cxn ang="0">
                <a:pos x="T0" y="T1"/>
              </a:cxn>
              <a:cxn ang="0">
                <a:pos x="T2" y="T3"/>
              </a:cxn>
              <a:cxn ang="0">
                <a:pos x="T4" y="T5"/>
              </a:cxn>
              <a:cxn ang="0">
                <a:pos x="T6" y="T7"/>
              </a:cxn>
              <a:cxn ang="0">
                <a:pos x="T8" y="T9"/>
              </a:cxn>
              <a:cxn ang="0">
                <a:pos x="T10" y="T11"/>
              </a:cxn>
              <a:cxn ang="0">
                <a:pos x="T12" y="T13"/>
              </a:cxn>
            </a:cxnLst>
            <a:rect l="0" t="0" r="r" b="b"/>
            <a:pathLst>
              <a:path w="229" h="25">
                <a:moveTo>
                  <a:pt x="0" y="25"/>
                </a:moveTo>
                <a:cubicBezTo>
                  <a:pt x="0" y="15"/>
                  <a:pt x="3" y="10"/>
                  <a:pt x="16" y="10"/>
                </a:cubicBezTo>
                <a:cubicBezTo>
                  <a:pt x="19" y="10"/>
                  <a:pt x="106" y="10"/>
                  <a:pt x="108" y="10"/>
                </a:cubicBezTo>
                <a:cubicBezTo>
                  <a:pt x="112" y="10"/>
                  <a:pt x="119" y="8"/>
                  <a:pt x="119" y="0"/>
                </a:cubicBezTo>
                <a:cubicBezTo>
                  <a:pt x="119" y="8"/>
                  <a:pt x="126" y="10"/>
                  <a:pt x="129" y="10"/>
                </a:cubicBezTo>
                <a:cubicBezTo>
                  <a:pt x="132" y="10"/>
                  <a:pt x="211" y="10"/>
                  <a:pt x="213" y="10"/>
                </a:cubicBezTo>
                <a:cubicBezTo>
                  <a:pt x="227" y="10"/>
                  <a:pt x="229" y="15"/>
                  <a:pt x="229" y="25"/>
                </a:cubicBezTo>
              </a:path>
            </a:pathLst>
          </a:custGeom>
          <a:noFill/>
          <a:ln w="30163" cap="flat">
            <a:solidFill>
              <a:srgbClr val="6D6F7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3793" name="Oval 113"/>
          <p:cNvSpPr>
            <a:spLocks noChangeArrowheads="1"/>
          </p:cNvSpPr>
          <p:nvPr/>
        </p:nvSpPr>
        <p:spPr bwMode="auto">
          <a:xfrm>
            <a:off x="3248025" y="2900363"/>
            <a:ext cx="111125" cy="111125"/>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3794" name="Oval 114"/>
          <p:cNvSpPr>
            <a:spLocks noChangeArrowheads="1"/>
          </p:cNvSpPr>
          <p:nvPr/>
        </p:nvSpPr>
        <p:spPr bwMode="auto">
          <a:xfrm>
            <a:off x="4518025" y="2900363"/>
            <a:ext cx="112713" cy="111125"/>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3795" name="Rectangle 115"/>
          <p:cNvSpPr>
            <a:spLocks noChangeArrowheads="1"/>
          </p:cNvSpPr>
          <p:nvPr/>
        </p:nvSpPr>
        <p:spPr bwMode="auto">
          <a:xfrm>
            <a:off x="3657600" y="2514600"/>
            <a:ext cx="6032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Surplus</a:t>
            </a:r>
            <a:endParaRPr lang="en-US" sz="1400"/>
          </a:p>
        </p:txBody>
      </p:sp>
      <p:sp>
        <p:nvSpPr>
          <p:cNvPr id="583796" name="Rectangle 116"/>
          <p:cNvSpPr>
            <a:spLocks noChangeArrowheads="1"/>
          </p:cNvSpPr>
          <p:nvPr/>
        </p:nvSpPr>
        <p:spPr bwMode="auto">
          <a:xfrm>
            <a:off x="2921000" y="5921375"/>
            <a:ext cx="99377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marL="1588" indent="-1588"/>
            <a:r>
              <a:rPr lang="en-US" sz="1400">
                <a:solidFill>
                  <a:srgbClr val="000000"/>
                </a:solidFill>
                <a:latin typeface="Myriad Roman" charset="0"/>
              </a:rPr>
              <a:t>Quantity demanded</a:t>
            </a:r>
            <a:endParaRPr lang="en-US" sz="1400"/>
          </a:p>
        </p:txBody>
      </p:sp>
      <p:sp>
        <p:nvSpPr>
          <p:cNvPr id="583797" name="Rectangle 117"/>
          <p:cNvSpPr>
            <a:spLocks noChangeArrowheads="1"/>
          </p:cNvSpPr>
          <p:nvPr/>
        </p:nvSpPr>
        <p:spPr bwMode="auto">
          <a:xfrm>
            <a:off x="4244975" y="5921375"/>
            <a:ext cx="74612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marL="1588" indent="-1588"/>
            <a:r>
              <a:rPr lang="en-US" sz="1400">
                <a:solidFill>
                  <a:srgbClr val="000000"/>
                </a:solidFill>
                <a:latin typeface="Myriad Roman" charset="0"/>
              </a:rPr>
              <a:t>Quantity supplied</a:t>
            </a:r>
            <a:endParaRPr lang="en-US" sz="1400"/>
          </a:p>
        </p:txBody>
      </p:sp>
      <p:sp>
        <p:nvSpPr>
          <p:cNvPr id="548930" name="TextBox 29"/>
          <p:cNvSpPr txBox="1">
            <a:spLocks noChangeArrowheads="1"/>
          </p:cNvSpPr>
          <p:nvPr/>
        </p:nvSpPr>
        <p:spPr bwMode="auto">
          <a:xfrm>
            <a:off x="228600" y="914400"/>
            <a:ext cx="1698625"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Price of coffee beans (per pound)</a:t>
            </a:r>
          </a:p>
        </p:txBody>
      </p:sp>
      <p:sp>
        <p:nvSpPr>
          <p:cNvPr id="548931" name="TextBox 30"/>
          <p:cNvSpPr txBox="1">
            <a:spLocks noChangeArrowheads="1"/>
          </p:cNvSpPr>
          <p:nvPr/>
        </p:nvSpPr>
        <p:spPr bwMode="auto">
          <a:xfrm>
            <a:off x="5486400" y="5486400"/>
            <a:ext cx="215265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Quantity of coffee beans (billions of pounds)</a:t>
            </a:r>
          </a:p>
        </p:txBody>
      </p:sp>
      <p:cxnSp>
        <p:nvCxnSpPr>
          <p:cNvPr id="583801" name="Straight Connector 86"/>
          <p:cNvCxnSpPr>
            <a:cxnSpLocks noChangeShapeType="1"/>
          </p:cNvCxnSpPr>
          <p:nvPr/>
        </p:nvCxnSpPr>
        <p:spPr bwMode="auto">
          <a:xfrm>
            <a:off x="4090988" y="3959225"/>
            <a:ext cx="0" cy="1063625"/>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sp>
        <p:nvSpPr>
          <p:cNvPr id="583807" name="Rectangle 127"/>
          <p:cNvSpPr>
            <a:spLocks noGrp="1" noRot="1" noChangeArrowheads="1"/>
          </p:cNvSpPr>
          <p:nvPr>
            <p:ph type="title"/>
          </p:nvPr>
        </p:nvSpPr>
        <p:spPr/>
        <p:txBody>
          <a:bodyPr/>
          <a:lstStyle/>
          <a:p>
            <a:r>
              <a:rPr lang="en-US"/>
              <a:t>Surplus</a:t>
            </a:r>
          </a:p>
        </p:txBody>
      </p:sp>
    </p:spTree>
    <p:extLst>
      <p:ext uri="{BB962C8B-B14F-4D97-AF65-F5344CB8AC3E}">
        <p14:creationId xmlns:p14="http://schemas.microsoft.com/office/powerpoint/2010/main" xmlns="" val="33903515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83792"/>
                                        </p:tgtEl>
                                        <p:attrNameLst>
                                          <p:attrName>style.visibility</p:attrName>
                                        </p:attrNameLst>
                                      </p:cBhvr>
                                      <p:to>
                                        <p:strVal val="visible"/>
                                      </p:to>
                                    </p:set>
                                    <p:animEffect transition="in" filter="wipe(down)">
                                      <p:cBhvr>
                                        <p:cTn id="7" dur="500"/>
                                        <p:tgtEl>
                                          <p:spTgt spid="583792"/>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83774"/>
                                        </p:tgtEl>
                                        <p:attrNameLst>
                                          <p:attrName>style.visibility</p:attrName>
                                        </p:attrNameLst>
                                      </p:cBhvr>
                                      <p:to>
                                        <p:strVal val="visible"/>
                                      </p:to>
                                    </p:set>
                                    <p:animEffect transition="in" filter="wipe(down)">
                                      <p:cBhvr>
                                        <p:cTn id="11" dur="500"/>
                                        <p:tgtEl>
                                          <p:spTgt spid="583774"/>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583795"/>
                                        </p:tgtEl>
                                        <p:attrNameLst>
                                          <p:attrName>style.visibility</p:attrName>
                                        </p:attrNameLst>
                                      </p:cBhvr>
                                      <p:to>
                                        <p:strVal val="visible"/>
                                      </p:to>
                                    </p:set>
                                    <p:animEffect transition="in" filter="wipe(down)">
                                      <p:cBhvr>
                                        <p:cTn id="14" dur="500"/>
                                        <p:tgtEl>
                                          <p:spTgt spid="58379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583694"/>
                                        </p:tgtEl>
                                        <p:attrNameLst>
                                          <p:attrName>style.visibility</p:attrName>
                                        </p:attrNameLst>
                                      </p:cBhvr>
                                      <p:to>
                                        <p:strVal val="visible"/>
                                      </p:to>
                                    </p:set>
                                    <p:animEffect transition="in" filter="wipe(up)">
                                      <p:cBhvr>
                                        <p:cTn id="19" dur="500"/>
                                        <p:tgtEl>
                                          <p:spTgt spid="5836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94" grpId="0" animBg="1"/>
      <p:bldP spid="583774" grpId="0" animBg="1"/>
      <p:bldP spid="583792" grpId="0" animBg="1"/>
      <p:bldP spid="5837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1" name="Text Box 3"/>
          <p:cNvSpPr txBox="1">
            <a:spLocks noChangeArrowheads="1"/>
          </p:cNvSpPr>
          <p:nvPr/>
        </p:nvSpPr>
        <p:spPr bwMode="auto">
          <a:xfrm>
            <a:off x="457200" y="152400"/>
            <a:ext cx="8229600" cy="531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588" indent="-1588">
              <a:spcBef>
                <a:spcPct val="0"/>
              </a:spcBef>
              <a:defRPr>
                <a:solidFill>
                  <a:schemeClr val="tx1"/>
                </a:solidFill>
                <a:latin typeface="Arial" pitchFamily="34" charset="0"/>
              </a:defRPr>
            </a:lvl1pPr>
            <a:lvl2pPr>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spcBef>
                <a:spcPct val="50000"/>
              </a:spcBef>
            </a:pPr>
            <a:endParaRPr lang="en-US" sz="3600" b="1">
              <a:solidFill>
                <a:srgbClr val="993366"/>
              </a:solidFill>
            </a:endParaRPr>
          </a:p>
        </p:txBody>
      </p:sp>
      <p:cxnSp>
        <p:nvCxnSpPr>
          <p:cNvPr id="585847" name="Straight Connector 86"/>
          <p:cNvCxnSpPr>
            <a:cxnSpLocks noChangeShapeType="1"/>
          </p:cNvCxnSpPr>
          <p:nvPr/>
        </p:nvCxnSpPr>
        <p:spPr bwMode="auto">
          <a:xfrm>
            <a:off x="2151063" y="4359275"/>
            <a:ext cx="2566987" cy="11113"/>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cxnSp>
        <p:nvCxnSpPr>
          <p:cNvPr id="585845" name="Straight Connector 86"/>
          <p:cNvCxnSpPr>
            <a:cxnSpLocks noChangeShapeType="1"/>
          </p:cNvCxnSpPr>
          <p:nvPr/>
        </p:nvCxnSpPr>
        <p:spPr bwMode="auto">
          <a:xfrm>
            <a:off x="2151063" y="3911600"/>
            <a:ext cx="1882775" cy="7938"/>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cxnSp>
        <p:nvCxnSpPr>
          <p:cNvPr id="585846" name="Straight Connector 86"/>
          <p:cNvCxnSpPr>
            <a:cxnSpLocks noChangeShapeType="1"/>
          </p:cNvCxnSpPr>
          <p:nvPr/>
        </p:nvCxnSpPr>
        <p:spPr bwMode="auto">
          <a:xfrm>
            <a:off x="4100513" y="3919538"/>
            <a:ext cx="0" cy="1109662"/>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sp>
        <p:nvSpPr>
          <p:cNvPr id="585752" name="Line 24"/>
          <p:cNvSpPr>
            <a:spLocks noChangeShapeType="1"/>
          </p:cNvSpPr>
          <p:nvPr/>
        </p:nvSpPr>
        <p:spPr bwMode="auto">
          <a:xfrm flipV="1">
            <a:off x="1947863" y="1066800"/>
            <a:ext cx="0" cy="3922713"/>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53" name="Freeform 25"/>
          <p:cNvSpPr>
            <a:spLocks/>
          </p:cNvSpPr>
          <p:nvPr/>
        </p:nvSpPr>
        <p:spPr bwMode="auto">
          <a:xfrm>
            <a:off x="1947863" y="5075238"/>
            <a:ext cx="168275" cy="160337"/>
          </a:xfrm>
          <a:custGeom>
            <a:avLst/>
            <a:gdLst>
              <a:gd name="T0" fmla="*/ 95 w 95"/>
              <a:gd name="T1" fmla="*/ 97 h 97"/>
              <a:gd name="T2" fmla="*/ 0 w 95"/>
              <a:gd name="T3" fmla="*/ 97 h 97"/>
              <a:gd name="T4" fmla="*/ 0 w 95"/>
              <a:gd name="T5" fmla="*/ 0 h 97"/>
            </a:gdLst>
            <a:ahLst/>
            <a:cxnLst>
              <a:cxn ang="0">
                <a:pos x="T0" y="T1"/>
              </a:cxn>
              <a:cxn ang="0">
                <a:pos x="T2" y="T3"/>
              </a:cxn>
              <a:cxn ang="0">
                <a:pos x="T4" y="T5"/>
              </a:cxn>
            </a:cxnLst>
            <a:rect l="0" t="0" r="r" b="b"/>
            <a:pathLst>
              <a:path w="95" h="97">
                <a:moveTo>
                  <a:pt x="95" y="97"/>
                </a:moveTo>
                <a:lnTo>
                  <a:pt x="0" y="97"/>
                </a:lnTo>
                <a:lnTo>
                  <a:pt x="0" y="0"/>
                </a:lnTo>
              </a:path>
            </a:pathLst>
          </a:custGeom>
          <a:noFill/>
          <a:ln w="9525" cap="flat">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5754" name="Line 26"/>
          <p:cNvSpPr>
            <a:spLocks noChangeShapeType="1"/>
          </p:cNvSpPr>
          <p:nvPr/>
        </p:nvSpPr>
        <p:spPr bwMode="auto">
          <a:xfrm flipH="1">
            <a:off x="2271713" y="5235575"/>
            <a:ext cx="4824412"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55" name="Rectangle 27"/>
          <p:cNvSpPr>
            <a:spLocks noChangeArrowheads="1"/>
          </p:cNvSpPr>
          <p:nvPr/>
        </p:nvSpPr>
        <p:spPr bwMode="auto">
          <a:xfrm>
            <a:off x="2749550" y="5276850"/>
            <a:ext cx="984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7</a:t>
            </a:r>
            <a:endParaRPr lang="en-US" sz="1400"/>
          </a:p>
        </p:txBody>
      </p:sp>
      <p:sp>
        <p:nvSpPr>
          <p:cNvPr id="585756" name="Rectangle 28"/>
          <p:cNvSpPr>
            <a:spLocks noChangeArrowheads="1"/>
          </p:cNvSpPr>
          <p:nvPr/>
        </p:nvSpPr>
        <p:spPr bwMode="auto">
          <a:xfrm>
            <a:off x="1746250" y="5276850"/>
            <a:ext cx="100013"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a:t>
            </a:r>
            <a:endParaRPr lang="en-US" sz="1400"/>
          </a:p>
        </p:txBody>
      </p:sp>
      <p:sp>
        <p:nvSpPr>
          <p:cNvPr id="585757" name="Rectangle 29"/>
          <p:cNvSpPr>
            <a:spLocks noChangeArrowheads="1"/>
          </p:cNvSpPr>
          <p:nvPr/>
        </p:nvSpPr>
        <p:spPr bwMode="auto">
          <a:xfrm>
            <a:off x="3984625" y="5276850"/>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10</a:t>
            </a:r>
            <a:endParaRPr lang="en-US" sz="1400"/>
          </a:p>
        </p:txBody>
      </p:sp>
      <p:sp>
        <p:nvSpPr>
          <p:cNvPr id="585758" name="Rectangle 30"/>
          <p:cNvSpPr>
            <a:spLocks noChangeArrowheads="1"/>
          </p:cNvSpPr>
          <p:nvPr/>
        </p:nvSpPr>
        <p:spPr bwMode="auto">
          <a:xfrm>
            <a:off x="6129338" y="5276850"/>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a:t>
            </a:r>
            <a:endParaRPr lang="en-US" sz="1400"/>
          </a:p>
        </p:txBody>
      </p:sp>
      <p:sp>
        <p:nvSpPr>
          <p:cNvPr id="585759" name="Rectangle 31"/>
          <p:cNvSpPr>
            <a:spLocks noChangeArrowheads="1"/>
          </p:cNvSpPr>
          <p:nvPr/>
        </p:nvSpPr>
        <p:spPr bwMode="auto">
          <a:xfrm>
            <a:off x="5272088" y="5276850"/>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13</a:t>
            </a:r>
            <a:endParaRPr lang="en-US" sz="1400"/>
          </a:p>
        </p:txBody>
      </p:sp>
      <p:sp>
        <p:nvSpPr>
          <p:cNvPr id="585760" name="Rectangle 32"/>
          <p:cNvSpPr>
            <a:spLocks noChangeArrowheads="1"/>
          </p:cNvSpPr>
          <p:nvPr/>
        </p:nvSpPr>
        <p:spPr bwMode="auto">
          <a:xfrm>
            <a:off x="6986588" y="5276850"/>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a:t>
            </a:r>
            <a:endParaRPr lang="en-US" sz="1400"/>
          </a:p>
        </p:txBody>
      </p:sp>
      <p:sp>
        <p:nvSpPr>
          <p:cNvPr id="585771" name="Line 43"/>
          <p:cNvSpPr>
            <a:spLocks noChangeShapeType="1"/>
          </p:cNvSpPr>
          <p:nvPr/>
        </p:nvSpPr>
        <p:spPr bwMode="auto">
          <a:xfrm>
            <a:off x="1947863" y="2144713"/>
            <a:ext cx="138112"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72" name="Line 44"/>
          <p:cNvSpPr>
            <a:spLocks noChangeShapeType="1"/>
          </p:cNvSpPr>
          <p:nvPr/>
        </p:nvSpPr>
        <p:spPr bwMode="auto">
          <a:xfrm>
            <a:off x="1947863" y="2586038"/>
            <a:ext cx="138112"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73" name="Line 45"/>
          <p:cNvSpPr>
            <a:spLocks noChangeShapeType="1"/>
          </p:cNvSpPr>
          <p:nvPr/>
        </p:nvSpPr>
        <p:spPr bwMode="auto">
          <a:xfrm>
            <a:off x="1947863" y="3024188"/>
            <a:ext cx="138112"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74" name="Line 46"/>
          <p:cNvSpPr>
            <a:spLocks noChangeShapeType="1"/>
          </p:cNvSpPr>
          <p:nvPr/>
        </p:nvSpPr>
        <p:spPr bwMode="auto">
          <a:xfrm>
            <a:off x="1947863" y="3470275"/>
            <a:ext cx="138112"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75" name="Line 47"/>
          <p:cNvSpPr>
            <a:spLocks noChangeShapeType="1"/>
          </p:cNvSpPr>
          <p:nvPr/>
        </p:nvSpPr>
        <p:spPr bwMode="auto">
          <a:xfrm>
            <a:off x="1947863" y="4349750"/>
            <a:ext cx="138112"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76" name="Line 48"/>
          <p:cNvSpPr>
            <a:spLocks noChangeShapeType="1"/>
          </p:cNvSpPr>
          <p:nvPr/>
        </p:nvSpPr>
        <p:spPr bwMode="auto">
          <a:xfrm>
            <a:off x="1947863" y="3911600"/>
            <a:ext cx="138112"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77" name="Line 49"/>
          <p:cNvSpPr>
            <a:spLocks noChangeShapeType="1"/>
          </p:cNvSpPr>
          <p:nvPr/>
        </p:nvSpPr>
        <p:spPr bwMode="auto">
          <a:xfrm>
            <a:off x="1947863" y="4789488"/>
            <a:ext cx="138112" cy="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78" name="Line 50"/>
          <p:cNvSpPr>
            <a:spLocks noChangeShapeType="1"/>
          </p:cNvSpPr>
          <p:nvPr/>
        </p:nvSpPr>
        <p:spPr bwMode="auto">
          <a:xfrm flipV="1">
            <a:off x="2805113" y="5106988"/>
            <a:ext cx="0" cy="1285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79" name="Line 51"/>
          <p:cNvSpPr>
            <a:spLocks noChangeShapeType="1"/>
          </p:cNvSpPr>
          <p:nvPr/>
        </p:nvSpPr>
        <p:spPr bwMode="auto">
          <a:xfrm flipV="1">
            <a:off x="3703638" y="5106988"/>
            <a:ext cx="0" cy="1285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80" name="Line 52"/>
          <p:cNvSpPr>
            <a:spLocks noChangeShapeType="1"/>
          </p:cNvSpPr>
          <p:nvPr/>
        </p:nvSpPr>
        <p:spPr bwMode="auto">
          <a:xfrm flipV="1">
            <a:off x="4092575" y="5106988"/>
            <a:ext cx="0" cy="1285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81" name="Line 53"/>
          <p:cNvSpPr>
            <a:spLocks noChangeShapeType="1"/>
          </p:cNvSpPr>
          <p:nvPr/>
        </p:nvSpPr>
        <p:spPr bwMode="auto">
          <a:xfrm flipV="1">
            <a:off x="4737100" y="5106988"/>
            <a:ext cx="0" cy="1285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82" name="Line 54"/>
          <p:cNvSpPr>
            <a:spLocks noChangeShapeType="1"/>
          </p:cNvSpPr>
          <p:nvPr/>
        </p:nvSpPr>
        <p:spPr bwMode="auto">
          <a:xfrm flipV="1">
            <a:off x="5380038" y="5106988"/>
            <a:ext cx="0" cy="1285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83" name="Line 55"/>
          <p:cNvSpPr>
            <a:spLocks noChangeShapeType="1"/>
          </p:cNvSpPr>
          <p:nvPr/>
        </p:nvSpPr>
        <p:spPr bwMode="auto">
          <a:xfrm flipV="1">
            <a:off x="6238875" y="5106988"/>
            <a:ext cx="0" cy="1285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84" name="Line 56"/>
          <p:cNvSpPr>
            <a:spLocks noChangeShapeType="1"/>
          </p:cNvSpPr>
          <p:nvPr/>
        </p:nvSpPr>
        <p:spPr bwMode="auto">
          <a:xfrm flipV="1">
            <a:off x="7096125" y="5106988"/>
            <a:ext cx="0" cy="128587"/>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785" name="Rectangle 57"/>
          <p:cNvSpPr>
            <a:spLocks noChangeArrowheads="1"/>
          </p:cNvSpPr>
          <p:nvPr/>
        </p:nvSpPr>
        <p:spPr bwMode="auto">
          <a:xfrm>
            <a:off x="1381125" y="2036763"/>
            <a:ext cx="442913"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$2.00</a:t>
            </a:r>
            <a:endParaRPr lang="en-US" sz="1400"/>
          </a:p>
        </p:txBody>
      </p:sp>
      <p:sp>
        <p:nvSpPr>
          <p:cNvPr id="585786" name="Rectangle 58"/>
          <p:cNvSpPr>
            <a:spLocks noChangeArrowheads="1"/>
          </p:cNvSpPr>
          <p:nvPr/>
        </p:nvSpPr>
        <p:spPr bwMode="auto">
          <a:xfrm>
            <a:off x="1489075" y="2478088"/>
            <a:ext cx="344488"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1.75</a:t>
            </a:r>
            <a:endParaRPr lang="en-US" sz="1400"/>
          </a:p>
        </p:txBody>
      </p:sp>
      <p:sp>
        <p:nvSpPr>
          <p:cNvPr id="585787" name="Rectangle 59"/>
          <p:cNvSpPr>
            <a:spLocks noChangeArrowheads="1"/>
          </p:cNvSpPr>
          <p:nvPr/>
        </p:nvSpPr>
        <p:spPr bwMode="auto">
          <a:xfrm>
            <a:off x="1489075" y="2919413"/>
            <a:ext cx="344488"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1.50</a:t>
            </a:r>
            <a:endParaRPr lang="en-US" sz="1400"/>
          </a:p>
        </p:txBody>
      </p:sp>
      <p:sp>
        <p:nvSpPr>
          <p:cNvPr id="585788" name="Rectangle 60"/>
          <p:cNvSpPr>
            <a:spLocks noChangeArrowheads="1"/>
          </p:cNvSpPr>
          <p:nvPr/>
        </p:nvSpPr>
        <p:spPr bwMode="auto">
          <a:xfrm>
            <a:off x="1489075" y="3359150"/>
            <a:ext cx="34448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1.25</a:t>
            </a:r>
            <a:endParaRPr lang="en-US" sz="1400"/>
          </a:p>
        </p:txBody>
      </p:sp>
      <p:sp>
        <p:nvSpPr>
          <p:cNvPr id="585789" name="Rectangle 61"/>
          <p:cNvSpPr>
            <a:spLocks noChangeArrowheads="1"/>
          </p:cNvSpPr>
          <p:nvPr/>
        </p:nvSpPr>
        <p:spPr bwMode="auto">
          <a:xfrm>
            <a:off x="1489075" y="3802063"/>
            <a:ext cx="344488"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1.00</a:t>
            </a:r>
            <a:endParaRPr lang="en-US" sz="1400"/>
          </a:p>
        </p:txBody>
      </p:sp>
      <p:sp>
        <p:nvSpPr>
          <p:cNvPr id="585790" name="Rectangle 62"/>
          <p:cNvSpPr>
            <a:spLocks noChangeArrowheads="1"/>
          </p:cNvSpPr>
          <p:nvPr/>
        </p:nvSpPr>
        <p:spPr bwMode="auto">
          <a:xfrm>
            <a:off x="1489075" y="4243388"/>
            <a:ext cx="344488"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0.75</a:t>
            </a:r>
            <a:endParaRPr lang="en-US" sz="1400"/>
          </a:p>
        </p:txBody>
      </p:sp>
      <p:sp>
        <p:nvSpPr>
          <p:cNvPr id="585791" name="Rectangle 63"/>
          <p:cNvSpPr>
            <a:spLocks noChangeArrowheads="1"/>
          </p:cNvSpPr>
          <p:nvPr/>
        </p:nvSpPr>
        <p:spPr bwMode="auto">
          <a:xfrm>
            <a:off x="1489075" y="4683125"/>
            <a:ext cx="34448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0.50</a:t>
            </a:r>
            <a:endParaRPr lang="en-US" sz="1400"/>
          </a:p>
        </p:txBody>
      </p:sp>
      <p:sp>
        <p:nvSpPr>
          <p:cNvPr id="585802" name="Freeform 74"/>
          <p:cNvSpPr>
            <a:spLocks/>
          </p:cNvSpPr>
          <p:nvPr/>
        </p:nvSpPr>
        <p:spPr bwMode="auto">
          <a:xfrm>
            <a:off x="3235325" y="2144713"/>
            <a:ext cx="1543050" cy="2651125"/>
          </a:xfrm>
          <a:custGeom>
            <a:avLst/>
            <a:gdLst>
              <a:gd name="T0" fmla="*/ 266 w 266"/>
              <a:gd name="T1" fmla="*/ 0 h 494"/>
              <a:gd name="T2" fmla="*/ 0 w 266"/>
              <a:gd name="T3" fmla="*/ 494 h 494"/>
            </a:gdLst>
            <a:ahLst/>
            <a:cxnLst>
              <a:cxn ang="0">
                <a:pos x="T0" y="T1"/>
              </a:cxn>
              <a:cxn ang="0">
                <a:pos x="T2" y="T3"/>
              </a:cxn>
            </a:cxnLst>
            <a:rect l="0" t="0" r="r" b="b"/>
            <a:pathLst>
              <a:path w="266" h="494">
                <a:moveTo>
                  <a:pt x="266" y="0"/>
                </a:moveTo>
                <a:cubicBezTo>
                  <a:pt x="266" y="149"/>
                  <a:pt x="190" y="320"/>
                  <a:pt x="0" y="494"/>
                </a:cubicBezTo>
              </a:path>
            </a:pathLst>
          </a:custGeom>
          <a:noFill/>
          <a:ln w="41275" cap="flat">
            <a:solidFill>
              <a:srgbClr val="EE313C"/>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5803" name="Rectangle 75"/>
          <p:cNvSpPr>
            <a:spLocks noChangeArrowheads="1"/>
          </p:cNvSpPr>
          <p:nvPr/>
        </p:nvSpPr>
        <p:spPr bwMode="auto">
          <a:xfrm>
            <a:off x="4476750" y="1876425"/>
            <a:ext cx="5429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Supply</a:t>
            </a:r>
            <a:endParaRPr lang="en-US" sz="1400"/>
          </a:p>
        </p:txBody>
      </p:sp>
      <p:sp>
        <p:nvSpPr>
          <p:cNvPr id="585804" name="Rectangle 76"/>
          <p:cNvSpPr>
            <a:spLocks noChangeArrowheads="1"/>
          </p:cNvSpPr>
          <p:nvPr/>
        </p:nvSpPr>
        <p:spPr bwMode="auto">
          <a:xfrm>
            <a:off x="5967413" y="4702175"/>
            <a:ext cx="6699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Demand</a:t>
            </a:r>
            <a:endParaRPr lang="en-US" sz="1400"/>
          </a:p>
        </p:txBody>
      </p:sp>
      <p:sp>
        <p:nvSpPr>
          <p:cNvPr id="585806" name="Line 78"/>
          <p:cNvSpPr>
            <a:spLocks noChangeShapeType="1"/>
          </p:cNvSpPr>
          <p:nvPr/>
        </p:nvSpPr>
        <p:spPr bwMode="auto">
          <a:xfrm flipV="1">
            <a:off x="1884363" y="4956175"/>
            <a:ext cx="122237" cy="6350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807" name="Line 79"/>
          <p:cNvSpPr>
            <a:spLocks noChangeShapeType="1"/>
          </p:cNvSpPr>
          <p:nvPr/>
        </p:nvSpPr>
        <p:spPr bwMode="auto">
          <a:xfrm flipV="1">
            <a:off x="1884363" y="5041900"/>
            <a:ext cx="122237" cy="65088"/>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808" name="Line 80"/>
          <p:cNvSpPr>
            <a:spLocks noChangeShapeType="1"/>
          </p:cNvSpPr>
          <p:nvPr/>
        </p:nvSpPr>
        <p:spPr bwMode="auto">
          <a:xfrm flipH="1">
            <a:off x="2081213" y="5175250"/>
            <a:ext cx="69850" cy="11430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809" name="Line 81"/>
          <p:cNvSpPr>
            <a:spLocks noChangeShapeType="1"/>
          </p:cNvSpPr>
          <p:nvPr/>
        </p:nvSpPr>
        <p:spPr bwMode="auto">
          <a:xfrm flipH="1">
            <a:off x="2173288" y="5175250"/>
            <a:ext cx="69850" cy="114300"/>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810" name="Freeform 82"/>
          <p:cNvSpPr>
            <a:spLocks/>
          </p:cNvSpPr>
          <p:nvPr/>
        </p:nvSpPr>
        <p:spPr bwMode="auto">
          <a:xfrm>
            <a:off x="2846388" y="2144713"/>
            <a:ext cx="3044825" cy="2651125"/>
          </a:xfrm>
          <a:custGeom>
            <a:avLst/>
            <a:gdLst>
              <a:gd name="T0" fmla="*/ 0 w 525"/>
              <a:gd name="T1" fmla="*/ 0 h 494"/>
              <a:gd name="T2" fmla="*/ 525 w 525"/>
              <a:gd name="T3" fmla="*/ 494 h 494"/>
            </a:gdLst>
            <a:ahLst/>
            <a:cxnLst>
              <a:cxn ang="0">
                <a:pos x="T0" y="T1"/>
              </a:cxn>
              <a:cxn ang="0">
                <a:pos x="T2" y="T3"/>
              </a:cxn>
            </a:cxnLst>
            <a:rect l="0" t="0" r="r" b="b"/>
            <a:pathLst>
              <a:path w="525" h="494">
                <a:moveTo>
                  <a:pt x="0" y="0"/>
                </a:moveTo>
                <a:cubicBezTo>
                  <a:pt x="30" y="133"/>
                  <a:pt x="196" y="409"/>
                  <a:pt x="525" y="494"/>
                </a:cubicBezTo>
              </a:path>
            </a:pathLst>
          </a:custGeom>
          <a:noFill/>
          <a:ln w="41275" cap="flat">
            <a:solidFill>
              <a:srgbClr val="3C5DAA"/>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5811" name="Oval 83"/>
          <p:cNvSpPr>
            <a:spLocks noChangeArrowheads="1"/>
          </p:cNvSpPr>
          <p:nvPr/>
        </p:nvSpPr>
        <p:spPr bwMode="auto">
          <a:xfrm>
            <a:off x="4035425" y="3856038"/>
            <a:ext cx="115888" cy="10795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5812" name="Rectangle 84"/>
          <p:cNvSpPr>
            <a:spLocks noChangeArrowheads="1"/>
          </p:cNvSpPr>
          <p:nvPr/>
        </p:nvSpPr>
        <p:spPr bwMode="auto">
          <a:xfrm>
            <a:off x="3533775" y="5276850"/>
            <a:ext cx="2476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9.1</a:t>
            </a:r>
            <a:endParaRPr lang="en-US" sz="1400"/>
          </a:p>
        </p:txBody>
      </p:sp>
      <p:sp>
        <p:nvSpPr>
          <p:cNvPr id="585813" name="Rectangle 85"/>
          <p:cNvSpPr>
            <a:spLocks noChangeArrowheads="1"/>
          </p:cNvSpPr>
          <p:nvPr/>
        </p:nvSpPr>
        <p:spPr bwMode="auto">
          <a:xfrm>
            <a:off x="4552950" y="5276850"/>
            <a:ext cx="34448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11.5</a:t>
            </a:r>
            <a:endParaRPr lang="en-US" sz="1400"/>
          </a:p>
        </p:txBody>
      </p:sp>
      <p:sp>
        <p:nvSpPr>
          <p:cNvPr id="585814" name="Rectangle 86"/>
          <p:cNvSpPr>
            <a:spLocks noChangeArrowheads="1"/>
          </p:cNvSpPr>
          <p:nvPr/>
        </p:nvSpPr>
        <p:spPr bwMode="auto">
          <a:xfrm>
            <a:off x="4275138" y="3743325"/>
            <a:ext cx="119062"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E</a:t>
            </a:r>
            <a:endParaRPr lang="en-US" sz="1400"/>
          </a:p>
        </p:txBody>
      </p:sp>
      <p:sp>
        <p:nvSpPr>
          <p:cNvPr id="585815" name="Line 87"/>
          <p:cNvSpPr>
            <a:spLocks noChangeShapeType="1"/>
          </p:cNvSpPr>
          <p:nvPr/>
        </p:nvSpPr>
        <p:spPr bwMode="auto">
          <a:xfrm>
            <a:off x="3703638" y="5487988"/>
            <a:ext cx="0" cy="3222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816" name="Line 88"/>
          <p:cNvSpPr>
            <a:spLocks noChangeShapeType="1"/>
          </p:cNvSpPr>
          <p:nvPr/>
        </p:nvSpPr>
        <p:spPr bwMode="auto">
          <a:xfrm>
            <a:off x="4737100" y="5487988"/>
            <a:ext cx="0" cy="322262"/>
          </a:xfrm>
          <a:prstGeom prst="line">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5817" name="Freeform 89"/>
          <p:cNvSpPr>
            <a:spLocks/>
          </p:cNvSpPr>
          <p:nvPr/>
        </p:nvSpPr>
        <p:spPr bwMode="auto">
          <a:xfrm>
            <a:off x="3797300" y="4527550"/>
            <a:ext cx="852488" cy="311150"/>
          </a:xfrm>
          <a:custGeom>
            <a:avLst/>
            <a:gdLst>
              <a:gd name="T0" fmla="*/ 147 w 147"/>
              <a:gd name="T1" fmla="*/ 44 h 58"/>
              <a:gd name="T2" fmla="*/ 133 w 147"/>
              <a:gd name="T3" fmla="*/ 58 h 58"/>
              <a:gd name="T4" fmla="*/ 14 w 147"/>
              <a:gd name="T5" fmla="*/ 58 h 58"/>
              <a:gd name="T6" fmla="*/ 0 w 147"/>
              <a:gd name="T7" fmla="*/ 44 h 58"/>
              <a:gd name="T8" fmla="*/ 0 w 147"/>
              <a:gd name="T9" fmla="*/ 15 h 58"/>
              <a:gd name="T10" fmla="*/ 14 w 147"/>
              <a:gd name="T11" fmla="*/ 0 h 58"/>
              <a:gd name="T12" fmla="*/ 133 w 147"/>
              <a:gd name="T13" fmla="*/ 0 h 58"/>
              <a:gd name="T14" fmla="*/ 147 w 147"/>
              <a:gd name="T15" fmla="*/ 15 h 58"/>
              <a:gd name="T16" fmla="*/ 147 w 147"/>
              <a:gd name="T17" fmla="*/ 4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58">
                <a:moveTo>
                  <a:pt x="147" y="44"/>
                </a:moveTo>
                <a:cubicBezTo>
                  <a:pt x="147" y="51"/>
                  <a:pt x="140" y="58"/>
                  <a:pt x="133" y="58"/>
                </a:cubicBezTo>
                <a:cubicBezTo>
                  <a:pt x="14" y="58"/>
                  <a:pt x="14" y="58"/>
                  <a:pt x="14" y="58"/>
                </a:cubicBezTo>
                <a:cubicBezTo>
                  <a:pt x="6" y="58"/>
                  <a:pt x="0" y="51"/>
                  <a:pt x="0" y="44"/>
                </a:cubicBezTo>
                <a:cubicBezTo>
                  <a:pt x="0" y="15"/>
                  <a:pt x="0" y="15"/>
                  <a:pt x="0" y="15"/>
                </a:cubicBezTo>
                <a:cubicBezTo>
                  <a:pt x="0" y="7"/>
                  <a:pt x="6" y="0"/>
                  <a:pt x="14" y="0"/>
                </a:cubicBezTo>
                <a:cubicBezTo>
                  <a:pt x="133" y="0"/>
                  <a:pt x="133" y="0"/>
                  <a:pt x="133" y="0"/>
                </a:cubicBezTo>
                <a:cubicBezTo>
                  <a:pt x="140" y="0"/>
                  <a:pt x="147" y="7"/>
                  <a:pt x="147" y="15"/>
                </a:cubicBezTo>
                <a:lnTo>
                  <a:pt x="147" y="44"/>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5818" name="Rectangle 90"/>
          <p:cNvSpPr>
            <a:spLocks noChangeArrowheads="1"/>
          </p:cNvSpPr>
          <p:nvPr/>
        </p:nvSpPr>
        <p:spPr bwMode="auto">
          <a:xfrm>
            <a:off x="3886200" y="4572000"/>
            <a:ext cx="719138"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Shortage</a:t>
            </a:r>
            <a:endParaRPr lang="en-US" sz="1400"/>
          </a:p>
        </p:txBody>
      </p:sp>
      <p:sp>
        <p:nvSpPr>
          <p:cNvPr id="585821" name="Freeform 93"/>
          <p:cNvSpPr>
            <a:spLocks/>
          </p:cNvSpPr>
          <p:nvPr/>
        </p:nvSpPr>
        <p:spPr bwMode="auto">
          <a:xfrm>
            <a:off x="3286125" y="5810250"/>
            <a:ext cx="836613" cy="514350"/>
          </a:xfrm>
          <a:custGeom>
            <a:avLst/>
            <a:gdLst>
              <a:gd name="T0" fmla="*/ 144 w 144"/>
              <a:gd name="T1" fmla="*/ 81 h 96"/>
              <a:gd name="T2" fmla="*/ 130 w 144"/>
              <a:gd name="T3" fmla="*/ 96 h 96"/>
              <a:gd name="T4" fmla="*/ 14 w 144"/>
              <a:gd name="T5" fmla="*/ 96 h 96"/>
              <a:gd name="T6" fmla="*/ 0 w 144"/>
              <a:gd name="T7" fmla="*/ 81 h 96"/>
              <a:gd name="T8" fmla="*/ 0 w 144"/>
              <a:gd name="T9" fmla="*/ 14 h 96"/>
              <a:gd name="T10" fmla="*/ 14 w 144"/>
              <a:gd name="T11" fmla="*/ 0 h 96"/>
              <a:gd name="T12" fmla="*/ 130 w 144"/>
              <a:gd name="T13" fmla="*/ 0 h 96"/>
              <a:gd name="T14" fmla="*/ 144 w 144"/>
              <a:gd name="T15" fmla="*/ 14 h 96"/>
              <a:gd name="T16" fmla="*/ 144 w 144"/>
              <a:gd name="T17" fmla="*/ 8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 h="96">
                <a:moveTo>
                  <a:pt x="144" y="81"/>
                </a:moveTo>
                <a:cubicBezTo>
                  <a:pt x="144" y="89"/>
                  <a:pt x="138" y="96"/>
                  <a:pt x="130" y="96"/>
                </a:cubicBezTo>
                <a:cubicBezTo>
                  <a:pt x="14" y="96"/>
                  <a:pt x="14" y="96"/>
                  <a:pt x="14" y="96"/>
                </a:cubicBezTo>
                <a:cubicBezTo>
                  <a:pt x="6" y="96"/>
                  <a:pt x="0" y="89"/>
                  <a:pt x="0" y="81"/>
                </a:cubicBezTo>
                <a:cubicBezTo>
                  <a:pt x="0" y="14"/>
                  <a:pt x="0" y="14"/>
                  <a:pt x="0" y="14"/>
                </a:cubicBezTo>
                <a:cubicBezTo>
                  <a:pt x="0" y="7"/>
                  <a:pt x="6" y="0"/>
                  <a:pt x="14" y="0"/>
                </a:cubicBezTo>
                <a:cubicBezTo>
                  <a:pt x="130" y="0"/>
                  <a:pt x="130" y="0"/>
                  <a:pt x="130" y="0"/>
                </a:cubicBezTo>
                <a:cubicBezTo>
                  <a:pt x="138" y="0"/>
                  <a:pt x="144" y="7"/>
                  <a:pt x="144" y="14"/>
                </a:cubicBezTo>
                <a:lnTo>
                  <a:pt x="144" y="81"/>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5828" name="Freeform 100"/>
          <p:cNvSpPr>
            <a:spLocks/>
          </p:cNvSpPr>
          <p:nvPr/>
        </p:nvSpPr>
        <p:spPr bwMode="auto">
          <a:xfrm>
            <a:off x="4278313" y="5810250"/>
            <a:ext cx="979487" cy="514350"/>
          </a:xfrm>
          <a:custGeom>
            <a:avLst/>
            <a:gdLst>
              <a:gd name="T0" fmla="*/ 169 w 169"/>
              <a:gd name="T1" fmla="*/ 81 h 96"/>
              <a:gd name="T2" fmla="*/ 155 w 169"/>
              <a:gd name="T3" fmla="*/ 96 h 96"/>
              <a:gd name="T4" fmla="*/ 14 w 169"/>
              <a:gd name="T5" fmla="*/ 96 h 96"/>
              <a:gd name="T6" fmla="*/ 0 w 169"/>
              <a:gd name="T7" fmla="*/ 81 h 96"/>
              <a:gd name="T8" fmla="*/ 0 w 169"/>
              <a:gd name="T9" fmla="*/ 14 h 96"/>
              <a:gd name="T10" fmla="*/ 14 w 169"/>
              <a:gd name="T11" fmla="*/ 0 h 96"/>
              <a:gd name="T12" fmla="*/ 155 w 169"/>
              <a:gd name="T13" fmla="*/ 0 h 96"/>
              <a:gd name="T14" fmla="*/ 169 w 169"/>
              <a:gd name="T15" fmla="*/ 14 h 96"/>
              <a:gd name="T16" fmla="*/ 169 w 169"/>
              <a:gd name="T17" fmla="*/ 8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96">
                <a:moveTo>
                  <a:pt x="169" y="81"/>
                </a:moveTo>
                <a:cubicBezTo>
                  <a:pt x="169" y="89"/>
                  <a:pt x="163" y="96"/>
                  <a:pt x="155" y="96"/>
                </a:cubicBezTo>
                <a:cubicBezTo>
                  <a:pt x="14" y="96"/>
                  <a:pt x="14" y="96"/>
                  <a:pt x="14" y="96"/>
                </a:cubicBezTo>
                <a:cubicBezTo>
                  <a:pt x="6" y="96"/>
                  <a:pt x="0" y="89"/>
                  <a:pt x="0" y="81"/>
                </a:cubicBezTo>
                <a:cubicBezTo>
                  <a:pt x="0" y="14"/>
                  <a:pt x="0" y="14"/>
                  <a:pt x="0" y="14"/>
                </a:cubicBezTo>
                <a:cubicBezTo>
                  <a:pt x="0" y="7"/>
                  <a:pt x="6" y="0"/>
                  <a:pt x="14" y="0"/>
                </a:cubicBezTo>
                <a:cubicBezTo>
                  <a:pt x="155" y="0"/>
                  <a:pt x="155" y="0"/>
                  <a:pt x="155" y="0"/>
                </a:cubicBezTo>
                <a:cubicBezTo>
                  <a:pt x="163" y="0"/>
                  <a:pt x="169" y="7"/>
                  <a:pt x="169" y="14"/>
                </a:cubicBezTo>
                <a:lnTo>
                  <a:pt x="169" y="81"/>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5835" name="Freeform 107"/>
          <p:cNvSpPr>
            <a:spLocks/>
          </p:cNvSpPr>
          <p:nvPr/>
        </p:nvSpPr>
        <p:spPr bwMode="auto">
          <a:xfrm>
            <a:off x="3703638" y="4387850"/>
            <a:ext cx="1033462" cy="133350"/>
          </a:xfrm>
          <a:custGeom>
            <a:avLst/>
            <a:gdLst>
              <a:gd name="T0" fmla="*/ 0 w 178"/>
              <a:gd name="T1" fmla="*/ 0 h 25"/>
              <a:gd name="T2" fmla="*/ 16 w 178"/>
              <a:gd name="T3" fmla="*/ 15 h 25"/>
              <a:gd name="T4" fmla="*/ 81 w 178"/>
              <a:gd name="T5" fmla="*/ 15 h 25"/>
              <a:gd name="T6" fmla="*/ 91 w 178"/>
              <a:gd name="T7" fmla="*/ 25 h 25"/>
              <a:gd name="T8" fmla="*/ 102 w 178"/>
              <a:gd name="T9" fmla="*/ 15 h 25"/>
              <a:gd name="T10" fmla="*/ 162 w 178"/>
              <a:gd name="T11" fmla="*/ 15 h 25"/>
              <a:gd name="T12" fmla="*/ 178 w 178"/>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178" h="25">
                <a:moveTo>
                  <a:pt x="0" y="0"/>
                </a:moveTo>
                <a:cubicBezTo>
                  <a:pt x="0" y="10"/>
                  <a:pt x="3" y="15"/>
                  <a:pt x="16" y="15"/>
                </a:cubicBezTo>
                <a:cubicBezTo>
                  <a:pt x="19" y="15"/>
                  <a:pt x="78" y="15"/>
                  <a:pt x="81" y="15"/>
                </a:cubicBezTo>
                <a:cubicBezTo>
                  <a:pt x="84" y="15"/>
                  <a:pt x="91" y="17"/>
                  <a:pt x="91" y="25"/>
                </a:cubicBezTo>
                <a:cubicBezTo>
                  <a:pt x="91" y="17"/>
                  <a:pt x="98" y="15"/>
                  <a:pt x="102" y="15"/>
                </a:cubicBezTo>
                <a:cubicBezTo>
                  <a:pt x="104" y="15"/>
                  <a:pt x="159" y="15"/>
                  <a:pt x="162" y="15"/>
                </a:cubicBezTo>
                <a:cubicBezTo>
                  <a:pt x="175" y="15"/>
                  <a:pt x="178" y="10"/>
                  <a:pt x="178" y="0"/>
                </a:cubicBezTo>
              </a:path>
            </a:pathLst>
          </a:custGeom>
          <a:noFill/>
          <a:ln w="30163" cap="flat">
            <a:solidFill>
              <a:srgbClr val="6D6F71"/>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5836" name="Oval 108"/>
          <p:cNvSpPr>
            <a:spLocks noChangeArrowheads="1"/>
          </p:cNvSpPr>
          <p:nvPr/>
        </p:nvSpPr>
        <p:spPr bwMode="auto">
          <a:xfrm>
            <a:off x="4679950" y="4291013"/>
            <a:ext cx="115888" cy="106362"/>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5837" name="Oval 109"/>
          <p:cNvSpPr>
            <a:spLocks noChangeArrowheads="1"/>
          </p:cNvSpPr>
          <p:nvPr/>
        </p:nvSpPr>
        <p:spPr bwMode="auto">
          <a:xfrm>
            <a:off x="3646488" y="4295775"/>
            <a:ext cx="115887" cy="10795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5838" name="Rectangle 110"/>
          <p:cNvSpPr>
            <a:spLocks noChangeArrowheads="1"/>
          </p:cNvSpPr>
          <p:nvPr/>
        </p:nvSpPr>
        <p:spPr bwMode="auto">
          <a:xfrm>
            <a:off x="4376738" y="5900738"/>
            <a:ext cx="1027112"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marL="1588" indent="-1588"/>
            <a:r>
              <a:rPr lang="en-US" sz="1400">
                <a:solidFill>
                  <a:srgbClr val="000000"/>
                </a:solidFill>
                <a:latin typeface="Myriad Roman" charset="0"/>
              </a:rPr>
              <a:t>Quantity demanded</a:t>
            </a:r>
            <a:endParaRPr lang="en-US" sz="1400"/>
          </a:p>
        </p:txBody>
      </p:sp>
      <p:sp>
        <p:nvSpPr>
          <p:cNvPr id="585839" name="Rectangle 111"/>
          <p:cNvSpPr>
            <a:spLocks noChangeArrowheads="1"/>
          </p:cNvSpPr>
          <p:nvPr/>
        </p:nvSpPr>
        <p:spPr bwMode="auto">
          <a:xfrm>
            <a:off x="3349625" y="5900738"/>
            <a:ext cx="769938"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marL="1588" indent="-1588"/>
            <a:r>
              <a:rPr lang="en-US" sz="1400">
                <a:solidFill>
                  <a:srgbClr val="000000"/>
                </a:solidFill>
                <a:latin typeface="Myriad Roman" charset="0"/>
              </a:rPr>
              <a:t>Quantity supplied</a:t>
            </a:r>
            <a:endParaRPr lang="en-US" sz="1400"/>
          </a:p>
        </p:txBody>
      </p:sp>
      <p:sp>
        <p:nvSpPr>
          <p:cNvPr id="548930" name="TextBox 29"/>
          <p:cNvSpPr txBox="1">
            <a:spLocks noChangeArrowheads="1"/>
          </p:cNvSpPr>
          <p:nvPr/>
        </p:nvSpPr>
        <p:spPr bwMode="auto">
          <a:xfrm>
            <a:off x="609600" y="1066800"/>
            <a:ext cx="1284288" cy="601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Price of coffee beans (per pound)</a:t>
            </a:r>
          </a:p>
        </p:txBody>
      </p:sp>
      <p:sp>
        <p:nvSpPr>
          <p:cNvPr id="548931" name="TextBox 30"/>
          <p:cNvSpPr txBox="1">
            <a:spLocks noChangeArrowheads="1"/>
          </p:cNvSpPr>
          <p:nvPr/>
        </p:nvSpPr>
        <p:spPr bwMode="auto">
          <a:xfrm>
            <a:off x="5867400" y="5486400"/>
            <a:ext cx="2225675"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Quantity of coffee beans (billions of pounds)</a:t>
            </a:r>
          </a:p>
        </p:txBody>
      </p:sp>
      <p:cxnSp>
        <p:nvCxnSpPr>
          <p:cNvPr id="585848" name="Straight Connector 86"/>
          <p:cNvCxnSpPr>
            <a:cxnSpLocks noChangeShapeType="1"/>
          </p:cNvCxnSpPr>
          <p:nvPr/>
        </p:nvCxnSpPr>
        <p:spPr bwMode="auto">
          <a:xfrm>
            <a:off x="4718050" y="4394200"/>
            <a:ext cx="0" cy="635000"/>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cxnSp>
        <p:nvCxnSpPr>
          <p:cNvPr id="585849" name="Straight Connector 86"/>
          <p:cNvCxnSpPr>
            <a:cxnSpLocks noChangeShapeType="1"/>
          </p:cNvCxnSpPr>
          <p:nvPr/>
        </p:nvCxnSpPr>
        <p:spPr bwMode="auto">
          <a:xfrm>
            <a:off x="3690938" y="4394200"/>
            <a:ext cx="0" cy="635000"/>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sp>
        <p:nvSpPr>
          <p:cNvPr id="585737" name="Text Box 9"/>
          <p:cNvSpPr txBox="1">
            <a:spLocks noChangeArrowheads="1"/>
          </p:cNvSpPr>
          <p:nvPr/>
        </p:nvSpPr>
        <p:spPr bwMode="auto">
          <a:xfrm>
            <a:off x="5334000" y="1143000"/>
            <a:ext cx="3505200" cy="2647950"/>
          </a:xfrm>
          <a:prstGeom prst="rect">
            <a:avLst/>
          </a:prstGeom>
          <a:solidFill>
            <a:schemeClr val="bg1"/>
          </a:solidFill>
          <a:ln>
            <a:noFill/>
          </a:ln>
        </p:spPr>
        <p:txBody>
          <a:bodyPr>
            <a:spAutoFit/>
          </a:bodyPr>
          <a:lstStyle>
            <a:lvl1pPr marL="1588" indent="-1588">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nSpc>
                <a:spcPct val="100000"/>
              </a:lnSpc>
              <a:spcBef>
                <a:spcPct val="20000"/>
              </a:spcBef>
            </a:pPr>
            <a:r>
              <a:rPr lang="en-US" sz="2400" dirty="0">
                <a:ea typeface="MS PGothic" pitchFamily="34" charset="-128"/>
              </a:rPr>
              <a:t>There is a </a:t>
            </a:r>
            <a:r>
              <a:rPr lang="en-US" sz="2400" b="1" dirty="0">
                <a:ea typeface="MS PGothic" pitchFamily="34" charset="-128"/>
              </a:rPr>
              <a:t>shortage</a:t>
            </a:r>
            <a:r>
              <a:rPr lang="en-US" sz="2400" dirty="0">
                <a:ea typeface="MS PGothic" pitchFamily="34" charset="-128"/>
              </a:rPr>
              <a:t> of a good when the quantity demanded exceeds the quantity supplied. Shortages occur when the price is below its equilibrium level. </a:t>
            </a:r>
          </a:p>
        </p:txBody>
      </p:sp>
      <p:sp>
        <p:nvSpPr>
          <p:cNvPr id="585855" name="Rectangle 127"/>
          <p:cNvSpPr>
            <a:spLocks noGrp="1" noRot="1" noChangeArrowheads="1"/>
          </p:cNvSpPr>
          <p:nvPr>
            <p:ph type="title"/>
          </p:nvPr>
        </p:nvSpPr>
        <p:spPr/>
        <p:txBody>
          <a:bodyPr/>
          <a:lstStyle/>
          <a:p>
            <a:r>
              <a:rPr lang="en-US"/>
              <a:t>Shortage</a:t>
            </a:r>
          </a:p>
        </p:txBody>
      </p:sp>
    </p:spTree>
    <p:extLst>
      <p:ext uri="{BB962C8B-B14F-4D97-AF65-F5344CB8AC3E}">
        <p14:creationId xmlns:p14="http://schemas.microsoft.com/office/powerpoint/2010/main" xmlns="" val="12875332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85835"/>
                                        </p:tgtEl>
                                        <p:attrNameLst>
                                          <p:attrName>style.visibility</p:attrName>
                                        </p:attrNameLst>
                                      </p:cBhvr>
                                      <p:to>
                                        <p:strVal val="visible"/>
                                      </p:to>
                                    </p:set>
                                    <p:animEffect transition="in" filter="wipe(up)">
                                      <p:cBhvr>
                                        <p:cTn id="7" dur="500"/>
                                        <p:tgtEl>
                                          <p:spTgt spid="585835"/>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858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581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85737"/>
                                        </p:tgtEl>
                                        <p:attrNameLst>
                                          <p:attrName>style.visibility</p:attrName>
                                        </p:attrNameLst>
                                      </p:cBhvr>
                                      <p:to>
                                        <p:strVal val="visible"/>
                                      </p:to>
                                    </p:set>
                                    <p:animEffect transition="in" filter="wipe(up)">
                                      <p:cBhvr>
                                        <p:cTn id="17" dur="500"/>
                                        <p:tgtEl>
                                          <p:spTgt spid="585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817" grpId="0" animBg="1"/>
      <p:bldP spid="585818" grpId="0"/>
      <p:bldP spid="585835" grpId="0" animBg="1"/>
      <p:bldP spid="5857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55" name="Text Box 23"/>
          <p:cNvSpPr txBox="1">
            <a:spLocks noChangeArrowheads="1"/>
          </p:cNvSpPr>
          <p:nvPr/>
        </p:nvSpPr>
        <p:spPr bwMode="auto">
          <a:xfrm>
            <a:off x="5638800" y="1219200"/>
            <a:ext cx="3276600" cy="1917700"/>
          </a:xfrm>
          <a:prstGeom prst="rect">
            <a:avLst/>
          </a:prstGeom>
          <a:solidFill>
            <a:schemeClr val="hlink"/>
          </a:solidFill>
          <a:ln>
            <a:noFill/>
          </a:ln>
          <a:effectLst/>
          <a:extLst>
            <a:ext uri="{91240B29-F687-4F45-9708-019B960494DF}">
              <a14:hiddenLine xmlns:a14="http://schemas.microsoft.com/office/drawing/2010/main" xmlns="" w="38100" algn="ctr">
                <a:solidFill>
                  <a:schemeClr val="tx1"/>
                </a:solidFill>
                <a:miter lim="800000"/>
                <a:headEnd/>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1588" indent="-1588">
              <a:spcBef>
                <a:spcPct val="0"/>
              </a:spcBef>
              <a:defRPr>
                <a:solidFill>
                  <a:schemeClr val="tx1"/>
                </a:solidFill>
                <a:latin typeface="Arial" pitchFamily="34" charset="0"/>
              </a:defRPr>
            </a:lvl1pPr>
            <a:lvl2pPr>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a:lnSpc>
                <a:spcPct val="100000"/>
              </a:lnSpc>
              <a:spcBef>
                <a:spcPct val="20000"/>
              </a:spcBef>
            </a:pPr>
            <a:r>
              <a:rPr lang="en-US" sz="2400"/>
              <a:t>Market equilibrium occurs at point E, where the supply curve and the demand curve intersect.  </a:t>
            </a:r>
          </a:p>
        </p:txBody>
      </p:sp>
      <p:cxnSp>
        <p:nvCxnSpPr>
          <p:cNvPr id="581745" name="Straight Connector 86"/>
          <p:cNvCxnSpPr>
            <a:cxnSpLocks noChangeShapeType="1"/>
          </p:cNvCxnSpPr>
          <p:nvPr/>
        </p:nvCxnSpPr>
        <p:spPr bwMode="auto">
          <a:xfrm>
            <a:off x="2540000" y="3908425"/>
            <a:ext cx="1914525" cy="3175"/>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cxnSp>
        <p:nvCxnSpPr>
          <p:cNvPr id="581746" name="Straight Connector 86"/>
          <p:cNvCxnSpPr>
            <a:cxnSpLocks noChangeShapeType="1"/>
          </p:cNvCxnSpPr>
          <p:nvPr/>
        </p:nvCxnSpPr>
        <p:spPr bwMode="auto">
          <a:xfrm>
            <a:off x="4465638" y="3959225"/>
            <a:ext cx="0" cy="1068388"/>
          </a:xfrm>
          <a:prstGeom prst="line">
            <a:avLst/>
          </a:prstGeom>
          <a:noFill/>
          <a:ln w="22225">
            <a:solidFill>
              <a:srgbClr val="9C9C9C"/>
            </a:solidFill>
            <a:prstDash val="sysDot"/>
            <a:round/>
            <a:headEnd/>
            <a:tailEnd type="none" w="med" len="lg"/>
          </a:ln>
          <a:extLst>
            <a:ext uri="{909E8E84-426E-40DD-AFC4-6F175D3DCCD1}">
              <a14:hiddenFill xmlns:a14="http://schemas.microsoft.com/office/drawing/2010/main" xmlns="">
                <a:noFill/>
              </a14:hiddenFill>
            </a:ext>
          </a:extLst>
        </p:spPr>
      </p:cxnSp>
      <p:sp>
        <p:nvSpPr>
          <p:cNvPr id="548930" name="TextBox 29"/>
          <p:cNvSpPr txBox="1">
            <a:spLocks noChangeArrowheads="1"/>
          </p:cNvSpPr>
          <p:nvPr/>
        </p:nvSpPr>
        <p:spPr bwMode="auto">
          <a:xfrm>
            <a:off x="873125" y="1096963"/>
            <a:ext cx="1249363" cy="601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Price of coffee beans (per pound)</a:t>
            </a:r>
          </a:p>
        </p:txBody>
      </p:sp>
      <p:sp>
        <p:nvSpPr>
          <p:cNvPr id="548931" name="TextBox 30"/>
          <p:cNvSpPr txBox="1">
            <a:spLocks noChangeArrowheads="1"/>
          </p:cNvSpPr>
          <p:nvPr/>
        </p:nvSpPr>
        <p:spPr bwMode="auto">
          <a:xfrm>
            <a:off x="5454650" y="5715000"/>
            <a:ext cx="216535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Quantity of coffee beans (billions of pounds)</a:t>
            </a:r>
          </a:p>
        </p:txBody>
      </p:sp>
      <p:sp>
        <p:nvSpPr>
          <p:cNvPr id="581661" name="Line 29"/>
          <p:cNvSpPr>
            <a:spLocks noChangeShapeType="1"/>
          </p:cNvSpPr>
          <p:nvPr/>
        </p:nvSpPr>
        <p:spPr bwMode="auto">
          <a:xfrm flipV="1">
            <a:off x="2298700" y="1066800"/>
            <a:ext cx="0" cy="3927475"/>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62" name="Freeform 30"/>
          <p:cNvSpPr>
            <a:spLocks/>
          </p:cNvSpPr>
          <p:nvPr/>
        </p:nvSpPr>
        <p:spPr bwMode="auto">
          <a:xfrm>
            <a:off x="2298700" y="5080000"/>
            <a:ext cx="176213" cy="160338"/>
          </a:xfrm>
          <a:custGeom>
            <a:avLst/>
            <a:gdLst>
              <a:gd name="T0" fmla="*/ 102 w 102"/>
              <a:gd name="T1" fmla="*/ 101 h 101"/>
              <a:gd name="T2" fmla="*/ 0 w 102"/>
              <a:gd name="T3" fmla="*/ 101 h 101"/>
              <a:gd name="T4" fmla="*/ 0 w 102"/>
              <a:gd name="T5" fmla="*/ 0 h 101"/>
            </a:gdLst>
            <a:ahLst/>
            <a:cxnLst>
              <a:cxn ang="0">
                <a:pos x="T0" y="T1"/>
              </a:cxn>
              <a:cxn ang="0">
                <a:pos x="T2" y="T3"/>
              </a:cxn>
              <a:cxn ang="0">
                <a:pos x="T4" y="T5"/>
              </a:cxn>
            </a:cxnLst>
            <a:rect l="0" t="0" r="r" b="b"/>
            <a:pathLst>
              <a:path w="102" h="101">
                <a:moveTo>
                  <a:pt x="102" y="101"/>
                </a:moveTo>
                <a:lnTo>
                  <a:pt x="0" y="101"/>
                </a:lnTo>
                <a:lnTo>
                  <a:pt x="0" y="0"/>
                </a:lnTo>
              </a:path>
            </a:pathLst>
          </a:custGeom>
          <a:noFill/>
          <a:ln w="11113" cap="flat">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1663" name="Line 31"/>
          <p:cNvSpPr>
            <a:spLocks noChangeShapeType="1"/>
          </p:cNvSpPr>
          <p:nvPr/>
        </p:nvSpPr>
        <p:spPr bwMode="auto">
          <a:xfrm flipH="1">
            <a:off x="2568575" y="5240338"/>
            <a:ext cx="4940300"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64" name="Rectangle 32"/>
          <p:cNvSpPr>
            <a:spLocks noChangeArrowheads="1"/>
          </p:cNvSpPr>
          <p:nvPr/>
        </p:nvSpPr>
        <p:spPr bwMode="auto">
          <a:xfrm>
            <a:off x="3116263" y="5276850"/>
            <a:ext cx="984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7</a:t>
            </a:r>
            <a:endParaRPr lang="en-US" sz="1400"/>
          </a:p>
        </p:txBody>
      </p:sp>
      <p:sp>
        <p:nvSpPr>
          <p:cNvPr id="581665" name="Rectangle 33"/>
          <p:cNvSpPr>
            <a:spLocks noChangeArrowheads="1"/>
          </p:cNvSpPr>
          <p:nvPr/>
        </p:nvSpPr>
        <p:spPr bwMode="auto">
          <a:xfrm>
            <a:off x="2098675" y="5276850"/>
            <a:ext cx="984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a:t>
            </a:r>
            <a:endParaRPr lang="en-US" sz="1400"/>
          </a:p>
        </p:txBody>
      </p:sp>
      <p:sp>
        <p:nvSpPr>
          <p:cNvPr id="581666" name="Rectangle 34"/>
          <p:cNvSpPr>
            <a:spLocks noChangeArrowheads="1"/>
          </p:cNvSpPr>
          <p:nvPr/>
        </p:nvSpPr>
        <p:spPr bwMode="auto">
          <a:xfrm>
            <a:off x="4362450" y="5276850"/>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10</a:t>
            </a:r>
            <a:endParaRPr lang="en-US" sz="1400"/>
          </a:p>
        </p:txBody>
      </p:sp>
      <p:sp>
        <p:nvSpPr>
          <p:cNvPr id="581667" name="Rectangle 35"/>
          <p:cNvSpPr>
            <a:spLocks noChangeArrowheads="1"/>
          </p:cNvSpPr>
          <p:nvPr/>
        </p:nvSpPr>
        <p:spPr bwMode="auto">
          <a:xfrm>
            <a:off x="6534150" y="5276850"/>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a:t>
            </a:r>
            <a:endParaRPr lang="en-US" sz="1400"/>
          </a:p>
        </p:txBody>
      </p:sp>
      <p:sp>
        <p:nvSpPr>
          <p:cNvPr id="581668" name="Rectangle 36"/>
          <p:cNvSpPr>
            <a:spLocks noChangeArrowheads="1"/>
          </p:cNvSpPr>
          <p:nvPr/>
        </p:nvSpPr>
        <p:spPr bwMode="auto">
          <a:xfrm>
            <a:off x="5665788" y="5276850"/>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13</a:t>
            </a:r>
            <a:endParaRPr lang="en-US" sz="1400"/>
          </a:p>
        </p:txBody>
      </p:sp>
      <p:sp>
        <p:nvSpPr>
          <p:cNvPr id="581669" name="Rectangle 37"/>
          <p:cNvSpPr>
            <a:spLocks noChangeArrowheads="1"/>
          </p:cNvSpPr>
          <p:nvPr/>
        </p:nvSpPr>
        <p:spPr bwMode="auto">
          <a:xfrm>
            <a:off x="7402513" y="5276850"/>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a:t>
            </a:r>
            <a:endParaRPr lang="en-US" sz="1400"/>
          </a:p>
        </p:txBody>
      </p:sp>
      <p:sp>
        <p:nvSpPr>
          <p:cNvPr id="581680" name="Line 48"/>
          <p:cNvSpPr>
            <a:spLocks noChangeShapeType="1"/>
          </p:cNvSpPr>
          <p:nvPr/>
        </p:nvSpPr>
        <p:spPr bwMode="auto">
          <a:xfrm>
            <a:off x="2298700" y="2146300"/>
            <a:ext cx="141288"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1" name="Line 49"/>
          <p:cNvSpPr>
            <a:spLocks noChangeShapeType="1"/>
          </p:cNvSpPr>
          <p:nvPr/>
        </p:nvSpPr>
        <p:spPr bwMode="auto">
          <a:xfrm>
            <a:off x="2298700" y="2586038"/>
            <a:ext cx="141288"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2" name="Line 50"/>
          <p:cNvSpPr>
            <a:spLocks noChangeShapeType="1"/>
          </p:cNvSpPr>
          <p:nvPr/>
        </p:nvSpPr>
        <p:spPr bwMode="auto">
          <a:xfrm>
            <a:off x="2298700" y="3032125"/>
            <a:ext cx="141288"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3" name="Line 51"/>
          <p:cNvSpPr>
            <a:spLocks noChangeShapeType="1"/>
          </p:cNvSpPr>
          <p:nvPr/>
        </p:nvSpPr>
        <p:spPr bwMode="auto">
          <a:xfrm>
            <a:off x="2298700" y="3473450"/>
            <a:ext cx="141288"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4" name="Line 52"/>
          <p:cNvSpPr>
            <a:spLocks noChangeShapeType="1"/>
          </p:cNvSpPr>
          <p:nvPr/>
        </p:nvSpPr>
        <p:spPr bwMode="auto">
          <a:xfrm>
            <a:off x="2298700" y="3913188"/>
            <a:ext cx="141288"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5" name="Line 53"/>
          <p:cNvSpPr>
            <a:spLocks noChangeShapeType="1"/>
          </p:cNvSpPr>
          <p:nvPr/>
        </p:nvSpPr>
        <p:spPr bwMode="auto">
          <a:xfrm>
            <a:off x="2298700" y="4356100"/>
            <a:ext cx="141288"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6" name="Line 54"/>
          <p:cNvSpPr>
            <a:spLocks noChangeShapeType="1"/>
          </p:cNvSpPr>
          <p:nvPr/>
        </p:nvSpPr>
        <p:spPr bwMode="auto">
          <a:xfrm>
            <a:off x="2298700" y="4800600"/>
            <a:ext cx="141288"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7" name="Line 55"/>
          <p:cNvSpPr>
            <a:spLocks noChangeShapeType="1"/>
          </p:cNvSpPr>
          <p:nvPr/>
        </p:nvSpPr>
        <p:spPr bwMode="auto">
          <a:xfrm flipV="1">
            <a:off x="3167063" y="5111750"/>
            <a:ext cx="0" cy="128588"/>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8" name="Line 56"/>
          <p:cNvSpPr>
            <a:spLocks noChangeShapeType="1"/>
          </p:cNvSpPr>
          <p:nvPr/>
        </p:nvSpPr>
        <p:spPr bwMode="auto">
          <a:xfrm flipV="1">
            <a:off x="4468813" y="5111750"/>
            <a:ext cx="0" cy="128588"/>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89" name="Line 57"/>
          <p:cNvSpPr>
            <a:spLocks noChangeShapeType="1"/>
          </p:cNvSpPr>
          <p:nvPr/>
        </p:nvSpPr>
        <p:spPr bwMode="auto">
          <a:xfrm flipV="1">
            <a:off x="5772150" y="5111750"/>
            <a:ext cx="0" cy="128588"/>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90" name="Line 58"/>
          <p:cNvSpPr>
            <a:spLocks noChangeShapeType="1"/>
          </p:cNvSpPr>
          <p:nvPr/>
        </p:nvSpPr>
        <p:spPr bwMode="auto">
          <a:xfrm flipV="1">
            <a:off x="6638925" y="5111750"/>
            <a:ext cx="0" cy="128588"/>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91" name="Line 59"/>
          <p:cNvSpPr>
            <a:spLocks noChangeShapeType="1"/>
          </p:cNvSpPr>
          <p:nvPr/>
        </p:nvSpPr>
        <p:spPr bwMode="auto">
          <a:xfrm flipV="1">
            <a:off x="7508875" y="5111750"/>
            <a:ext cx="0" cy="128588"/>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692" name="Rectangle 60"/>
          <p:cNvSpPr>
            <a:spLocks noChangeArrowheads="1"/>
          </p:cNvSpPr>
          <p:nvPr/>
        </p:nvSpPr>
        <p:spPr bwMode="auto">
          <a:xfrm>
            <a:off x="1730375" y="2032000"/>
            <a:ext cx="442913"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$2.00</a:t>
            </a:r>
            <a:endParaRPr lang="en-US" sz="1400"/>
          </a:p>
        </p:txBody>
      </p:sp>
      <p:sp>
        <p:nvSpPr>
          <p:cNvPr id="581693" name="Rectangle 61"/>
          <p:cNvSpPr>
            <a:spLocks noChangeArrowheads="1"/>
          </p:cNvSpPr>
          <p:nvPr/>
        </p:nvSpPr>
        <p:spPr bwMode="auto">
          <a:xfrm>
            <a:off x="1838325" y="2473325"/>
            <a:ext cx="34290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1.75</a:t>
            </a:r>
            <a:endParaRPr lang="en-US" sz="1400"/>
          </a:p>
        </p:txBody>
      </p:sp>
      <p:sp>
        <p:nvSpPr>
          <p:cNvPr id="581694" name="Rectangle 62"/>
          <p:cNvSpPr>
            <a:spLocks noChangeArrowheads="1"/>
          </p:cNvSpPr>
          <p:nvPr/>
        </p:nvSpPr>
        <p:spPr bwMode="auto">
          <a:xfrm>
            <a:off x="1838325" y="2914650"/>
            <a:ext cx="34290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1.50</a:t>
            </a:r>
            <a:endParaRPr lang="en-US" sz="1400"/>
          </a:p>
        </p:txBody>
      </p:sp>
      <p:sp>
        <p:nvSpPr>
          <p:cNvPr id="581695" name="Rectangle 63"/>
          <p:cNvSpPr>
            <a:spLocks noChangeArrowheads="1"/>
          </p:cNvSpPr>
          <p:nvPr/>
        </p:nvSpPr>
        <p:spPr bwMode="auto">
          <a:xfrm>
            <a:off x="1838325" y="3357563"/>
            <a:ext cx="342900"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1.25</a:t>
            </a:r>
            <a:endParaRPr lang="en-US" sz="1400"/>
          </a:p>
        </p:txBody>
      </p:sp>
      <p:sp>
        <p:nvSpPr>
          <p:cNvPr id="581696" name="Rectangle 64"/>
          <p:cNvSpPr>
            <a:spLocks noChangeArrowheads="1"/>
          </p:cNvSpPr>
          <p:nvPr/>
        </p:nvSpPr>
        <p:spPr bwMode="auto">
          <a:xfrm>
            <a:off x="1838325" y="3798888"/>
            <a:ext cx="342900"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1.00</a:t>
            </a:r>
            <a:endParaRPr lang="en-US" sz="1400"/>
          </a:p>
        </p:txBody>
      </p:sp>
      <p:sp>
        <p:nvSpPr>
          <p:cNvPr id="581697" name="Rectangle 65"/>
          <p:cNvSpPr>
            <a:spLocks noChangeArrowheads="1"/>
          </p:cNvSpPr>
          <p:nvPr/>
        </p:nvSpPr>
        <p:spPr bwMode="auto">
          <a:xfrm>
            <a:off x="1838325" y="4240213"/>
            <a:ext cx="342900"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0.75</a:t>
            </a:r>
            <a:endParaRPr lang="en-US" sz="1400"/>
          </a:p>
        </p:txBody>
      </p:sp>
      <p:sp>
        <p:nvSpPr>
          <p:cNvPr id="581698" name="Rectangle 66"/>
          <p:cNvSpPr>
            <a:spLocks noChangeArrowheads="1"/>
          </p:cNvSpPr>
          <p:nvPr/>
        </p:nvSpPr>
        <p:spPr bwMode="auto">
          <a:xfrm>
            <a:off x="1838325" y="4683125"/>
            <a:ext cx="34290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0.50</a:t>
            </a:r>
            <a:endParaRPr lang="en-US" sz="1400"/>
          </a:p>
        </p:txBody>
      </p:sp>
      <p:sp>
        <p:nvSpPr>
          <p:cNvPr id="581709" name="Freeform 77"/>
          <p:cNvSpPr>
            <a:spLocks/>
          </p:cNvSpPr>
          <p:nvPr/>
        </p:nvSpPr>
        <p:spPr bwMode="auto">
          <a:xfrm>
            <a:off x="3602038" y="2146300"/>
            <a:ext cx="1566862" cy="2654300"/>
          </a:xfrm>
          <a:custGeom>
            <a:avLst/>
            <a:gdLst>
              <a:gd name="T0" fmla="*/ 267 w 267"/>
              <a:gd name="T1" fmla="*/ 0 h 494"/>
              <a:gd name="T2" fmla="*/ 0 w 267"/>
              <a:gd name="T3" fmla="*/ 494 h 494"/>
            </a:gdLst>
            <a:ahLst/>
            <a:cxnLst>
              <a:cxn ang="0">
                <a:pos x="T0" y="T1"/>
              </a:cxn>
              <a:cxn ang="0">
                <a:pos x="T2" y="T3"/>
              </a:cxn>
            </a:cxnLst>
            <a:rect l="0" t="0" r="r" b="b"/>
            <a:pathLst>
              <a:path w="267" h="494">
                <a:moveTo>
                  <a:pt x="267" y="0"/>
                </a:moveTo>
                <a:cubicBezTo>
                  <a:pt x="267" y="149"/>
                  <a:pt x="190" y="320"/>
                  <a:pt x="0" y="494"/>
                </a:cubicBezTo>
              </a:path>
            </a:pathLst>
          </a:custGeom>
          <a:noFill/>
          <a:ln w="42863" cap="flat">
            <a:solidFill>
              <a:srgbClr val="EE313C"/>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1710" name="Rectangle 78"/>
          <p:cNvSpPr>
            <a:spLocks noChangeArrowheads="1"/>
          </p:cNvSpPr>
          <p:nvPr/>
        </p:nvSpPr>
        <p:spPr bwMode="auto">
          <a:xfrm>
            <a:off x="4860925" y="1866900"/>
            <a:ext cx="5429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Supply</a:t>
            </a:r>
            <a:endParaRPr lang="en-US" sz="1400"/>
          </a:p>
        </p:txBody>
      </p:sp>
      <p:sp>
        <p:nvSpPr>
          <p:cNvPr id="581711" name="Rectangle 79"/>
          <p:cNvSpPr>
            <a:spLocks noChangeArrowheads="1"/>
          </p:cNvSpPr>
          <p:nvPr/>
        </p:nvSpPr>
        <p:spPr bwMode="auto">
          <a:xfrm>
            <a:off x="6388100" y="4691063"/>
            <a:ext cx="669925"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Demand</a:t>
            </a:r>
            <a:endParaRPr lang="en-US" sz="1400"/>
          </a:p>
        </p:txBody>
      </p:sp>
      <p:sp>
        <p:nvSpPr>
          <p:cNvPr id="581713" name="Line 81"/>
          <p:cNvSpPr>
            <a:spLocks noChangeShapeType="1"/>
          </p:cNvSpPr>
          <p:nvPr/>
        </p:nvSpPr>
        <p:spPr bwMode="auto">
          <a:xfrm flipV="1">
            <a:off x="2241550" y="4962525"/>
            <a:ext cx="122238" cy="6350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714" name="Line 82"/>
          <p:cNvSpPr>
            <a:spLocks noChangeShapeType="1"/>
          </p:cNvSpPr>
          <p:nvPr/>
        </p:nvSpPr>
        <p:spPr bwMode="auto">
          <a:xfrm flipV="1">
            <a:off x="2241550" y="5048250"/>
            <a:ext cx="122238" cy="6350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715" name="Line 83"/>
          <p:cNvSpPr>
            <a:spLocks noChangeShapeType="1"/>
          </p:cNvSpPr>
          <p:nvPr/>
        </p:nvSpPr>
        <p:spPr bwMode="auto">
          <a:xfrm flipH="1">
            <a:off x="2439988" y="5181600"/>
            <a:ext cx="69850" cy="112713"/>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716" name="Line 84"/>
          <p:cNvSpPr>
            <a:spLocks noChangeShapeType="1"/>
          </p:cNvSpPr>
          <p:nvPr/>
        </p:nvSpPr>
        <p:spPr bwMode="auto">
          <a:xfrm flipH="1">
            <a:off x="2533650" y="5181600"/>
            <a:ext cx="69850" cy="112713"/>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717" name="Freeform 85"/>
          <p:cNvSpPr>
            <a:spLocks/>
          </p:cNvSpPr>
          <p:nvPr/>
        </p:nvSpPr>
        <p:spPr bwMode="auto">
          <a:xfrm>
            <a:off x="3214688" y="2146300"/>
            <a:ext cx="3079750" cy="2654300"/>
          </a:xfrm>
          <a:custGeom>
            <a:avLst/>
            <a:gdLst>
              <a:gd name="T0" fmla="*/ 0 w 525"/>
              <a:gd name="T1" fmla="*/ 0 h 494"/>
              <a:gd name="T2" fmla="*/ 525 w 525"/>
              <a:gd name="T3" fmla="*/ 494 h 494"/>
            </a:gdLst>
            <a:ahLst/>
            <a:cxnLst>
              <a:cxn ang="0">
                <a:pos x="T0" y="T1"/>
              </a:cxn>
              <a:cxn ang="0">
                <a:pos x="T2" y="T3"/>
              </a:cxn>
            </a:cxnLst>
            <a:rect l="0" t="0" r="r" b="b"/>
            <a:pathLst>
              <a:path w="525" h="494">
                <a:moveTo>
                  <a:pt x="0" y="0"/>
                </a:moveTo>
                <a:cubicBezTo>
                  <a:pt x="29" y="133"/>
                  <a:pt x="196" y="409"/>
                  <a:pt x="525" y="494"/>
                </a:cubicBezTo>
              </a:path>
            </a:pathLst>
          </a:custGeom>
          <a:noFill/>
          <a:ln w="42863" cap="flat">
            <a:solidFill>
              <a:srgbClr val="3C5DAA"/>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81718" name="Oval 86"/>
          <p:cNvSpPr>
            <a:spLocks noChangeArrowheads="1"/>
          </p:cNvSpPr>
          <p:nvPr/>
        </p:nvSpPr>
        <p:spPr bwMode="auto">
          <a:xfrm>
            <a:off x="4411663" y="3860800"/>
            <a:ext cx="115887" cy="106363"/>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1719" name="Rectangle 87"/>
          <p:cNvSpPr>
            <a:spLocks noChangeArrowheads="1"/>
          </p:cNvSpPr>
          <p:nvPr/>
        </p:nvSpPr>
        <p:spPr bwMode="auto">
          <a:xfrm>
            <a:off x="4630738" y="3762375"/>
            <a:ext cx="119062"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E</a:t>
            </a:r>
            <a:endParaRPr lang="en-US" sz="1400"/>
          </a:p>
        </p:txBody>
      </p:sp>
      <p:sp>
        <p:nvSpPr>
          <p:cNvPr id="581720" name="Line 88"/>
          <p:cNvSpPr>
            <a:spLocks noChangeShapeType="1"/>
          </p:cNvSpPr>
          <p:nvPr/>
        </p:nvSpPr>
        <p:spPr bwMode="auto">
          <a:xfrm flipH="1">
            <a:off x="1531938" y="3913188"/>
            <a:ext cx="255587"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721" name="Line 89"/>
          <p:cNvSpPr>
            <a:spLocks noChangeShapeType="1"/>
          </p:cNvSpPr>
          <p:nvPr/>
        </p:nvSpPr>
        <p:spPr bwMode="auto">
          <a:xfrm flipH="1">
            <a:off x="4791075" y="3913188"/>
            <a:ext cx="258763" cy="0"/>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722" name="Line 90"/>
          <p:cNvSpPr>
            <a:spLocks noChangeShapeType="1"/>
          </p:cNvSpPr>
          <p:nvPr/>
        </p:nvSpPr>
        <p:spPr bwMode="auto">
          <a:xfrm>
            <a:off x="4468813" y="5492750"/>
            <a:ext cx="0" cy="238125"/>
          </a:xfrm>
          <a:prstGeom prst="line">
            <a:avLst/>
          </a:prstGeom>
          <a:noFill/>
          <a:ln w="11113">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81723" name="Freeform 91"/>
          <p:cNvSpPr>
            <a:spLocks/>
          </p:cNvSpPr>
          <p:nvPr/>
        </p:nvSpPr>
        <p:spPr bwMode="auto">
          <a:xfrm>
            <a:off x="5049838" y="3736975"/>
            <a:ext cx="1079500" cy="331788"/>
          </a:xfrm>
          <a:custGeom>
            <a:avLst/>
            <a:gdLst>
              <a:gd name="T0" fmla="*/ 184 w 184"/>
              <a:gd name="T1" fmla="*/ 48 h 62"/>
              <a:gd name="T2" fmla="*/ 169 w 184"/>
              <a:gd name="T3" fmla="*/ 62 h 62"/>
              <a:gd name="T4" fmla="*/ 14 w 184"/>
              <a:gd name="T5" fmla="*/ 62 h 62"/>
              <a:gd name="T6" fmla="*/ 0 w 184"/>
              <a:gd name="T7" fmla="*/ 48 h 62"/>
              <a:gd name="T8" fmla="*/ 0 w 184"/>
              <a:gd name="T9" fmla="*/ 15 h 62"/>
              <a:gd name="T10" fmla="*/ 14 w 184"/>
              <a:gd name="T11" fmla="*/ 0 h 62"/>
              <a:gd name="T12" fmla="*/ 169 w 184"/>
              <a:gd name="T13" fmla="*/ 0 h 62"/>
              <a:gd name="T14" fmla="*/ 184 w 184"/>
              <a:gd name="T15" fmla="*/ 15 h 62"/>
              <a:gd name="T16" fmla="*/ 184 w 184"/>
              <a:gd name="T17" fmla="*/ 4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4" h="62">
                <a:moveTo>
                  <a:pt x="184" y="48"/>
                </a:moveTo>
                <a:cubicBezTo>
                  <a:pt x="184" y="55"/>
                  <a:pt x="177" y="62"/>
                  <a:pt x="169" y="62"/>
                </a:cubicBezTo>
                <a:cubicBezTo>
                  <a:pt x="14" y="62"/>
                  <a:pt x="14" y="62"/>
                  <a:pt x="14" y="62"/>
                </a:cubicBezTo>
                <a:cubicBezTo>
                  <a:pt x="6" y="62"/>
                  <a:pt x="0" y="55"/>
                  <a:pt x="0" y="48"/>
                </a:cubicBezTo>
                <a:cubicBezTo>
                  <a:pt x="0" y="15"/>
                  <a:pt x="0" y="15"/>
                  <a:pt x="0" y="15"/>
                </a:cubicBezTo>
                <a:cubicBezTo>
                  <a:pt x="0" y="7"/>
                  <a:pt x="6" y="0"/>
                  <a:pt x="14" y="0"/>
                </a:cubicBezTo>
                <a:cubicBezTo>
                  <a:pt x="169" y="0"/>
                  <a:pt x="169" y="0"/>
                  <a:pt x="169" y="0"/>
                </a:cubicBezTo>
                <a:cubicBezTo>
                  <a:pt x="177" y="0"/>
                  <a:pt x="184" y="7"/>
                  <a:pt x="184" y="15"/>
                </a:cubicBezTo>
                <a:lnTo>
                  <a:pt x="184" y="48"/>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1728" name="Freeform 96"/>
          <p:cNvSpPr>
            <a:spLocks/>
          </p:cNvSpPr>
          <p:nvPr/>
        </p:nvSpPr>
        <p:spPr bwMode="auto">
          <a:xfrm>
            <a:off x="3946525" y="5730875"/>
            <a:ext cx="1074738" cy="515938"/>
          </a:xfrm>
          <a:custGeom>
            <a:avLst/>
            <a:gdLst>
              <a:gd name="T0" fmla="*/ 183 w 183"/>
              <a:gd name="T1" fmla="*/ 81 h 96"/>
              <a:gd name="T2" fmla="*/ 169 w 183"/>
              <a:gd name="T3" fmla="*/ 96 h 96"/>
              <a:gd name="T4" fmla="*/ 14 w 183"/>
              <a:gd name="T5" fmla="*/ 96 h 96"/>
              <a:gd name="T6" fmla="*/ 0 w 183"/>
              <a:gd name="T7" fmla="*/ 81 h 96"/>
              <a:gd name="T8" fmla="*/ 0 w 183"/>
              <a:gd name="T9" fmla="*/ 14 h 96"/>
              <a:gd name="T10" fmla="*/ 14 w 183"/>
              <a:gd name="T11" fmla="*/ 0 h 96"/>
              <a:gd name="T12" fmla="*/ 169 w 183"/>
              <a:gd name="T13" fmla="*/ 0 h 96"/>
              <a:gd name="T14" fmla="*/ 183 w 183"/>
              <a:gd name="T15" fmla="*/ 14 h 96"/>
              <a:gd name="T16" fmla="*/ 183 w 183"/>
              <a:gd name="T17" fmla="*/ 8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96">
                <a:moveTo>
                  <a:pt x="183" y="81"/>
                </a:moveTo>
                <a:cubicBezTo>
                  <a:pt x="183" y="89"/>
                  <a:pt x="177" y="96"/>
                  <a:pt x="169" y="96"/>
                </a:cubicBezTo>
                <a:cubicBezTo>
                  <a:pt x="14" y="96"/>
                  <a:pt x="14" y="96"/>
                  <a:pt x="14" y="96"/>
                </a:cubicBezTo>
                <a:cubicBezTo>
                  <a:pt x="6" y="96"/>
                  <a:pt x="0" y="89"/>
                  <a:pt x="0" y="81"/>
                </a:cubicBezTo>
                <a:cubicBezTo>
                  <a:pt x="0" y="14"/>
                  <a:pt x="0" y="14"/>
                  <a:pt x="0" y="14"/>
                </a:cubicBezTo>
                <a:cubicBezTo>
                  <a:pt x="0" y="7"/>
                  <a:pt x="6" y="0"/>
                  <a:pt x="14" y="0"/>
                </a:cubicBezTo>
                <a:cubicBezTo>
                  <a:pt x="169" y="0"/>
                  <a:pt x="169" y="0"/>
                  <a:pt x="169" y="0"/>
                </a:cubicBezTo>
                <a:cubicBezTo>
                  <a:pt x="177" y="0"/>
                  <a:pt x="183" y="7"/>
                  <a:pt x="183" y="14"/>
                </a:cubicBezTo>
                <a:lnTo>
                  <a:pt x="183" y="81"/>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1729" name="Freeform 97"/>
          <p:cNvSpPr>
            <a:spLocks/>
          </p:cNvSpPr>
          <p:nvPr/>
        </p:nvSpPr>
        <p:spPr bwMode="auto">
          <a:xfrm>
            <a:off x="457200" y="3678238"/>
            <a:ext cx="1074738" cy="514350"/>
          </a:xfrm>
          <a:custGeom>
            <a:avLst/>
            <a:gdLst>
              <a:gd name="T0" fmla="*/ 183 w 183"/>
              <a:gd name="T1" fmla="*/ 82 h 96"/>
              <a:gd name="T2" fmla="*/ 169 w 183"/>
              <a:gd name="T3" fmla="*/ 96 h 96"/>
              <a:gd name="T4" fmla="*/ 14 w 183"/>
              <a:gd name="T5" fmla="*/ 96 h 96"/>
              <a:gd name="T6" fmla="*/ 0 w 183"/>
              <a:gd name="T7" fmla="*/ 82 h 96"/>
              <a:gd name="T8" fmla="*/ 0 w 183"/>
              <a:gd name="T9" fmla="*/ 15 h 96"/>
              <a:gd name="T10" fmla="*/ 14 w 183"/>
              <a:gd name="T11" fmla="*/ 0 h 96"/>
              <a:gd name="T12" fmla="*/ 169 w 183"/>
              <a:gd name="T13" fmla="*/ 0 h 96"/>
              <a:gd name="T14" fmla="*/ 183 w 183"/>
              <a:gd name="T15" fmla="*/ 15 h 96"/>
              <a:gd name="T16" fmla="*/ 183 w 183"/>
              <a:gd name="T17" fmla="*/ 8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 h="96">
                <a:moveTo>
                  <a:pt x="183" y="82"/>
                </a:moveTo>
                <a:cubicBezTo>
                  <a:pt x="183" y="89"/>
                  <a:pt x="177" y="96"/>
                  <a:pt x="169" y="96"/>
                </a:cubicBezTo>
                <a:cubicBezTo>
                  <a:pt x="14" y="96"/>
                  <a:pt x="14" y="96"/>
                  <a:pt x="14" y="96"/>
                </a:cubicBezTo>
                <a:cubicBezTo>
                  <a:pt x="6" y="96"/>
                  <a:pt x="0" y="89"/>
                  <a:pt x="0" y="82"/>
                </a:cubicBezTo>
                <a:cubicBezTo>
                  <a:pt x="0" y="15"/>
                  <a:pt x="0" y="15"/>
                  <a:pt x="0" y="15"/>
                </a:cubicBezTo>
                <a:cubicBezTo>
                  <a:pt x="0" y="7"/>
                  <a:pt x="6" y="0"/>
                  <a:pt x="14" y="0"/>
                </a:cubicBezTo>
                <a:cubicBezTo>
                  <a:pt x="169" y="0"/>
                  <a:pt x="169" y="0"/>
                  <a:pt x="169" y="0"/>
                </a:cubicBezTo>
                <a:cubicBezTo>
                  <a:pt x="177" y="0"/>
                  <a:pt x="183" y="7"/>
                  <a:pt x="183" y="15"/>
                </a:cubicBezTo>
                <a:lnTo>
                  <a:pt x="183" y="82"/>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81739" name="TextBox 56"/>
          <p:cNvSpPr txBox="1">
            <a:spLocks noChangeArrowheads="1"/>
          </p:cNvSpPr>
          <p:nvPr/>
        </p:nvSpPr>
        <p:spPr bwMode="auto">
          <a:xfrm>
            <a:off x="5029200" y="3733800"/>
            <a:ext cx="1166813" cy="261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spcBef>
                <a:spcPct val="50000"/>
              </a:spcBef>
            </a:pPr>
            <a:r>
              <a:rPr lang="en-US" sz="1400">
                <a:ea typeface="MS PGothic" pitchFamily="34" charset="-128"/>
              </a:rPr>
              <a:t>Equilibrium</a:t>
            </a:r>
          </a:p>
        </p:txBody>
      </p:sp>
      <p:sp>
        <p:nvSpPr>
          <p:cNvPr id="581740" name="TextBox 56"/>
          <p:cNvSpPr txBox="1">
            <a:spLocks noChangeArrowheads="1"/>
          </p:cNvSpPr>
          <p:nvPr/>
        </p:nvSpPr>
        <p:spPr bwMode="auto">
          <a:xfrm>
            <a:off x="457200" y="3733800"/>
            <a:ext cx="1166813"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spcBef>
                <a:spcPct val="50000"/>
              </a:spcBef>
            </a:pPr>
            <a:r>
              <a:rPr lang="en-US" sz="1400">
                <a:ea typeface="MS PGothic" pitchFamily="34" charset="-128"/>
              </a:rPr>
              <a:t>Equilibrium price</a:t>
            </a:r>
          </a:p>
        </p:txBody>
      </p:sp>
      <p:sp>
        <p:nvSpPr>
          <p:cNvPr id="581741" name="TextBox 56"/>
          <p:cNvSpPr txBox="1">
            <a:spLocks noChangeArrowheads="1"/>
          </p:cNvSpPr>
          <p:nvPr/>
        </p:nvSpPr>
        <p:spPr bwMode="auto">
          <a:xfrm>
            <a:off x="3962400" y="5791200"/>
            <a:ext cx="1165225"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spcBef>
                <a:spcPct val="50000"/>
              </a:spcBef>
            </a:pPr>
            <a:r>
              <a:rPr lang="en-US" sz="1400">
                <a:ea typeface="MS PGothic" pitchFamily="34" charset="-128"/>
              </a:rPr>
              <a:t>Equilibrium quantity</a:t>
            </a:r>
          </a:p>
        </p:txBody>
      </p:sp>
      <p:sp>
        <p:nvSpPr>
          <p:cNvPr id="581748" name="Rectangle 116"/>
          <p:cNvSpPr>
            <a:spLocks noGrp="1" noRot="1" noChangeArrowheads="1"/>
          </p:cNvSpPr>
          <p:nvPr>
            <p:ph type="title"/>
          </p:nvPr>
        </p:nvSpPr>
        <p:spPr/>
        <p:txBody>
          <a:bodyPr/>
          <a:lstStyle/>
          <a:p>
            <a:r>
              <a:rPr lang="en-US"/>
              <a:t>Market Equilibrium</a:t>
            </a:r>
          </a:p>
        </p:txBody>
      </p:sp>
    </p:spTree>
    <p:extLst>
      <p:ext uri="{BB962C8B-B14F-4D97-AF65-F5344CB8AC3E}">
        <p14:creationId xmlns:p14="http://schemas.microsoft.com/office/powerpoint/2010/main" xmlns="" val="14508310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81655"/>
                                        </p:tgtEl>
                                        <p:attrNameLst>
                                          <p:attrName>style.visibility</p:attrName>
                                        </p:attrNameLst>
                                      </p:cBhvr>
                                      <p:to>
                                        <p:strVal val="visible"/>
                                      </p:to>
                                    </p:set>
                                    <p:animEffect transition="in" filter="wipe(up)">
                                      <p:cBhvr>
                                        <p:cTn id="7" dur="500"/>
                                        <p:tgtEl>
                                          <p:spTgt spid="58165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81719"/>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58173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8172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8174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58172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581720"/>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58174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58172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8172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81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55" grpId="0" animBg="1"/>
      <p:bldP spid="581719" grpId="0"/>
      <p:bldP spid="581720" grpId="0" animBg="1"/>
      <p:bldP spid="581721" grpId="0" animBg="1"/>
      <p:bldP spid="581722" grpId="0" animBg="1"/>
      <p:bldP spid="581723" grpId="0" animBg="1"/>
      <p:bldP spid="581728" grpId="0" animBg="1"/>
      <p:bldP spid="581729" grpId="0" animBg="1"/>
      <p:bldP spid="581739" grpId="0"/>
      <p:bldP spid="581740" grpId="0"/>
      <p:bldP spid="5817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a:t>Supply</a:t>
            </a:r>
          </a:p>
        </p:txBody>
      </p:sp>
      <p:sp>
        <p:nvSpPr>
          <p:cNvPr id="4099" name="Rectangle 3"/>
          <p:cNvSpPr>
            <a:spLocks noGrp="1" noChangeArrowheads="1"/>
          </p:cNvSpPr>
          <p:nvPr>
            <p:ph type="body" idx="1"/>
          </p:nvPr>
        </p:nvSpPr>
        <p:spPr/>
        <p:txBody>
          <a:bodyPr/>
          <a:lstStyle/>
          <a:p>
            <a:r>
              <a:rPr lang="en-US" dirty="0"/>
              <a:t>The analysis of the supply of produced goods has two parts:</a:t>
            </a:r>
          </a:p>
        </p:txBody>
      </p:sp>
      <p:sp>
        <p:nvSpPr>
          <p:cNvPr id="4100" name="Rectangle 4"/>
          <p:cNvSpPr>
            <a:spLocks noChangeArrowheads="1"/>
          </p:cNvSpPr>
          <p:nvPr/>
        </p:nvSpPr>
        <p:spPr bwMode="auto">
          <a:xfrm>
            <a:off x="990600" y="2743200"/>
            <a:ext cx="7772400" cy="3276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p>
            <a:pPr marL="742950" lvl="1" indent="-285750">
              <a:spcBef>
                <a:spcPct val="20000"/>
              </a:spcBef>
              <a:buFontTx/>
              <a:buChar char="–"/>
            </a:pPr>
            <a:r>
              <a:rPr lang="en-US" sz="2800" dirty="0"/>
              <a:t>An analysis of the supply of the factors of production to households and firms.</a:t>
            </a:r>
          </a:p>
          <a:p>
            <a:pPr marL="742950" lvl="1" indent="-285750">
              <a:spcBef>
                <a:spcPct val="20000"/>
              </a:spcBef>
              <a:buFontTx/>
              <a:buChar char="–"/>
            </a:pPr>
            <a:r>
              <a:rPr lang="en-US" sz="2800" dirty="0"/>
              <a:t>An analysis of why firms transform those factors of production into usable goods and services.</a:t>
            </a:r>
          </a:p>
        </p:txBody>
      </p:sp>
    </p:spTree>
    <p:extLst>
      <p:ext uri="{BB962C8B-B14F-4D97-AF65-F5344CB8AC3E}">
        <p14:creationId xmlns:p14="http://schemas.microsoft.com/office/powerpoint/2010/main" xmlns="" val="202505198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wipe(left)">
                                      <p:cBhvr>
                                        <p:cTn id="7" dur="500"/>
                                        <p:tgtEl>
                                          <p:spTgt spid="41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0">
                                            <p:txEl>
                                              <p:pRg st="1" end="1"/>
                                            </p:txEl>
                                          </p:spTgt>
                                        </p:tgtEl>
                                        <p:attrNameLst>
                                          <p:attrName>style.visibility</p:attrName>
                                        </p:attrNameLst>
                                      </p:cBhvr>
                                      <p:to>
                                        <p:strVal val="visible"/>
                                      </p:to>
                                    </p:set>
                                    <p:animEffect transition="in" filter="wipe(left)">
                                      <p:cBhvr>
                                        <p:cTn id="12" dur="500"/>
                                        <p:tgtEl>
                                          <p:spTgt spid="4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44500" y="103188"/>
            <a:ext cx="8226425" cy="1143000"/>
          </a:xfrm>
        </p:spPr>
        <p:txBody>
          <a:bodyPr/>
          <a:lstStyle/>
          <a:p>
            <a:pPr>
              <a:spcBef>
                <a:spcPct val="20000"/>
              </a:spcBef>
            </a:pPr>
            <a:r>
              <a:rPr lang="en-US"/>
              <a:t>Law of Supply</a:t>
            </a:r>
          </a:p>
        </p:txBody>
      </p:sp>
      <p:sp>
        <p:nvSpPr>
          <p:cNvPr id="29699" name="Rectangle 3"/>
          <p:cNvSpPr>
            <a:spLocks noGrp="1" noChangeArrowheads="1"/>
          </p:cNvSpPr>
          <p:nvPr>
            <p:ph type="body" idx="1"/>
          </p:nvPr>
        </p:nvSpPr>
        <p:spPr>
          <a:xfrm>
            <a:off x="457200" y="1206500"/>
            <a:ext cx="8099425" cy="4525963"/>
          </a:xfrm>
          <a:noFill/>
        </p:spPr>
        <p:txBody>
          <a:bodyPr>
            <a:normAutofit lnSpcReduction="10000"/>
          </a:bodyPr>
          <a:lstStyle/>
          <a:p>
            <a:pPr>
              <a:buClr>
                <a:schemeClr val="tx1"/>
              </a:buClr>
            </a:pPr>
            <a:r>
              <a:rPr lang="en-US" sz="2800" b="1" dirty="0">
                <a:solidFill>
                  <a:srgbClr val="0033CC"/>
                </a:solidFill>
              </a:rPr>
              <a:t>Law of Supply</a:t>
            </a:r>
            <a:r>
              <a:rPr lang="en-US" sz="2800" dirty="0"/>
              <a:t> states that more product will be offered for sale at higher prices than at lower prices.</a:t>
            </a:r>
          </a:p>
          <a:p>
            <a:pPr marL="0" indent="0">
              <a:buClr>
                <a:schemeClr val="tx1"/>
              </a:buClr>
              <a:buNone/>
            </a:pPr>
            <a:endParaRPr lang="en-US" sz="2800" dirty="0"/>
          </a:p>
          <a:p>
            <a:pPr lvl="1">
              <a:buClr>
                <a:schemeClr val="tx1"/>
              </a:buClr>
            </a:pPr>
            <a:r>
              <a:rPr lang="en-US" sz="2400" dirty="0"/>
              <a:t>Supply is the amount of a product offered for sale at all possible prices in a market</a:t>
            </a:r>
          </a:p>
          <a:p>
            <a:pPr lvl="1">
              <a:buClr>
                <a:schemeClr val="tx1"/>
              </a:buClr>
            </a:pPr>
            <a:r>
              <a:rPr kumimoji="1" lang="en-US" sz="2400" dirty="0" smtClean="0"/>
              <a:t>The </a:t>
            </a:r>
            <a:r>
              <a:rPr kumimoji="1" lang="en-US" sz="2400" dirty="0"/>
              <a:t>height of the supply curve at any quantity shows the </a:t>
            </a:r>
            <a:r>
              <a:rPr kumimoji="1" lang="en-US" sz="2400" b="1" i="1" dirty="0">
                <a:solidFill>
                  <a:srgbClr val="0033CC"/>
                </a:solidFill>
              </a:rPr>
              <a:t>minimum price</a:t>
            </a:r>
            <a:r>
              <a:rPr kumimoji="1" lang="en-US" sz="2400" dirty="0"/>
              <a:t> necessary to induce producers </a:t>
            </a:r>
            <a:r>
              <a:rPr kumimoji="1" lang="en-US" sz="2400" b="1" i="1" dirty="0">
                <a:solidFill>
                  <a:srgbClr val="0033CC"/>
                </a:solidFill>
              </a:rPr>
              <a:t>to supply</a:t>
            </a:r>
            <a:r>
              <a:rPr kumimoji="1" lang="en-US" sz="2400" i="1" dirty="0">
                <a:solidFill>
                  <a:schemeClr val="accent2"/>
                </a:solidFill>
              </a:rPr>
              <a:t> </a:t>
            </a:r>
            <a:r>
              <a:rPr kumimoji="1" lang="en-US" sz="2400" dirty="0"/>
              <a:t>that next unit to market.</a:t>
            </a:r>
          </a:p>
          <a:p>
            <a:pPr lvl="1">
              <a:buClr>
                <a:schemeClr val="tx1"/>
              </a:buClr>
            </a:pPr>
            <a:r>
              <a:rPr kumimoji="1" lang="en-US" sz="2400" dirty="0"/>
              <a:t>The height of the supply curve at any quantity also shows the </a:t>
            </a:r>
            <a:r>
              <a:rPr kumimoji="1" lang="en-US" sz="2400" b="1" i="1" dirty="0">
                <a:solidFill>
                  <a:srgbClr val="0033CC"/>
                </a:solidFill>
              </a:rPr>
              <a:t>opportunity cost of</a:t>
            </a:r>
            <a:r>
              <a:rPr kumimoji="1" lang="en-US" sz="2400" b="1" dirty="0">
                <a:solidFill>
                  <a:srgbClr val="0033CC"/>
                </a:solidFill>
              </a:rPr>
              <a:t> </a:t>
            </a:r>
            <a:r>
              <a:rPr kumimoji="1" lang="en-US" sz="2400" b="1" i="1" dirty="0">
                <a:solidFill>
                  <a:srgbClr val="0033CC"/>
                </a:solidFill>
              </a:rPr>
              <a:t>producing</a:t>
            </a:r>
            <a:r>
              <a:rPr kumimoji="1" lang="en-US" sz="2400" b="1" dirty="0">
                <a:solidFill>
                  <a:srgbClr val="0033CC"/>
                </a:solidFill>
              </a:rPr>
              <a:t> the </a:t>
            </a:r>
            <a:r>
              <a:rPr kumimoji="1" lang="en-US" sz="2400" b="1" i="1" dirty="0">
                <a:solidFill>
                  <a:srgbClr val="0033CC"/>
                </a:solidFill>
              </a:rPr>
              <a:t>next unit</a:t>
            </a:r>
            <a:r>
              <a:rPr kumimoji="1" lang="en-US" sz="2400" i="1" dirty="0">
                <a:solidFill>
                  <a:schemeClr val="accent2"/>
                </a:solidFill>
              </a:rPr>
              <a:t> </a:t>
            </a:r>
            <a:r>
              <a:rPr kumimoji="1" lang="en-US" sz="2400" dirty="0"/>
              <a:t>of the good.</a:t>
            </a:r>
          </a:p>
        </p:txBody>
      </p:sp>
    </p:spTree>
    <p:extLst>
      <p:ext uri="{BB962C8B-B14F-4D97-AF65-F5344CB8AC3E}">
        <p14:creationId xmlns:p14="http://schemas.microsoft.com/office/powerpoint/2010/main" xmlns="" val="157626056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Supply Curve </a:t>
            </a:r>
            <a:endParaRPr lang="en-US" dirty="0"/>
          </a:p>
        </p:txBody>
      </p:sp>
      <p:pic>
        <p:nvPicPr>
          <p:cNvPr id="5" name="Picture 4"/>
          <p:cNvPicPr>
            <a:picLocks noChangeAspect="1"/>
          </p:cNvPicPr>
          <p:nvPr/>
        </p:nvPicPr>
        <p:blipFill>
          <a:blip r:embed="rId2" cstate="print"/>
          <a:stretch>
            <a:fillRect/>
          </a:stretch>
        </p:blipFill>
        <p:spPr>
          <a:xfrm>
            <a:off x="609600" y="1409677"/>
            <a:ext cx="7772400" cy="5143500"/>
          </a:xfrm>
          <a:prstGeom prst="rect">
            <a:avLst/>
          </a:prstGeom>
        </p:spPr>
      </p:pic>
    </p:spTree>
    <p:extLst>
      <p:ext uri="{BB962C8B-B14F-4D97-AF65-F5344CB8AC3E}">
        <p14:creationId xmlns:p14="http://schemas.microsoft.com/office/powerpoint/2010/main" xmlns="" val="2417044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The Law of Supply</a:t>
            </a:r>
          </a:p>
        </p:txBody>
      </p:sp>
      <p:sp>
        <p:nvSpPr>
          <p:cNvPr id="6147" name="Rectangle 3"/>
          <p:cNvSpPr>
            <a:spLocks noGrp="1" noChangeArrowheads="1"/>
          </p:cNvSpPr>
          <p:nvPr>
            <p:ph type="body" idx="1"/>
          </p:nvPr>
        </p:nvSpPr>
        <p:spPr/>
        <p:txBody>
          <a:bodyPr/>
          <a:lstStyle/>
          <a:p>
            <a:r>
              <a:rPr lang="en-US" dirty="0"/>
              <a:t>The law of supply is accounted for by two factors:</a:t>
            </a:r>
          </a:p>
        </p:txBody>
      </p:sp>
      <p:sp>
        <p:nvSpPr>
          <p:cNvPr id="6148" name="Rectangle 4"/>
          <p:cNvSpPr>
            <a:spLocks noChangeArrowheads="1"/>
          </p:cNvSpPr>
          <p:nvPr/>
        </p:nvSpPr>
        <p:spPr bwMode="auto">
          <a:xfrm>
            <a:off x="1371600" y="2514600"/>
            <a:ext cx="7467600" cy="3352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p>
            <a:pPr marL="742950" lvl="1" indent="-285750">
              <a:spcBef>
                <a:spcPct val="20000"/>
              </a:spcBef>
              <a:buFontTx/>
              <a:buChar char="–"/>
            </a:pPr>
            <a:r>
              <a:rPr lang="en-US" sz="2800" dirty="0"/>
              <a:t>When prices rise, firms substitute production of one good for another.</a:t>
            </a:r>
          </a:p>
          <a:p>
            <a:pPr marL="742950" lvl="1" indent="-285750">
              <a:spcBef>
                <a:spcPct val="20000"/>
              </a:spcBef>
              <a:buFontTx/>
              <a:buChar char="–"/>
            </a:pPr>
            <a:r>
              <a:rPr lang="en-US" sz="2800" dirty="0"/>
              <a:t>Assuming firms’ costs are constant, a higher price means higher profits.</a:t>
            </a:r>
          </a:p>
        </p:txBody>
      </p:sp>
      <p:sp>
        <p:nvSpPr>
          <p:cNvPr id="6149" name="Text Box 5"/>
          <p:cNvSpPr txBox="1">
            <a:spLocks noChangeArrowheads="1"/>
          </p:cNvSpPr>
          <p:nvPr/>
        </p:nvSpPr>
        <p:spPr bwMode="auto">
          <a:xfrm>
            <a:off x="1508125" y="5522913"/>
            <a:ext cx="1841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endParaRPr lang="en-US" b="1" i="1"/>
          </a:p>
        </p:txBody>
      </p:sp>
    </p:spTree>
    <p:extLst>
      <p:ext uri="{BB962C8B-B14F-4D97-AF65-F5344CB8AC3E}">
        <p14:creationId xmlns:p14="http://schemas.microsoft.com/office/powerpoint/2010/main" xmlns="" val="174737672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wipe(left)">
                                      <p:cBhvr>
                                        <p:cTn id="7" dur="500"/>
                                        <p:tgtEl>
                                          <p:spTgt spid="6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8">
                                            <p:txEl>
                                              <p:pRg st="1" end="1"/>
                                            </p:txEl>
                                          </p:spTgt>
                                        </p:tgtEl>
                                        <p:attrNameLst>
                                          <p:attrName>style.visibility</p:attrName>
                                        </p:attrNameLst>
                                      </p:cBhvr>
                                      <p:to>
                                        <p:strVal val="visible"/>
                                      </p:to>
                                    </p:set>
                                    <p:animEffect transition="in" filter="wipe(left)">
                                      <p:cBhvr>
                                        <p:cTn id="12" dur="500"/>
                                        <p:tgtEl>
                                          <p:spTgt spid="61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lIns="92075" tIns="46038" rIns="92075" bIns="46038"/>
          <a:lstStyle/>
          <a:p>
            <a:r>
              <a:rPr lang="en-US"/>
              <a:t>The Law of Supply</a:t>
            </a:r>
          </a:p>
        </p:txBody>
      </p:sp>
      <p:sp>
        <p:nvSpPr>
          <p:cNvPr id="70659" name="Rectangle 3"/>
          <p:cNvSpPr>
            <a:spLocks noGrp="1" noChangeArrowheads="1"/>
          </p:cNvSpPr>
          <p:nvPr>
            <p:ph type="body" idx="1"/>
          </p:nvPr>
        </p:nvSpPr>
        <p:spPr>
          <a:xfrm>
            <a:off x="4876800" y="1752600"/>
            <a:ext cx="3810000" cy="4800600"/>
          </a:xfrm>
          <a:noFill/>
          <a:ln/>
        </p:spPr>
        <p:txBody>
          <a:bodyPr lIns="92075" tIns="46038" rIns="92075" bIns="46038">
            <a:normAutofit fontScale="92500"/>
          </a:bodyPr>
          <a:lstStyle/>
          <a:p>
            <a:r>
              <a:rPr lang="en-US">
                <a:solidFill>
                  <a:srgbClr val="000000"/>
                </a:solidFill>
              </a:rPr>
              <a:t>The </a:t>
            </a:r>
            <a:r>
              <a:rPr lang="en-US" b="1" i="1">
                <a:solidFill>
                  <a:srgbClr val="000000"/>
                </a:solidFill>
              </a:rPr>
              <a:t>law of supply</a:t>
            </a:r>
            <a:r>
              <a:rPr lang="en-US">
                <a:solidFill>
                  <a:srgbClr val="000000"/>
                </a:solidFill>
              </a:rPr>
              <a:t> states that there is a positive relationship between price and quantity of a good supplied.</a:t>
            </a:r>
          </a:p>
          <a:p>
            <a:r>
              <a:rPr lang="en-US">
                <a:solidFill>
                  <a:srgbClr val="000000"/>
                </a:solidFill>
              </a:rPr>
              <a:t>This means that supply curves typically have a positive slope.</a:t>
            </a:r>
          </a:p>
        </p:txBody>
      </p:sp>
      <p:graphicFrame>
        <p:nvGraphicFramePr>
          <p:cNvPr id="70664" name="Object 8"/>
          <p:cNvGraphicFramePr>
            <a:graphicFrameLocks noChangeAspect="1"/>
          </p:cNvGraphicFramePr>
          <p:nvPr/>
        </p:nvGraphicFramePr>
        <p:xfrm>
          <a:off x="457200" y="1752600"/>
          <a:ext cx="4419600" cy="3589338"/>
        </p:xfrm>
        <a:graphic>
          <a:graphicData uri="http://schemas.openxmlformats.org/presentationml/2006/ole">
            <p:oleObj spid="_x0000_s1035" name="Chart" r:id="rId4" imgW="4488840" imgH="3645000" progId="Excel.Chart.8">
              <p:embed/>
            </p:oleObj>
          </a:graphicData>
        </a:graphic>
      </p:graphicFrame>
      <p:pic>
        <p:nvPicPr>
          <p:cNvPr id="70665" name="Picture 9" descr="C:\Prentice Hall\CaseFair\presentations\Cf03\images\optimized\arrows2.gif"/>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828800" y="1752600"/>
            <a:ext cx="2049463" cy="11509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59843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0664"/>
                                        </p:tgtEl>
                                        <p:attrNameLst>
                                          <p:attrName>style.visibility</p:attrName>
                                        </p:attrNameLst>
                                      </p:cBhvr>
                                      <p:to>
                                        <p:strVal val="visible"/>
                                      </p:to>
                                    </p:set>
                                    <p:animEffect transition="in" filter="dissolve">
                                      <p:cBhvr>
                                        <p:cTn id="7" dur="500"/>
                                        <p:tgtEl>
                                          <p:spTgt spid="706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0659">
                                            <p:txEl>
                                              <p:pRg st="0" end="0"/>
                                            </p:txEl>
                                          </p:spTgt>
                                        </p:tgtEl>
                                        <p:attrNameLst>
                                          <p:attrName>style.visibility</p:attrName>
                                        </p:attrNameLst>
                                      </p:cBhvr>
                                      <p:to>
                                        <p:strVal val="visible"/>
                                      </p:to>
                                    </p:set>
                                    <p:animEffect transition="in" filter="wipe(left)">
                                      <p:cBhvr>
                                        <p:cTn id="12" dur="500"/>
                                        <p:tgtEl>
                                          <p:spTgt spid="706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0659">
                                            <p:txEl>
                                              <p:pRg st="1" end="1"/>
                                            </p:txEl>
                                          </p:spTgt>
                                        </p:tgtEl>
                                        <p:attrNameLst>
                                          <p:attrName>style.visibility</p:attrName>
                                        </p:attrNameLst>
                                      </p:cBhvr>
                                      <p:to>
                                        <p:strVal val="visible"/>
                                      </p:to>
                                    </p:set>
                                    <p:animEffect transition="in" filter="wipe(left)">
                                      <p:cBhvr>
                                        <p:cTn id="17" dur="500"/>
                                        <p:tgtEl>
                                          <p:spTgt spid="706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528" fill="hold" nodeType="clickEffect">
                                  <p:stCondLst>
                                    <p:cond delay="0"/>
                                  </p:stCondLst>
                                  <p:childTnLst>
                                    <p:set>
                                      <p:cBhvr>
                                        <p:cTn id="21" dur="1" fill="hold">
                                          <p:stCondLst>
                                            <p:cond delay="0"/>
                                          </p:stCondLst>
                                        </p:cTn>
                                        <p:tgtEl>
                                          <p:spTgt spid="70665"/>
                                        </p:tgtEl>
                                        <p:attrNameLst>
                                          <p:attrName>style.visibility</p:attrName>
                                        </p:attrNameLst>
                                      </p:cBhvr>
                                      <p:to>
                                        <p:strVal val="visible"/>
                                      </p:to>
                                    </p:set>
                                    <p:anim calcmode="lin" valueType="num">
                                      <p:cBhvr>
                                        <p:cTn id="22" dur="500" fill="hold"/>
                                        <p:tgtEl>
                                          <p:spTgt spid="70665"/>
                                        </p:tgtEl>
                                        <p:attrNameLst>
                                          <p:attrName>ppt_w</p:attrName>
                                        </p:attrNameLst>
                                      </p:cBhvr>
                                      <p:tavLst>
                                        <p:tav tm="0">
                                          <p:val>
                                            <p:fltVal val="0"/>
                                          </p:val>
                                        </p:tav>
                                        <p:tav tm="100000">
                                          <p:val>
                                            <p:strVal val="#ppt_w"/>
                                          </p:val>
                                        </p:tav>
                                      </p:tavLst>
                                    </p:anim>
                                    <p:anim calcmode="lin" valueType="num">
                                      <p:cBhvr>
                                        <p:cTn id="23" dur="500" fill="hold"/>
                                        <p:tgtEl>
                                          <p:spTgt spid="70665"/>
                                        </p:tgtEl>
                                        <p:attrNameLst>
                                          <p:attrName>ppt_h</p:attrName>
                                        </p:attrNameLst>
                                      </p:cBhvr>
                                      <p:tavLst>
                                        <p:tav tm="0">
                                          <p:val>
                                            <p:fltVal val="0"/>
                                          </p:val>
                                        </p:tav>
                                        <p:tav tm="100000">
                                          <p:val>
                                            <p:strVal val="#ppt_h"/>
                                          </p:val>
                                        </p:tav>
                                      </p:tavLst>
                                    </p:anim>
                                    <p:anim calcmode="lin" valueType="num">
                                      <p:cBhvr>
                                        <p:cTn id="24" dur="500" fill="hold"/>
                                        <p:tgtEl>
                                          <p:spTgt spid="70665"/>
                                        </p:tgtEl>
                                        <p:attrNameLst>
                                          <p:attrName>ppt_x</p:attrName>
                                        </p:attrNameLst>
                                      </p:cBhvr>
                                      <p:tavLst>
                                        <p:tav tm="0">
                                          <p:val>
                                            <p:fltVal val="0.5"/>
                                          </p:val>
                                        </p:tav>
                                        <p:tav tm="100000">
                                          <p:val>
                                            <p:strVal val="#ppt_x"/>
                                          </p:val>
                                        </p:tav>
                                      </p:tavLst>
                                    </p:anim>
                                    <p:anim calcmode="lin" valueType="num">
                                      <p:cBhvr>
                                        <p:cTn id="25" dur="500" fill="hold"/>
                                        <p:tgtEl>
                                          <p:spTgt spid="7066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bldLvl="2" autoUpdateAnimBg="0"/>
      <p:bldOleChart spid="7066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Rot="1" noChangeArrowheads="1"/>
          </p:cNvSpPr>
          <p:nvPr>
            <p:ph type="title"/>
          </p:nvPr>
        </p:nvSpPr>
        <p:spPr/>
        <p:txBody>
          <a:bodyPr>
            <a:normAutofit fontScale="90000"/>
          </a:bodyPr>
          <a:lstStyle/>
          <a:p>
            <a:r>
              <a:rPr lang="en-US"/>
              <a:t>Supply Schedule</a:t>
            </a:r>
          </a:p>
        </p:txBody>
      </p:sp>
      <p:sp>
        <p:nvSpPr>
          <p:cNvPr id="569347" name="Rectangle 3"/>
          <p:cNvSpPr>
            <a:spLocks noGrp="1" noChangeArrowheads="1"/>
          </p:cNvSpPr>
          <p:nvPr>
            <p:ph type="body" sz="half" idx="1"/>
          </p:nvPr>
        </p:nvSpPr>
        <p:spPr>
          <a:xfrm>
            <a:off x="0" y="914400"/>
            <a:ext cx="3962400" cy="5410200"/>
          </a:xfrm>
        </p:spPr>
        <p:txBody>
          <a:bodyPr/>
          <a:lstStyle/>
          <a:p>
            <a:r>
              <a:rPr lang="en-US"/>
              <a:t>A supply schedule shows how much of a good or service would be supplied at different prices. </a:t>
            </a:r>
          </a:p>
          <a:p>
            <a:pPr>
              <a:buFont typeface="Wingdings" pitchFamily="2" charset="2"/>
              <a:buNone/>
            </a:pPr>
            <a:endParaRPr lang="en-US"/>
          </a:p>
        </p:txBody>
      </p:sp>
      <p:graphicFrame>
        <p:nvGraphicFramePr>
          <p:cNvPr id="569382" name="Group 38"/>
          <p:cNvGraphicFramePr>
            <a:graphicFrameLocks noGrp="1"/>
          </p:cNvGraphicFramePr>
          <p:nvPr>
            <p:ph sz="half" idx="2"/>
          </p:nvPr>
        </p:nvGraphicFramePr>
        <p:xfrm>
          <a:off x="4038600" y="838200"/>
          <a:ext cx="4800600" cy="5683886"/>
        </p:xfrm>
        <a:graphic>
          <a:graphicData uri="http://schemas.openxmlformats.org/drawingml/2006/table">
            <a:tbl>
              <a:tblPr/>
              <a:tblGrid>
                <a:gridCol w="2400300"/>
                <a:gridCol w="2400300"/>
              </a:tblGrid>
              <a:tr h="57308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1" u="none" strike="noStrike" cap="none" normalizeH="0" baseline="0" smtClean="0">
                          <a:ln>
                            <a:noFill/>
                          </a:ln>
                          <a:solidFill>
                            <a:schemeClr val="tx1"/>
                          </a:solidFill>
                          <a:effectLst/>
                          <a:latin typeface="Arial" pitchFamily="34" charset="0"/>
                          <a:ea typeface="Times New Roman" pitchFamily="18" charset="0"/>
                          <a:cs typeface="Arial" pitchFamily="34" charset="0"/>
                        </a:rPr>
                        <a:t>Supply Schedule for Coffee Beans</a:t>
                      </a:r>
                    </a:p>
                  </a:txBody>
                  <a:tcPr anchor="ctr" horzOverflow="overflow">
                    <a:lnL w="28575"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28575"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hlink">
                        <a:alpha val="50000"/>
                      </a:schemeClr>
                    </a:solidFill>
                  </a:tcPr>
                </a:tc>
                <a:tc hMerge="1">
                  <a:txBody>
                    <a:bodyPr/>
                    <a:lstStyle/>
                    <a:p>
                      <a:endParaRPr lang="en-US"/>
                    </a:p>
                  </a:txBody>
                  <a:tcPr/>
                </a:tc>
              </a:tr>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Price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coffee beans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(per pound)</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993366">
                        <a:alpha val="50000"/>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Quantity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coffee beans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supplied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(billions of pounds)</a:t>
                      </a:r>
                    </a:p>
                  </a:txBody>
                  <a:tcPr anchor="ct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rgbClr val="993366">
                        <a:alpha val="50000"/>
                      </a:srgbClr>
                    </a:solidFill>
                  </a:tcPr>
                </a:tc>
              </a:tr>
              <a:tr h="4810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$2.00</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11.6</a:t>
                      </a:r>
                    </a:p>
                  </a:txBody>
                  <a:tcPr anchor="ct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1.75</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11.5</a:t>
                      </a:r>
                    </a:p>
                  </a:txBody>
                  <a:tcPr anchor="ct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r>
              <a:tr h="508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1.50</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11.2</a:t>
                      </a:r>
                    </a:p>
                  </a:txBody>
                  <a:tcPr anchor="ct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1.25</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10.7</a:t>
                      </a:r>
                    </a:p>
                  </a:txBody>
                  <a:tcPr anchor="ct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r>
              <a:tr h="479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1.00</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10.0</a:t>
                      </a:r>
                    </a:p>
                  </a:txBody>
                  <a:tcPr anchor="ct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r>
              <a:tr h="482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0.75</a:t>
                      </a:r>
                    </a:p>
                  </a:txBody>
                  <a:tcPr anchor="ct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9.1</a:t>
                      </a:r>
                    </a:p>
                  </a:txBody>
                  <a:tcPr anchor="ct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12700" cap="flat" cmpd="sng" algn="ctr">
                      <a:solidFill>
                        <a:schemeClr val="tx1"/>
                      </a:solidFill>
                      <a:prstDash val="solid"/>
                      <a:round/>
                      <a:headEnd type="none" w="med" len="med"/>
                      <a:tailEnd type="none" w="med" len="lg"/>
                    </a:lnB>
                    <a:lnTlToBr>
                      <a:noFill/>
                    </a:lnTlToBr>
                    <a:lnBlToTr>
                      <a:noFill/>
                    </a:lnBlToTr>
                    <a:solidFill>
                      <a:schemeClr val="folHlink"/>
                    </a:solidFill>
                  </a:tcPr>
                </a:tc>
              </a:tr>
              <a:tr h="1809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0.50</a:t>
                      </a:r>
                    </a:p>
                  </a:txBody>
                  <a:tcPr horzOverflow="overflow">
                    <a:lnL w="28575" cap="flat" cmpd="sng" algn="ctr">
                      <a:solidFill>
                        <a:schemeClr val="tx1"/>
                      </a:solidFill>
                      <a:prstDash val="solid"/>
                      <a:round/>
                      <a:headEnd type="none" w="med" len="med"/>
                      <a:tailEnd type="none" w="med" len="lg"/>
                    </a:lnL>
                    <a:lnR w="12700"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28575" cap="flat" cmpd="sng" algn="ctr">
                      <a:solidFill>
                        <a:schemeClr val="tx1"/>
                      </a:solidFill>
                      <a:prstDash val="solid"/>
                      <a:round/>
                      <a:headEnd type="none" w="med" len="med"/>
                      <a:tailEnd type="none" w="med" len="lg"/>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8.0</a:t>
                      </a:r>
                    </a:p>
                  </a:txBody>
                  <a:tcPr horzOverflow="overflow">
                    <a:lnL w="12700" cap="flat" cmpd="sng" algn="ctr">
                      <a:solidFill>
                        <a:schemeClr val="tx1"/>
                      </a:solidFill>
                      <a:prstDash val="solid"/>
                      <a:round/>
                      <a:headEnd type="none" w="med" len="med"/>
                      <a:tailEnd type="none" w="med" len="lg"/>
                    </a:lnL>
                    <a:lnR w="28575" cap="flat" cmpd="sng" algn="ctr">
                      <a:solidFill>
                        <a:schemeClr val="tx1"/>
                      </a:solidFill>
                      <a:prstDash val="solid"/>
                      <a:round/>
                      <a:headEnd type="none" w="med" len="med"/>
                      <a:tailEnd type="none" w="med" len="lg"/>
                    </a:lnR>
                    <a:lnT w="12700" cap="flat" cmpd="sng" algn="ctr">
                      <a:solidFill>
                        <a:schemeClr val="tx1"/>
                      </a:solidFill>
                      <a:prstDash val="solid"/>
                      <a:round/>
                      <a:headEnd type="none" w="med" len="med"/>
                      <a:tailEnd type="none" w="med" len="lg"/>
                    </a:lnT>
                    <a:lnB w="28575" cap="flat" cmpd="sng" algn="ctr">
                      <a:solidFill>
                        <a:schemeClr val="tx1"/>
                      </a:solidFill>
                      <a:prstDash val="solid"/>
                      <a:round/>
                      <a:headEnd type="none" w="med" len="med"/>
                      <a:tailEnd type="none" w="med" len="lg"/>
                    </a:lnB>
                    <a:lnTlToBr>
                      <a:noFill/>
                    </a:lnTlToBr>
                    <a:lnBlToTr>
                      <a:noFill/>
                    </a:lnBlToTr>
                    <a:solidFill>
                      <a:schemeClr val="folHlink"/>
                    </a:solidFill>
                  </a:tcPr>
                </a:tc>
              </a:tr>
            </a:tbl>
          </a:graphicData>
        </a:graphic>
      </p:graphicFrame>
    </p:spTree>
    <p:extLst>
      <p:ext uri="{BB962C8B-B14F-4D97-AF65-F5344CB8AC3E}">
        <p14:creationId xmlns:p14="http://schemas.microsoft.com/office/powerpoint/2010/main" xmlns="" val="14811200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93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5250" name="Rectangle 2"/>
          <p:cNvSpPr>
            <a:spLocks noGrp="1" noRot="1" noChangeArrowheads="1"/>
          </p:cNvSpPr>
          <p:nvPr>
            <p:ph type="title"/>
          </p:nvPr>
        </p:nvSpPr>
        <p:spPr/>
        <p:txBody>
          <a:bodyPr/>
          <a:lstStyle/>
          <a:p>
            <a:r>
              <a:rPr lang="en-US"/>
              <a:t>Supply Curve</a:t>
            </a:r>
          </a:p>
        </p:txBody>
      </p:sp>
      <p:sp>
        <p:nvSpPr>
          <p:cNvPr id="565263" name="Line 15"/>
          <p:cNvSpPr>
            <a:spLocks noChangeShapeType="1"/>
          </p:cNvSpPr>
          <p:nvPr/>
        </p:nvSpPr>
        <p:spPr bwMode="auto">
          <a:xfrm flipV="1">
            <a:off x="2393950" y="914400"/>
            <a:ext cx="0" cy="4121150"/>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38666" name="TextBox 30"/>
          <p:cNvSpPr txBox="1">
            <a:spLocks noChangeArrowheads="1"/>
          </p:cNvSpPr>
          <p:nvPr/>
        </p:nvSpPr>
        <p:spPr bwMode="auto">
          <a:xfrm>
            <a:off x="4784725" y="5513388"/>
            <a:ext cx="3902075" cy="26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Quantity of coffee beans (billions of pounds)</a:t>
            </a:r>
          </a:p>
        </p:txBody>
      </p:sp>
      <p:sp>
        <p:nvSpPr>
          <p:cNvPr id="538665" name="TextBox 29"/>
          <p:cNvSpPr txBox="1">
            <a:spLocks noChangeArrowheads="1"/>
          </p:cNvSpPr>
          <p:nvPr/>
        </p:nvSpPr>
        <p:spPr bwMode="auto">
          <a:xfrm>
            <a:off x="533400" y="963613"/>
            <a:ext cx="1724025"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Price of coffee beans (per pound)</a:t>
            </a:r>
          </a:p>
        </p:txBody>
      </p:sp>
      <p:sp>
        <p:nvSpPr>
          <p:cNvPr id="565264" name="Freeform 16"/>
          <p:cNvSpPr>
            <a:spLocks/>
          </p:cNvSpPr>
          <p:nvPr/>
        </p:nvSpPr>
        <p:spPr bwMode="auto">
          <a:xfrm>
            <a:off x="2393950" y="5111750"/>
            <a:ext cx="209550" cy="139700"/>
          </a:xfrm>
          <a:custGeom>
            <a:avLst/>
            <a:gdLst>
              <a:gd name="T0" fmla="*/ 88 w 88"/>
              <a:gd name="T1" fmla="*/ 86 h 86"/>
              <a:gd name="T2" fmla="*/ 0 w 88"/>
              <a:gd name="T3" fmla="*/ 86 h 86"/>
              <a:gd name="T4" fmla="*/ 0 w 88"/>
              <a:gd name="T5" fmla="*/ 0 h 86"/>
            </a:gdLst>
            <a:ahLst/>
            <a:cxnLst>
              <a:cxn ang="0">
                <a:pos x="T0" y="T1"/>
              </a:cxn>
              <a:cxn ang="0">
                <a:pos x="T2" y="T3"/>
              </a:cxn>
              <a:cxn ang="0">
                <a:pos x="T4" y="T5"/>
              </a:cxn>
            </a:cxnLst>
            <a:rect l="0" t="0" r="r" b="b"/>
            <a:pathLst>
              <a:path w="88" h="86">
                <a:moveTo>
                  <a:pt x="88" y="86"/>
                </a:moveTo>
                <a:lnTo>
                  <a:pt x="0" y="86"/>
                </a:lnTo>
                <a:lnTo>
                  <a:pt x="0" y="0"/>
                </a:lnTo>
              </a:path>
            </a:pathLst>
          </a:custGeom>
          <a:noFill/>
          <a:ln w="7938" cap="flat">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65265" name="Line 17"/>
          <p:cNvSpPr>
            <a:spLocks noChangeShapeType="1"/>
          </p:cNvSpPr>
          <p:nvPr/>
        </p:nvSpPr>
        <p:spPr bwMode="auto">
          <a:xfrm flipH="1">
            <a:off x="2716213" y="5251450"/>
            <a:ext cx="4718050" cy="1588"/>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66" name="Rectangle 18"/>
          <p:cNvSpPr>
            <a:spLocks noChangeArrowheads="1"/>
          </p:cNvSpPr>
          <p:nvPr/>
        </p:nvSpPr>
        <p:spPr bwMode="auto">
          <a:xfrm>
            <a:off x="3168650" y="5286375"/>
            <a:ext cx="984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7</a:t>
            </a:r>
            <a:endParaRPr lang="en-US" sz="1400"/>
          </a:p>
        </p:txBody>
      </p:sp>
      <p:sp>
        <p:nvSpPr>
          <p:cNvPr id="565267" name="Rectangle 19"/>
          <p:cNvSpPr>
            <a:spLocks noChangeArrowheads="1"/>
          </p:cNvSpPr>
          <p:nvPr/>
        </p:nvSpPr>
        <p:spPr bwMode="auto">
          <a:xfrm>
            <a:off x="2151063" y="5286375"/>
            <a:ext cx="984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a:t>
            </a:r>
            <a:endParaRPr lang="en-US" sz="1400"/>
          </a:p>
        </p:txBody>
      </p:sp>
      <p:sp>
        <p:nvSpPr>
          <p:cNvPr id="565268" name="Rectangle 20"/>
          <p:cNvSpPr>
            <a:spLocks noChangeArrowheads="1"/>
          </p:cNvSpPr>
          <p:nvPr/>
        </p:nvSpPr>
        <p:spPr bwMode="auto">
          <a:xfrm>
            <a:off x="4008438" y="5286375"/>
            <a:ext cx="98425"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9</a:t>
            </a:r>
            <a:endParaRPr lang="en-US" sz="1400"/>
          </a:p>
        </p:txBody>
      </p:sp>
      <p:sp>
        <p:nvSpPr>
          <p:cNvPr id="565269" name="Rectangle 21"/>
          <p:cNvSpPr>
            <a:spLocks noChangeArrowheads="1"/>
          </p:cNvSpPr>
          <p:nvPr/>
        </p:nvSpPr>
        <p:spPr bwMode="auto">
          <a:xfrm>
            <a:off x="4784725" y="5286375"/>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11</a:t>
            </a:r>
            <a:endParaRPr lang="en-US" sz="1400"/>
          </a:p>
        </p:txBody>
      </p:sp>
      <p:sp>
        <p:nvSpPr>
          <p:cNvPr id="565270" name="Rectangle 22"/>
          <p:cNvSpPr>
            <a:spLocks noChangeArrowheads="1"/>
          </p:cNvSpPr>
          <p:nvPr/>
        </p:nvSpPr>
        <p:spPr bwMode="auto">
          <a:xfrm>
            <a:off x="6465888" y="5286375"/>
            <a:ext cx="198437"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a:t>
            </a:r>
            <a:endParaRPr lang="en-US" sz="1400"/>
          </a:p>
        </p:txBody>
      </p:sp>
      <p:sp>
        <p:nvSpPr>
          <p:cNvPr id="565271" name="Rectangle 23"/>
          <p:cNvSpPr>
            <a:spLocks noChangeArrowheads="1"/>
          </p:cNvSpPr>
          <p:nvPr/>
        </p:nvSpPr>
        <p:spPr bwMode="auto">
          <a:xfrm>
            <a:off x="5624513" y="5286375"/>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13</a:t>
            </a:r>
            <a:endParaRPr lang="en-US" sz="1400"/>
          </a:p>
        </p:txBody>
      </p:sp>
      <p:sp>
        <p:nvSpPr>
          <p:cNvPr id="565272" name="Rectangle 24"/>
          <p:cNvSpPr>
            <a:spLocks noChangeArrowheads="1"/>
          </p:cNvSpPr>
          <p:nvPr/>
        </p:nvSpPr>
        <p:spPr bwMode="auto">
          <a:xfrm>
            <a:off x="7302500" y="5286375"/>
            <a:ext cx="196850"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a:t>
            </a:r>
            <a:endParaRPr lang="en-US" sz="1400"/>
          </a:p>
        </p:txBody>
      </p:sp>
      <p:sp>
        <p:nvSpPr>
          <p:cNvPr id="565283" name="Line 35"/>
          <p:cNvSpPr>
            <a:spLocks noChangeShapeType="1"/>
          </p:cNvSpPr>
          <p:nvPr/>
        </p:nvSpPr>
        <p:spPr bwMode="auto">
          <a:xfrm>
            <a:off x="2393950" y="2486025"/>
            <a:ext cx="166688" cy="1588"/>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84" name="Line 36"/>
          <p:cNvSpPr>
            <a:spLocks noChangeShapeType="1"/>
          </p:cNvSpPr>
          <p:nvPr/>
        </p:nvSpPr>
        <p:spPr bwMode="auto">
          <a:xfrm>
            <a:off x="2393950" y="2881313"/>
            <a:ext cx="166688" cy="15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85" name="Line 37"/>
          <p:cNvSpPr>
            <a:spLocks noChangeShapeType="1"/>
          </p:cNvSpPr>
          <p:nvPr/>
        </p:nvSpPr>
        <p:spPr bwMode="auto">
          <a:xfrm>
            <a:off x="2393950" y="3275013"/>
            <a:ext cx="166688" cy="15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86" name="Line 38"/>
          <p:cNvSpPr>
            <a:spLocks noChangeShapeType="1"/>
          </p:cNvSpPr>
          <p:nvPr/>
        </p:nvSpPr>
        <p:spPr bwMode="auto">
          <a:xfrm>
            <a:off x="2393950" y="3670300"/>
            <a:ext cx="166688" cy="1588"/>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87" name="Line 39"/>
          <p:cNvSpPr>
            <a:spLocks noChangeShapeType="1"/>
          </p:cNvSpPr>
          <p:nvPr/>
        </p:nvSpPr>
        <p:spPr bwMode="auto">
          <a:xfrm>
            <a:off x="2393950" y="4068763"/>
            <a:ext cx="166688" cy="15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88" name="Line 40"/>
          <p:cNvSpPr>
            <a:spLocks noChangeShapeType="1"/>
          </p:cNvSpPr>
          <p:nvPr/>
        </p:nvSpPr>
        <p:spPr bwMode="auto">
          <a:xfrm>
            <a:off x="2393950" y="4462463"/>
            <a:ext cx="166688" cy="15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89" name="Line 41"/>
          <p:cNvSpPr>
            <a:spLocks noChangeShapeType="1"/>
          </p:cNvSpPr>
          <p:nvPr/>
        </p:nvSpPr>
        <p:spPr bwMode="auto">
          <a:xfrm>
            <a:off x="2393950" y="4856163"/>
            <a:ext cx="166688" cy="15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90" name="Line 42"/>
          <p:cNvSpPr>
            <a:spLocks noChangeShapeType="1"/>
          </p:cNvSpPr>
          <p:nvPr/>
        </p:nvSpPr>
        <p:spPr bwMode="auto">
          <a:xfrm flipV="1">
            <a:off x="3238500" y="5135563"/>
            <a:ext cx="1588" cy="1158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91" name="Line 43"/>
          <p:cNvSpPr>
            <a:spLocks noChangeShapeType="1"/>
          </p:cNvSpPr>
          <p:nvPr/>
        </p:nvSpPr>
        <p:spPr bwMode="auto">
          <a:xfrm flipV="1">
            <a:off x="4076700" y="5135563"/>
            <a:ext cx="1588" cy="1158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92" name="Line 44"/>
          <p:cNvSpPr>
            <a:spLocks noChangeShapeType="1"/>
          </p:cNvSpPr>
          <p:nvPr/>
        </p:nvSpPr>
        <p:spPr bwMode="auto">
          <a:xfrm flipV="1">
            <a:off x="4913313" y="5135563"/>
            <a:ext cx="3175" cy="1158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93" name="Line 45"/>
          <p:cNvSpPr>
            <a:spLocks noChangeShapeType="1"/>
          </p:cNvSpPr>
          <p:nvPr/>
        </p:nvSpPr>
        <p:spPr bwMode="auto">
          <a:xfrm flipV="1">
            <a:off x="5751513" y="5135563"/>
            <a:ext cx="3175" cy="1158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94" name="Line 46"/>
          <p:cNvSpPr>
            <a:spLocks noChangeShapeType="1"/>
          </p:cNvSpPr>
          <p:nvPr/>
        </p:nvSpPr>
        <p:spPr bwMode="auto">
          <a:xfrm flipV="1">
            <a:off x="6597650" y="5135563"/>
            <a:ext cx="1588" cy="1158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95" name="Line 47"/>
          <p:cNvSpPr>
            <a:spLocks noChangeShapeType="1"/>
          </p:cNvSpPr>
          <p:nvPr/>
        </p:nvSpPr>
        <p:spPr bwMode="auto">
          <a:xfrm flipV="1">
            <a:off x="7434263" y="5135563"/>
            <a:ext cx="3175" cy="115887"/>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296" name="Rectangle 48"/>
          <p:cNvSpPr>
            <a:spLocks noChangeArrowheads="1"/>
          </p:cNvSpPr>
          <p:nvPr/>
        </p:nvSpPr>
        <p:spPr bwMode="auto">
          <a:xfrm>
            <a:off x="1711325" y="2382838"/>
            <a:ext cx="442913"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$2.00</a:t>
            </a:r>
            <a:endParaRPr lang="en-US" sz="1400"/>
          </a:p>
        </p:txBody>
      </p:sp>
      <p:sp>
        <p:nvSpPr>
          <p:cNvPr id="565297" name="Rectangle 49"/>
          <p:cNvSpPr>
            <a:spLocks noChangeArrowheads="1"/>
          </p:cNvSpPr>
          <p:nvPr/>
        </p:nvSpPr>
        <p:spPr bwMode="auto">
          <a:xfrm>
            <a:off x="1839913" y="2778125"/>
            <a:ext cx="344487"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1.75</a:t>
            </a:r>
            <a:endParaRPr lang="en-US" sz="1400"/>
          </a:p>
        </p:txBody>
      </p:sp>
      <p:sp>
        <p:nvSpPr>
          <p:cNvPr id="565298" name="Rectangle 50"/>
          <p:cNvSpPr>
            <a:spLocks noChangeArrowheads="1"/>
          </p:cNvSpPr>
          <p:nvPr/>
        </p:nvSpPr>
        <p:spPr bwMode="auto">
          <a:xfrm>
            <a:off x="1839913" y="3173413"/>
            <a:ext cx="344487"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1.50</a:t>
            </a:r>
            <a:endParaRPr lang="en-US" sz="1400"/>
          </a:p>
        </p:txBody>
      </p:sp>
      <p:sp>
        <p:nvSpPr>
          <p:cNvPr id="565299" name="Rectangle 51"/>
          <p:cNvSpPr>
            <a:spLocks noChangeArrowheads="1"/>
          </p:cNvSpPr>
          <p:nvPr/>
        </p:nvSpPr>
        <p:spPr bwMode="auto">
          <a:xfrm>
            <a:off x="1839913" y="3568700"/>
            <a:ext cx="344487"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1.25</a:t>
            </a:r>
            <a:endParaRPr lang="en-US" sz="1400"/>
          </a:p>
        </p:txBody>
      </p:sp>
      <p:sp>
        <p:nvSpPr>
          <p:cNvPr id="565300" name="Rectangle 52"/>
          <p:cNvSpPr>
            <a:spLocks noChangeArrowheads="1"/>
          </p:cNvSpPr>
          <p:nvPr/>
        </p:nvSpPr>
        <p:spPr bwMode="auto">
          <a:xfrm>
            <a:off x="1839913" y="3963988"/>
            <a:ext cx="344487"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1.00</a:t>
            </a:r>
            <a:endParaRPr lang="en-US" sz="1400"/>
          </a:p>
        </p:txBody>
      </p:sp>
      <p:sp>
        <p:nvSpPr>
          <p:cNvPr id="565301" name="Rectangle 53"/>
          <p:cNvSpPr>
            <a:spLocks noChangeArrowheads="1"/>
          </p:cNvSpPr>
          <p:nvPr/>
        </p:nvSpPr>
        <p:spPr bwMode="auto">
          <a:xfrm>
            <a:off x="1839913" y="4359275"/>
            <a:ext cx="344487" cy="16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0.75</a:t>
            </a:r>
            <a:endParaRPr lang="en-US" sz="1400"/>
          </a:p>
        </p:txBody>
      </p:sp>
      <p:sp>
        <p:nvSpPr>
          <p:cNvPr id="565302" name="Rectangle 54"/>
          <p:cNvSpPr>
            <a:spLocks noChangeArrowheads="1"/>
          </p:cNvSpPr>
          <p:nvPr/>
        </p:nvSpPr>
        <p:spPr bwMode="auto">
          <a:xfrm>
            <a:off x="1839913" y="4754563"/>
            <a:ext cx="344487" cy="16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marL="1588" indent="-1588"/>
            <a:r>
              <a:rPr lang="en-US" sz="1400">
                <a:solidFill>
                  <a:srgbClr val="000000"/>
                </a:solidFill>
                <a:latin typeface="Myriad Roman" charset="0"/>
              </a:rPr>
              <a:t>0.50</a:t>
            </a:r>
            <a:endParaRPr lang="en-US" sz="1400"/>
          </a:p>
        </p:txBody>
      </p:sp>
      <p:sp>
        <p:nvSpPr>
          <p:cNvPr id="565328" name="Freeform 80"/>
          <p:cNvSpPr>
            <a:spLocks/>
          </p:cNvSpPr>
          <p:nvPr/>
        </p:nvSpPr>
        <p:spPr bwMode="auto">
          <a:xfrm>
            <a:off x="2743200" y="2743200"/>
            <a:ext cx="1905000" cy="677863"/>
          </a:xfrm>
          <a:custGeom>
            <a:avLst/>
            <a:gdLst>
              <a:gd name="T0" fmla="*/ 218 w 218"/>
              <a:gd name="T1" fmla="*/ 119 h 141"/>
              <a:gd name="T2" fmla="*/ 202 w 218"/>
              <a:gd name="T3" fmla="*/ 141 h 141"/>
              <a:gd name="T4" fmla="*/ 16 w 218"/>
              <a:gd name="T5" fmla="*/ 141 h 141"/>
              <a:gd name="T6" fmla="*/ 0 w 218"/>
              <a:gd name="T7" fmla="*/ 119 h 141"/>
              <a:gd name="T8" fmla="*/ 0 w 218"/>
              <a:gd name="T9" fmla="*/ 21 h 141"/>
              <a:gd name="T10" fmla="*/ 16 w 218"/>
              <a:gd name="T11" fmla="*/ 0 h 141"/>
              <a:gd name="T12" fmla="*/ 202 w 218"/>
              <a:gd name="T13" fmla="*/ 0 h 141"/>
              <a:gd name="T14" fmla="*/ 218 w 218"/>
              <a:gd name="T15" fmla="*/ 21 h 141"/>
              <a:gd name="T16" fmla="*/ 218 w 218"/>
              <a:gd name="T17" fmla="*/ 11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141">
                <a:moveTo>
                  <a:pt x="218" y="119"/>
                </a:moveTo>
                <a:cubicBezTo>
                  <a:pt x="218" y="131"/>
                  <a:pt x="211" y="141"/>
                  <a:pt x="202" y="141"/>
                </a:cubicBezTo>
                <a:cubicBezTo>
                  <a:pt x="16" y="141"/>
                  <a:pt x="16" y="141"/>
                  <a:pt x="16" y="141"/>
                </a:cubicBezTo>
                <a:cubicBezTo>
                  <a:pt x="7" y="141"/>
                  <a:pt x="0" y="131"/>
                  <a:pt x="0" y="119"/>
                </a:cubicBezTo>
                <a:cubicBezTo>
                  <a:pt x="0" y="21"/>
                  <a:pt x="0" y="21"/>
                  <a:pt x="0" y="21"/>
                </a:cubicBezTo>
                <a:cubicBezTo>
                  <a:pt x="0" y="9"/>
                  <a:pt x="7" y="0"/>
                  <a:pt x="16" y="0"/>
                </a:cubicBezTo>
                <a:cubicBezTo>
                  <a:pt x="202" y="0"/>
                  <a:pt x="202" y="0"/>
                  <a:pt x="202" y="0"/>
                </a:cubicBezTo>
                <a:cubicBezTo>
                  <a:pt x="211" y="0"/>
                  <a:pt x="218" y="9"/>
                  <a:pt x="218" y="21"/>
                </a:cubicBezTo>
                <a:lnTo>
                  <a:pt x="218" y="119"/>
                </a:lnTo>
                <a:close/>
              </a:path>
            </a:pathLst>
          </a:custGeom>
          <a:solidFill>
            <a:srgbClr val="D6E2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5349" name="Line 101"/>
          <p:cNvSpPr>
            <a:spLocks noChangeShapeType="1"/>
          </p:cNvSpPr>
          <p:nvPr/>
        </p:nvSpPr>
        <p:spPr bwMode="auto">
          <a:xfrm flipV="1">
            <a:off x="2320925" y="5006975"/>
            <a:ext cx="149225" cy="57150"/>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350" name="Line 102"/>
          <p:cNvSpPr>
            <a:spLocks noChangeShapeType="1"/>
          </p:cNvSpPr>
          <p:nvPr/>
        </p:nvSpPr>
        <p:spPr bwMode="auto">
          <a:xfrm flipV="1">
            <a:off x="2320925" y="5083175"/>
            <a:ext cx="149225" cy="57150"/>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351" name="Line 103"/>
          <p:cNvSpPr>
            <a:spLocks noChangeShapeType="1"/>
          </p:cNvSpPr>
          <p:nvPr/>
        </p:nvSpPr>
        <p:spPr bwMode="auto">
          <a:xfrm flipH="1">
            <a:off x="2560638" y="5202238"/>
            <a:ext cx="84137" cy="101600"/>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65352" name="Line 104"/>
          <p:cNvSpPr>
            <a:spLocks noChangeShapeType="1"/>
          </p:cNvSpPr>
          <p:nvPr/>
        </p:nvSpPr>
        <p:spPr bwMode="auto">
          <a:xfrm flipH="1">
            <a:off x="2673350" y="5202238"/>
            <a:ext cx="85725" cy="101600"/>
          </a:xfrm>
          <a:prstGeom prst="line">
            <a:avLst/>
          </a:prstGeom>
          <a:noFill/>
          <a:ln w="7938">
            <a:solidFill>
              <a:srgbClr val="000000"/>
            </a:solidFill>
            <a:miter lim="800000"/>
            <a:headEnd/>
            <a:tailEnd/>
          </a:ln>
          <a:extLst>
            <a:ext uri="{909E8E84-426E-40DD-AFC4-6F175D3DCCD1}">
              <a14:hiddenFill xmlns:a14="http://schemas.microsoft.com/office/drawing/2010/main" xmlns="">
                <a:noFill/>
              </a14:hiddenFill>
            </a:ext>
          </a:extLst>
        </p:spPr>
        <p:txBody>
          <a:bodyPr/>
          <a:lstStyle/>
          <a:p>
            <a:endParaRPr lang="en-US"/>
          </a:p>
        </p:txBody>
      </p:sp>
      <p:sp>
        <p:nvSpPr>
          <p:cNvPr id="538681" name="TextBox 56"/>
          <p:cNvSpPr txBox="1">
            <a:spLocks noChangeArrowheads="1"/>
          </p:cNvSpPr>
          <p:nvPr/>
        </p:nvSpPr>
        <p:spPr bwMode="auto">
          <a:xfrm>
            <a:off x="2743200" y="2819400"/>
            <a:ext cx="1990725"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As price rises, the quantity supplied rises.</a:t>
            </a:r>
          </a:p>
        </p:txBody>
      </p:sp>
      <p:sp>
        <p:nvSpPr>
          <p:cNvPr id="565365" name="Rectangle 117"/>
          <p:cNvSpPr>
            <a:spLocks noChangeArrowheads="1"/>
          </p:cNvSpPr>
          <p:nvPr/>
        </p:nvSpPr>
        <p:spPr bwMode="auto">
          <a:xfrm>
            <a:off x="5932488" y="1206500"/>
            <a:ext cx="3124200" cy="1676400"/>
          </a:xfrm>
          <a:prstGeom prst="rect">
            <a:avLst/>
          </a:prstGeom>
          <a:solidFill>
            <a:schemeClr val="bg1">
              <a:lumMod val="95000"/>
            </a:schemeClr>
          </a:solidFill>
          <a:ln>
            <a:noFill/>
          </a:ln>
          <a:effectLst/>
        </p:spPr>
        <p:txBody>
          <a:bodyPr/>
          <a:lstStyle/>
          <a:p>
            <a:pPr indent="4763">
              <a:lnSpc>
                <a:spcPct val="100000"/>
              </a:lnSpc>
              <a:spcBef>
                <a:spcPct val="20000"/>
              </a:spcBef>
              <a:buClr>
                <a:srgbClr val="000000"/>
              </a:buClr>
            </a:pPr>
            <a:r>
              <a:rPr lang="en-US" dirty="0"/>
              <a:t>A </a:t>
            </a:r>
            <a:r>
              <a:rPr lang="en-US" b="1" dirty="0"/>
              <a:t>supply curve</a:t>
            </a:r>
            <a:r>
              <a:rPr lang="en-US" dirty="0"/>
              <a:t> shows graphically how much of a good or service people are willing to sell at any given price.</a:t>
            </a:r>
          </a:p>
        </p:txBody>
      </p:sp>
      <p:grpSp>
        <p:nvGrpSpPr>
          <p:cNvPr id="565371" name="Group 123"/>
          <p:cNvGrpSpPr>
            <a:grpSpLocks/>
          </p:cNvGrpSpPr>
          <p:nvPr/>
        </p:nvGrpSpPr>
        <p:grpSpPr bwMode="auto">
          <a:xfrm>
            <a:off x="3582988" y="1905000"/>
            <a:ext cx="2138362" cy="3000375"/>
            <a:chOff x="2257" y="1200"/>
            <a:chExt cx="1347" cy="1890"/>
          </a:xfrm>
        </p:grpSpPr>
        <p:sp>
          <p:nvSpPr>
            <p:cNvPr id="538682" name="TextBox 59"/>
            <p:cNvSpPr txBox="1">
              <a:spLocks noChangeArrowheads="1"/>
            </p:cNvSpPr>
            <p:nvPr/>
          </p:nvSpPr>
          <p:spPr bwMode="auto">
            <a:xfrm>
              <a:off x="2880" y="1200"/>
              <a:ext cx="724" cy="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0"/>
                </a:spcBef>
                <a:defRPr>
                  <a:solidFill>
                    <a:schemeClr val="tx1"/>
                  </a:solidFill>
                  <a:latin typeface="Arial" pitchFamily="34" charset="0"/>
                </a:defRPr>
              </a:lvl1pPr>
              <a:lvl2pPr marL="37931725" indent="-37474525">
                <a:spcBef>
                  <a:spcPct val="0"/>
                </a:spcBef>
                <a:defRPr>
                  <a:solidFill>
                    <a:schemeClr val="tx1"/>
                  </a:solidFill>
                  <a:latin typeface="Arial" pitchFamily="34" charset="0"/>
                </a:defRPr>
              </a:lvl2pPr>
              <a:lvl3pPr>
                <a:spcBef>
                  <a:spcPct val="0"/>
                </a:spcBef>
                <a:defRPr>
                  <a:solidFill>
                    <a:schemeClr val="tx1"/>
                  </a:solidFill>
                  <a:latin typeface="Arial" pitchFamily="34" charset="0"/>
                </a:defRPr>
              </a:lvl3pPr>
              <a:lvl4pPr>
                <a:spcBef>
                  <a:spcPct val="0"/>
                </a:spcBef>
                <a:defRPr>
                  <a:solidFill>
                    <a:schemeClr val="tx1"/>
                  </a:solidFill>
                  <a:latin typeface="Arial" pitchFamily="34" charset="0"/>
                </a:defRPr>
              </a:lvl4pPr>
              <a:lvl5pPr>
                <a:spcBef>
                  <a:spcPct val="0"/>
                </a:spcBef>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ctr">
                <a:spcBef>
                  <a:spcPct val="50000"/>
                </a:spcBef>
              </a:pPr>
              <a:r>
                <a:rPr lang="en-US" sz="1400">
                  <a:ea typeface="MS PGothic" pitchFamily="34" charset="-128"/>
                </a:rPr>
                <a:t>Supply curve, S</a:t>
              </a:r>
            </a:p>
          </p:txBody>
        </p:sp>
        <p:grpSp>
          <p:nvGrpSpPr>
            <p:cNvPr id="565370" name="Group 122"/>
            <p:cNvGrpSpPr>
              <a:grpSpLocks/>
            </p:cNvGrpSpPr>
            <p:nvPr/>
          </p:nvGrpSpPr>
          <p:grpSpPr bwMode="auto">
            <a:xfrm>
              <a:off x="2257" y="1536"/>
              <a:ext cx="1042" cy="1554"/>
              <a:chOff x="2257" y="1536"/>
              <a:chExt cx="1042" cy="1554"/>
            </a:xfrm>
          </p:grpSpPr>
          <p:grpSp>
            <p:nvGrpSpPr>
              <p:cNvPr id="565369" name="Group 121"/>
              <p:cNvGrpSpPr>
                <a:grpSpLocks/>
              </p:cNvGrpSpPr>
              <p:nvPr/>
            </p:nvGrpSpPr>
            <p:grpSpPr bwMode="auto">
              <a:xfrm>
                <a:off x="2257" y="1566"/>
                <a:ext cx="1015" cy="1524"/>
                <a:chOff x="2257" y="1566"/>
                <a:chExt cx="1015" cy="1524"/>
              </a:xfrm>
            </p:grpSpPr>
            <p:sp>
              <p:nvSpPr>
                <p:cNvPr id="565313" name="Freeform 65"/>
                <p:cNvSpPr>
                  <a:spLocks/>
                </p:cNvSpPr>
                <p:nvPr/>
              </p:nvSpPr>
              <p:spPr bwMode="auto">
                <a:xfrm>
                  <a:off x="2301" y="1566"/>
                  <a:ext cx="954" cy="1493"/>
                </a:xfrm>
                <a:custGeom>
                  <a:avLst/>
                  <a:gdLst>
                    <a:gd name="T0" fmla="*/ 215 w 215"/>
                    <a:gd name="T1" fmla="*/ 0 h 493"/>
                    <a:gd name="T2" fmla="*/ 0 w 215"/>
                    <a:gd name="T3" fmla="*/ 493 h 493"/>
                  </a:gdLst>
                  <a:ahLst/>
                  <a:cxnLst>
                    <a:cxn ang="0">
                      <a:pos x="T0" y="T1"/>
                    </a:cxn>
                    <a:cxn ang="0">
                      <a:pos x="T2" y="T3"/>
                    </a:cxn>
                  </a:cxnLst>
                  <a:rect l="0" t="0" r="r" b="b"/>
                  <a:pathLst>
                    <a:path w="215" h="493">
                      <a:moveTo>
                        <a:pt x="215" y="0"/>
                      </a:moveTo>
                      <a:cubicBezTo>
                        <a:pt x="215" y="148"/>
                        <a:pt x="153" y="320"/>
                        <a:pt x="0" y="493"/>
                      </a:cubicBezTo>
                    </a:path>
                  </a:pathLst>
                </a:custGeom>
                <a:noFill/>
                <a:ln w="36513" cap="flat">
                  <a:solidFill>
                    <a:srgbClr val="EE313C"/>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565315" name="Oval 67"/>
                <p:cNvSpPr>
                  <a:spLocks noChangeArrowheads="1"/>
                </p:cNvSpPr>
                <p:nvPr/>
              </p:nvSpPr>
              <p:spPr bwMode="auto">
                <a:xfrm>
                  <a:off x="3184" y="1785"/>
                  <a:ext cx="88" cy="59"/>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5316" name="Oval 68"/>
                <p:cNvSpPr>
                  <a:spLocks noChangeArrowheads="1"/>
                </p:cNvSpPr>
                <p:nvPr/>
              </p:nvSpPr>
              <p:spPr bwMode="auto">
                <a:xfrm>
                  <a:off x="3105" y="2033"/>
                  <a:ext cx="87" cy="61"/>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5317" name="Oval 69"/>
                <p:cNvSpPr>
                  <a:spLocks noChangeArrowheads="1"/>
                </p:cNvSpPr>
                <p:nvPr/>
              </p:nvSpPr>
              <p:spPr bwMode="auto">
                <a:xfrm>
                  <a:off x="2970" y="2281"/>
                  <a:ext cx="89" cy="61"/>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5318" name="Oval 70"/>
                <p:cNvSpPr>
                  <a:spLocks noChangeArrowheads="1"/>
                </p:cNvSpPr>
                <p:nvPr/>
              </p:nvSpPr>
              <p:spPr bwMode="auto">
                <a:xfrm>
                  <a:off x="2789" y="2532"/>
                  <a:ext cx="89" cy="61"/>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5319" name="Oval 71"/>
                <p:cNvSpPr>
                  <a:spLocks noChangeArrowheads="1"/>
                </p:cNvSpPr>
                <p:nvPr/>
              </p:nvSpPr>
              <p:spPr bwMode="auto">
                <a:xfrm>
                  <a:off x="2550" y="2781"/>
                  <a:ext cx="89" cy="61"/>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65320" name="Oval 72"/>
                <p:cNvSpPr>
                  <a:spLocks noChangeArrowheads="1"/>
                </p:cNvSpPr>
                <p:nvPr/>
              </p:nvSpPr>
              <p:spPr bwMode="auto">
                <a:xfrm>
                  <a:off x="2257" y="3029"/>
                  <a:ext cx="89" cy="61"/>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565314" name="Oval 66"/>
              <p:cNvSpPr>
                <a:spLocks noChangeArrowheads="1"/>
              </p:cNvSpPr>
              <p:nvPr/>
            </p:nvSpPr>
            <p:spPr bwMode="auto">
              <a:xfrm>
                <a:off x="3210" y="1536"/>
                <a:ext cx="89" cy="6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sp>
        <p:nvSpPr>
          <p:cNvPr id="2" name="Rectangle 1"/>
          <p:cNvSpPr/>
          <p:nvPr/>
        </p:nvSpPr>
        <p:spPr>
          <a:xfrm>
            <a:off x="762000" y="5745162"/>
            <a:ext cx="5835649" cy="1006429"/>
          </a:xfrm>
          <a:prstGeom prst="rect">
            <a:avLst/>
          </a:prstGeom>
        </p:spPr>
        <p:txBody>
          <a:bodyPr wrap="square">
            <a:spAutoFit/>
          </a:bodyPr>
          <a:lstStyle/>
          <a:p>
            <a:pPr lvl="0">
              <a:lnSpc>
                <a:spcPct val="110000"/>
              </a:lnSpc>
              <a:spcBef>
                <a:spcPts val="1300"/>
              </a:spcBef>
              <a:buClr>
                <a:schemeClr val="dk1"/>
              </a:buClr>
              <a:buSzPct val="100000"/>
            </a:pPr>
            <a:r>
              <a:rPr lang="en-US" dirty="0">
                <a:solidFill>
                  <a:srgbClr val="FF0000"/>
                </a:solidFill>
                <a:latin typeface="Proxima Nova"/>
                <a:ea typeface="Proxima Nova"/>
                <a:cs typeface="Proxima Nova"/>
                <a:sym typeface="Proxima Nova"/>
              </a:rPr>
              <a:t>Normal </a:t>
            </a:r>
            <a:r>
              <a:rPr lang="en-US" b="1" dirty="0">
                <a:solidFill>
                  <a:srgbClr val="FF0000"/>
                </a:solidFill>
                <a:latin typeface="Proxima Nova"/>
                <a:ea typeface="Proxima Nova"/>
                <a:cs typeface="Proxima Nova"/>
                <a:sym typeface="Proxima Nova"/>
              </a:rPr>
              <a:t>individual supply curves </a:t>
            </a:r>
            <a:r>
              <a:rPr lang="en-US" dirty="0">
                <a:solidFill>
                  <a:srgbClr val="FF0000"/>
                </a:solidFill>
                <a:latin typeface="Proxima Nova"/>
                <a:ea typeface="Proxima Nova"/>
                <a:cs typeface="Proxima Nova"/>
                <a:sym typeface="Proxima Nova"/>
              </a:rPr>
              <a:t>have a positive slope that goes up from left to right; if price goes up, quantity supplied goes up as well.</a:t>
            </a:r>
          </a:p>
        </p:txBody>
      </p:sp>
    </p:spTree>
    <p:extLst>
      <p:ext uri="{BB962C8B-B14F-4D97-AF65-F5344CB8AC3E}">
        <p14:creationId xmlns:p14="http://schemas.microsoft.com/office/powerpoint/2010/main" xmlns="" val="342009996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565371"/>
                                        </p:tgtEl>
                                        <p:attrNameLst>
                                          <p:attrName>style.visibility</p:attrName>
                                        </p:attrNameLst>
                                      </p:cBhvr>
                                      <p:to>
                                        <p:strVal val="visible"/>
                                      </p:to>
                                    </p:set>
                                    <p:animEffect transition="in" filter="wipe(down)">
                                      <p:cBhvr>
                                        <p:cTn id="7" dur="500"/>
                                        <p:tgtEl>
                                          <p:spTgt spid="5653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5365">
                                            <p:bg/>
                                          </p:spTgt>
                                        </p:tgtEl>
                                        <p:attrNameLst>
                                          <p:attrName>style.visibility</p:attrName>
                                        </p:attrNameLst>
                                      </p:cBhvr>
                                      <p:to>
                                        <p:strVal val="visible"/>
                                      </p:to>
                                    </p:set>
                                    <p:animEffect transition="in" filter="wipe(left)">
                                      <p:cBhvr>
                                        <p:cTn id="12" dur="500"/>
                                        <p:tgtEl>
                                          <p:spTgt spid="565365">
                                            <p:bg/>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65365">
                                            <p:txEl>
                                              <p:pRg st="0" end="0"/>
                                            </p:txEl>
                                          </p:spTgt>
                                        </p:tgtEl>
                                        <p:attrNameLst>
                                          <p:attrName>style.visibility</p:attrName>
                                        </p:attrNameLst>
                                      </p:cBhvr>
                                      <p:to>
                                        <p:strVal val="visible"/>
                                      </p:to>
                                    </p:set>
                                    <p:animEffect transition="in" filter="wipe(left)">
                                      <p:cBhvr>
                                        <p:cTn id="15" dur="500"/>
                                        <p:tgtEl>
                                          <p:spTgt spid="56536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65328"/>
                                        </p:tgtEl>
                                        <p:attrNameLst>
                                          <p:attrName>style.visibility</p:attrName>
                                        </p:attrNameLst>
                                      </p:cBhvr>
                                      <p:to>
                                        <p:strVal val="visible"/>
                                      </p:to>
                                    </p:set>
                                    <p:animEffect transition="in" filter="wipe(left)">
                                      <p:cBhvr>
                                        <p:cTn id="20" dur="500"/>
                                        <p:tgtEl>
                                          <p:spTgt spid="565328"/>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38681"/>
                                        </p:tgtEl>
                                        <p:attrNameLst>
                                          <p:attrName>style.visibility</p:attrName>
                                        </p:attrNameLst>
                                      </p:cBhvr>
                                      <p:to>
                                        <p:strVal val="visible"/>
                                      </p:to>
                                    </p:set>
                                    <p:animEffect transition="in" filter="wipe(left)">
                                      <p:cBhvr>
                                        <p:cTn id="23" dur="500"/>
                                        <p:tgtEl>
                                          <p:spTgt spid="53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328" grpId="0" animBg="1"/>
      <p:bldP spid="538681" grpId="0"/>
      <p:bldP spid="56536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5491" name="Rectangle 3"/>
          <p:cNvSpPr>
            <a:spLocks noGrp="1" noChangeArrowheads="1"/>
          </p:cNvSpPr>
          <p:nvPr>
            <p:ph type="body" idx="1"/>
          </p:nvPr>
        </p:nvSpPr>
        <p:spPr>
          <a:xfrm>
            <a:off x="227013" y="912813"/>
            <a:ext cx="8683625" cy="5410200"/>
          </a:xfrm>
          <a:noFill/>
        </p:spPr>
        <p:txBody>
          <a:bodyPr>
            <a:normAutofit/>
          </a:bodyPr>
          <a:lstStyle/>
          <a:p>
            <a:r>
              <a:rPr lang="en-US" sz="2800" dirty="0"/>
              <a:t>Changes in input prices</a:t>
            </a:r>
          </a:p>
          <a:p>
            <a:pPr lvl="1"/>
            <a:r>
              <a:rPr lang="en-US" sz="2400" i="1" dirty="0"/>
              <a:t>An </a:t>
            </a:r>
            <a:r>
              <a:rPr lang="en-US" sz="2400" b="1" i="1" dirty="0"/>
              <a:t>input</a:t>
            </a:r>
            <a:r>
              <a:rPr lang="en-US" sz="2400" i="1" dirty="0"/>
              <a:t> is a good that is used to produce another good.</a:t>
            </a:r>
            <a:r>
              <a:rPr lang="en-US" sz="2400" dirty="0"/>
              <a:t> </a:t>
            </a:r>
          </a:p>
          <a:p>
            <a:r>
              <a:rPr lang="en-US" sz="2800" dirty="0"/>
              <a:t>Changes in the prices of related goods and </a:t>
            </a:r>
            <a:r>
              <a:rPr lang="en-US" sz="2800" dirty="0" smtClean="0"/>
              <a:t>services</a:t>
            </a:r>
          </a:p>
          <a:p>
            <a:r>
              <a:rPr lang="en-US" sz="2800" dirty="0"/>
              <a:t>Factors that can cause a shift in supply include cost of resources, productivity, technology, taxes, subsidies, government regulations, number of sellers, and </a:t>
            </a:r>
            <a:r>
              <a:rPr lang="en-US" sz="2800" dirty="0" smtClean="0"/>
              <a:t>expectations and weather. </a:t>
            </a:r>
            <a:endParaRPr lang="en-US" sz="2800" dirty="0"/>
          </a:p>
          <a:p>
            <a:pPr marL="0" indent="0">
              <a:buNone/>
            </a:pPr>
            <a:endParaRPr lang="en-US" sz="2800" dirty="0" smtClean="0"/>
          </a:p>
          <a:p>
            <a:pPr marL="0" indent="0">
              <a:buNone/>
            </a:pPr>
            <a:r>
              <a:rPr lang="en-US" sz="2800" dirty="0"/>
              <a:t>Change in quantity supplied refers to a change in the quantity of a product offered for sale in direct response to a change in price.</a:t>
            </a:r>
          </a:p>
          <a:p>
            <a:endParaRPr lang="en-US" sz="2800" dirty="0"/>
          </a:p>
        </p:txBody>
      </p:sp>
      <p:sp>
        <p:nvSpPr>
          <p:cNvPr id="575492" name="Rectangle 4"/>
          <p:cNvSpPr>
            <a:spLocks noChangeArrowheads="1"/>
          </p:cNvSpPr>
          <p:nvPr/>
        </p:nvSpPr>
        <p:spPr bwMode="auto">
          <a:xfrm>
            <a:off x="381000" y="152400"/>
            <a:ext cx="8534400" cy="531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38100" algn="ctr">
                <a:solidFill>
                  <a:schemeClr val="tx1"/>
                </a:solidFill>
                <a:miter lim="800000"/>
                <a:headEnd/>
                <a:tailEnd type="none" w="med" len="lg"/>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marL="1588" indent="-1588"/>
            <a:r>
              <a:rPr lang="en-US" sz="3600" b="1">
                <a:solidFill>
                  <a:srgbClr val="993366"/>
                </a:solidFill>
              </a:rPr>
              <a:t>What Causes a Supply Curve to Shift?</a:t>
            </a:r>
          </a:p>
        </p:txBody>
      </p:sp>
    </p:spTree>
    <p:extLst>
      <p:ext uri="{BB962C8B-B14F-4D97-AF65-F5344CB8AC3E}">
        <p14:creationId xmlns:p14="http://schemas.microsoft.com/office/powerpoint/2010/main" xmlns="" val="28764947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75491">
                                            <p:txEl>
                                              <p:pRg st="0" end="0"/>
                                            </p:txEl>
                                          </p:spTgt>
                                        </p:tgtEl>
                                        <p:attrNameLst>
                                          <p:attrName>style.visibility</p:attrName>
                                        </p:attrNameLst>
                                      </p:cBhvr>
                                      <p:to>
                                        <p:strVal val="visible"/>
                                      </p:to>
                                    </p:set>
                                    <p:animEffect transition="in" filter="wipe(left)">
                                      <p:cBhvr>
                                        <p:cTn id="7" dur="500"/>
                                        <p:tgtEl>
                                          <p:spTgt spid="575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75491">
                                            <p:txEl>
                                              <p:pRg st="1" end="1"/>
                                            </p:txEl>
                                          </p:spTgt>
                                        </p:tgtEl>
                                        <p:attrNameLst>
                                          <p:attrName>style.visibility</p:attrName>
                                        </p:attrNameLst>
                                      </p:cBhvr>
                                      <p:to>
                                        <p:strVal val="visible"/>
                                      </p:to>
                                    </p:set>
                                    <p:animEffect transition="in" filter="wipe(left)">
                                      <p:cBhvr>
                                        <p:cTn id="12" dur="500"/>
                                        <p:tgtEl>
                                          <p:spTgt spid="575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75491">
                                            <p:txEl>
                                              <p:pRg st="2" end="2"/>
                                            </p:txEl>
                                          </p:spTgt>
                                        </p:tgtEl>
                                        <p:attrNameLst>
                                          <p:attrName>style.visibility</p:attrName>
                                        </p:attrNameLst>
                                      </p:cBhvr>
                                      <p:to>
                                        <p:strVal val="visible"/>
                                      </p:to>
                                    </p:set>
                                    <p:animEffect transition="in" filter="wipe(left)">
                                      <p:cBhvr>
                                        <p:cTn id="17" dur="500"/>
                                        <p:tgtEl>
                                          <p:spTgt spid="5754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75491">
                                            <p:txEl>
                                              <p:pRg st="3" end="3"/>
                                            </p:txEl>
                                          </p:spTgt>
                                        </p:tgtEl>
                                        <p:attrNameLst>
                                          <p:attrName>style.visibility</p:attrName>
                                        </p:attrNameLst>
                                      </p:cBhvr>
                                      <p:to>
                                        <p:strVal val="visible"/>
                                      </p:to>
                                    </p:set>
                                    <p:animEffect transition="in" filter="wipe(left)">
                                      <p:cBhvr>
                                        <p:cTn id="22" dur="500"/>
                                        <p:tgtEl>
                                          <p:spTgt spid="5754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75491">
                                            <p:txEl>
                                              <p:pRg st="5" end="5"/>
                                            </p:txEl>
                                          </p:spTgt>
                                        </p:tgtEl>
                                        <p:attrNameLst>
                                          <p:attrName>style.visibility</p:attrName>
                                        </p:attrNameLst>
                                      </p:cBhvr>
                                      <p:to>
                                        <p:strVal val="visible"/>
                                      </p:to>
                                    </p:set>
                                    <p:animEffect transition="in" filter="wipe(left)">
                                      <p:cBhvr>
                                        <p:cTn id="27" dur="500"/>
                                        <p:tgtEl>
                                          <p:spTgt spid="5754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1503</Words>
  <Application>Microsoft Office PowerPoint</Application>
  <PresentationFormat>On-screen Show (4:3)</PresentationFormat>
  <Paragraphs>257</Paragraphs>
  <Slides>17</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Chart</vt:lpstr>
      <vt:lpstr>Slide 1</vt:lpstr>
      <vt:lpstr>Supply</vt:lpstr>
      <vt:lpstr>Law of Supply</vt:lpstr>
      <vt:lpstr>Supply Curve </vt:lpstr>
      <vt:lpstr>The Law of Supply</vt:lpstr>
      <vt:lpstr>The Law of Supply</vt:lpstr>
      <vt:lpstr>Supply Schedule</vt:lpstr>
      <vt:lpstr>Supply Curve</vt:lpstr>
      <vt:lpstr>Slide 9</vt:lpstr>
      <vt:lpstr>An Increase in Supply</vt:lpstr>
      <vt:lpstr>An Increase in Supply</vt:lpstr>
      <vt:lpstr>A Change in Supply Versus a Change in Quantity Supplied</vt:lpstr>
      <vt:lpstr>Supply, Demand and Equilibrium</vt:lpstr>
      <vt:lpstr>Market Equilibrium</vt:lpstr>
      <vt:lpstr>Surplus</vt:lpstr>
      <vt:lpstr>Shortage</vt:lpstr>
      <vt:lpstr>Market Equilibrium</vt:lpstr>
    </vt:vector>
  </TitlesOfParts>
  <Company>Waterford Union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Vogt Joseph</dc:creator>
  <cp:lastModifiedBy>ECS</cp:lastModifiedBy>
  <cp:revision>10</cp:revision>
  <cp:lastPrinted>2012-03-02T16:24:50Z</cp:lastPrinted>
  <dcterms:created xsi:type="dcterms:W3CDTF">2012-03-02T16:21:41Z</dcterms:created>
  <dcterms:modified xsi:type="dcterms:W3CDTF">2016-09-12T16:17:54Z</dcterms:modified>
</cp:coreProperties>
</file>