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2" r:id="rId3"/>
    <p:sldId id="273" r:id="rId4"/>
    <p:sldId id="271" r:id="rId5"/>
    <p:sldId id="260" r:id="rId6"/>
    <p:sldId id="266" r:id="rId7"/>
    <p:sldId id="261" r:id="rId8"/>
    <p:sldId id="267" r:id="rId9"/>
    <p:sldId id="262" r:id="rId10"/>
    <p:sldId id="268" r:id="rId11"/>
    <p:sldId id="276" r:id="rId12"/>
    <p:sldId id="257" r:id="rId13"/>
    <p:sldId id="277" r:id="rId14"/>
    <p:sldId id="256" r:id="rId15"/>
    <p:sldId id="275" r:id="rId16"/>
    <p:sldId id="269" r:id="rId17"/>
    <p:sldId id="278" r:id="rId18"/>
    <p:sldId id="258" r:id="rId19"/>
    <p:sldId id="259" r:id="rId20"/>
    <p:sldId id="263" r:id="rId21"/>
    <p:sldId id="274" r:id="rId22"/>
    <p:sldId id="264"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A354CE-4726-4DDA-B2B6-A3B20135E1D2}" type="datetimeFigureOut">
              <a:rPr lang="en-US" smtClean="0"/>
              <a:pPr/>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B05C0-FCEE-489D-BF85-490AD33B8798}" type="slidenum">
              <a:rPr lang="en-US" smtClean="0"/>
              <a:pPr/>
              <a:t>‹#›</a:t>
            </a:fld>
            <a:endParaRPr lang="en-US"/>
          </a:p>
        </p:txBody>
      </p:sp>
    </p:spTree>
    <p:extLst>
      <p:ext uri="{BB962C8B-B14F-4D97-AF65-F5344CB8AC3E}">
        <p14:creationId xmlns:p14="http://schemas.microsoft.com/office/powerpoint/2010/main" val="730403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A354CE-4726-4DDA-B2B6-A3B20135E1D2}" type="datetimeFigureOut">
              <a:rPr lang="en-US" smtClean="0"/>
              <a:pPr/>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B05C0-FCEE-489D-BF85-490AD33B8798}" type="slidenum">
              <a:rPr lang="en-US" smtClean="0"/>
              <a:pPr/>
              <a:t>‹#›</a:t>
            </a:fld>
            <a:endParaRPr lang="en-US"/>
          </a:p>
        </p:txBody>
      </p:sp>
    </p:spTree>
    <p:extLst>
      <p:ext uri="{BB962C8B-B14F-4D97-AF65-F5344CB8AC3E}">
        <p14:creationId xmlns:p14="http://schemas.microsoft.com/office/powerpoint/2010/main" val="3865775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A354CE-4726-4DDA-B2B6-A3B20135E1D2}" type="datetimeFigureOut">
              <a:rPr lang="en-US" smtClean="0"/>
              <a:pPr/>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B05C0-FCEE-489D-BF85-490AD33B8798}" type="slidenum">
              <a:rPr lang="en-US" smtClean="0"/>
              <a:pPr/>
              <a:t>‹#›</a:t>
            </a:fld>
            <a:endParaRPr lang="en-US"/>
          </a:p>
        </p:txBody>
      </p:sp>
    </p:spTree>
    <p:extLst>
      <p:ext uri="{BB962C8B-B14F-4D97-AF65-F5344CB8AC3E}">
        <p14:creationId xmlns:p14="http://schemas.microsoft.com/office/powerpoint/2010/main" val="4130524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A354CE-4726-4DDA-B2B6-A3B20135E1D2}" type="datetimeFigureOut">
              <a:rPr lang="en-US" smtClean="0"/>
              <a:pPr/>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B05C0-FCEE-489D-BF85-490AD33B8798}" type="slidenum">
              <a:rPr lang="en-US" smtClean="0"/>
              <a:pPr/>
              <a:t>‹#›</a:t>
            </a:fld>
            <a:endParaRPr lang="en-US"/>
          </a:p>
        </p:txBody>
      </p:sp>
    </p:spTree>
    <p:extLst>
      <p:ext uri="{BB962C8B-B14F-4D97-AF65-F5344CB8AC3E}">
        <p14:creationId xmlns:p14="http://schemas.microsoft.com/office/powerpoint/2010/main" val="60254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A354CE-4726-4DDA-B2B6-A3B20135E1D2}" type="datetimeFigureOut">
              <a:rPr lang="en-US" smtClean="0"/>
              <a:pPr/>
              <a:t>3/13/2016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B05C0-FCEE-489D-BF85-490AD33B8798}" type="slidenum">
              <a:rPr lang="en-US" smtClean="0"/>
              <a:pPr/>
              <a:t>‹#›</a:t>
            </a:fld>
            <a:endParaRPr lang="en-US"/>
          </a:p>
        </p:txBody>
      </p:sp>
    </p:spTree>
    <p:extLst>
      <p:ext uri="{BB962C8B-B14F-4D97-AF65-F5344CB8AC3E}">
        <p14:creationId xmlns:p14="http://schemas.microsoft.com/office/powerpoint/2010/main" val="101404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A354CE-4726-4DDA-B2B6-A3B20135E1D2}" type="datetimeFigureOut">
              <a:rPr lang="en-US" smtClean="0"/>
              <a:pPr/>
              <a:t>3/13/2016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B05C0-FCEE-489D-BF85-490AD33B8798}" type="slidenum">
              <a:rPr lang="en-US" smtClean="0"/>
              <a:pPr/>
              <a:t>‹#›</a:t>
            </a:fld>
            <a:endParaRPr lang="en-US"/>
          </a:p>
        </p:txBody>
      </p:sp>
    </p:spTree>
    <p:extLst>
      <p:ext uri="{BB962C8B-B14F-4D97-AF65-F5344CB8AC3E}">
        <p14:creationId xmlns:p14="http://schemas.microsoft.com/office/powerpoint/2010/main" val="2626337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A354CE-4726-4DDA-B2B6-A3B20135E1D2}" type="datetimeFigureOut">
              <a:rPr lang="en-US" smtClean="0"/>
              <a:pPr/>
              <a:t>3/13/2016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AB05C0-FCEE-489D-BF85-490AD33B8798}" type="slidenum">
              <a:rPr lang="en-US" smtClean="0"/>
              <a:pPr/>
              <a:t>‹#›</a:t>
            </a:fld>
            <a:endParaRPr lang="en-US"/>
          </a:p>
        </p:txBody>
      </p:sp>
    </p:spTree>
    <p:extLst>
      <p:ext uri="{BB962C8B-B14F-4D97-AF65-F5344CB8AC3E}">
        <p14:creationId xmlns:p14="http://schemas.microsoft.com/office/powerpoint/2010/main" val="1254107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A354CE-4726-4DDA-B2B6-A3B20135E1D2}" type="datetimeFigureOut">
              <a:rPr lang="en-US" smtClean="0"/>
              <a:pPr/>
              <a:t>3/13/2016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AB05C0-FCEE-489D-BF85-490AD33B8798}" type="slidenum">
              <a:rPr lang="en-US" smtClean="0"/>
              <a:pPr/>
              <a:t>‹#›</a:t>
            </a:fld>
            <a:endParaRPr lang="en-US"/>
          </a:p>
        </p:txBody>
      </p:sp>
    </p:spTree>
    <p:extLst>
      <p:ext uri="{BB962C8B-B14F-4D97-AF65-F5344CB8AC3E}">
        <p14:creationId xmlns:p14="http://schemas.microsoft.com/office/powerpoint/2010/main" val="3081165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A354CE-4726-4DDA-B2B6-A3B20135E1D2}" type="datetimeFigureOut">
              <a:rPr lang="en-US" smtClean="0"/>
              <a:pPr/>
              <a:t>3/13/2016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AB05C0-FCEE-489D-BF85-490AD33B8798}" type="slidenum">
              <a:rPr lang="en-US" smtClean="0"/>
              <a:pPr/>
              <a:t>‹#›</a:t>
            </a:fld>
            <a:endParaRPr lang="en-US"/>
          </a:p>
        </p:txBody>
      </p:sp>
    </p:spTree>
    <p:extLst>
      <p:ext uri="{BB962C8B-B14F-4D97-AF65-F5344CB8AC3E}">
        <p14:creationId xmlns:p14="http://schemas.microsoft.com/office/powerpoint/2010/main" val="410526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A354CE-4726-4DDA-B2B6-A3B20135E1D2}" type="datetimeFigureOut">
              <a:rPr lang="en-US" smtClean="0"/>
              <a:pPr/>
              <a:t>3/13/2016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B05C0-FCEE-489D-BF85-490AD33B8798}" type="slidenum">
              <a:rPr lang="en-US" smtClean="0"/>
              <a:pPr/>
              <a:t>‹#›</a:t>
            </a:fld>
            <a:endParaRPr lang="en-US"/>
          </a:p>
        </p:txBody>
      </p:sp>
    </p:spTree>
    <p:extLst>
      <p:ext uri="{BB962C8B-B14F-4D97-AF65-F5344CB8AC3E}">
        <p14:creationId xmlns:p14="http://schemas.microsoft.com/office/powerpoint/2010/main" val="79730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A354CE-4726-4DDA-B2B6-A3B20135E1D2}" type="datetimeFigureOut">
              <a:rPr lang="en-US" smtClean="0"/>
              <a:pPr/>
              <a:t>3/13/2016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B05C0-FCEE-489D-BF85-490AD33B8798}" type="slidenum">
              <a:rPr lang="en-US" smtClean="0"/>
              <a:pPr/>
              <a:t>‹#›</a:t>
            </a:fld>
            <a:endParaRPr lang="en-US"/>
          </a:p>
        </p:txBody>
      </p:sp>
    </p:spTree>
    <p:extLst>
      <p:ext uri="{BB962C8B-B14F-4D97-AF65-F5344CB8AC3E}">
        <p14:creationId xmlns:p14="http://schemas.microsoft.com/office/powerpoint/2010/main" val="359982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354CE-4726-4DDA-B2B6-A3B20135E1D2}" type="datetimeFigureOut">
              <a:rPr lang="en-US" smtClean="0"/>
              <a:pPr/>
              <a:t>3/13/2016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B05C0-FCEE-489D-BF85-490AD33B8798}" type="slidenum">
              <a:rPr lang="en-US" smtClean="0"/>
              <a:pPr/>
              <a:t>‹#›</a:t>
            </a:fld>
            <a:endParaRPr lang="en-US"/>
          </a:p>
        </p:txBody>
      </p:sp>
    </p:spTree>
    <p:extLst>
      <p:ext uri="{BB962C8B-B14F-4D97-AF65-F5344CB8AC3E}">
        <p14:creationId xmlns:p14="http://schemas.microsoft.com/office/powerpoint/2010/main" val="2879504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309632" y="390317"/>
            <a:ext cx="9901708" cy="6209265"/>
          </a:xfrm>
          <a:prstGeom prst="rect">
            <a:avLst/>
          </a:prstGeom>
        </p:spPr>
      </p:pic>
    </p:spTree>
    <p:extLst>
      <p:ext uri="{BB962C8B-B14F-4D97-AF65-F5344CB8AC3E}">
        <p14:creationId xmlns:p14="http://schemas.microsoft.com/office/powerpoint/2010/main" val="3886988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45465" y="230979"/>
            <a:ext cx="7946265" cy="4946328"/>
          </a:xfrm>
          <a:prstGeom prst="rect">
            <a:avLst/>
          </a:prstGeom>
        </p:spPr>
      </p:pic>
      <p:sp>
        <p:nvSpPr>
          <p:cNvPr id="3" name="Rectangle 2"/>
          <p:cNvSpPr/>
          <p:nvPr/>
        </p:nvSpPr>
        <p:spPr>
          <a:xfrm>
            <a:off x="579549" y="5177306"/>
            <a:ext cx="11114467" cy="837152"/>
          </a:xfrm>
          <a:prstGeom prst="rect">
            <a:avLst/>
          </a:prstGeom>
        </p:spPr>
        <p:txBody>
          <a:bodyPr wrap="square">
            <a:spAutoFit/>
          </a:bodyPr>
          <a:lstStyle/>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The region’s most significant resources are natural gas, petroleum, and phosphates, a mineral containing chemical compounds used in fertilizers.  </a:t>
            </a:r>
          </a:p>
        </p:txBody>
      </p:sp>
    </p:spTree>
    <p:extLst>
      <p:ext uri="{BB962C8B-B14F-4D97-AF65-F5344CB8AC3E}">
        <p14:creationId xmlns:p14="http://schemas.microsoft.com/office/powerpoint/2010/main" val="1518991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824" y="365126"/>
            <a:ext cx="10271975" cy="600790"/>
          </a:xfrm>
        </p:spPr>
        <p:txBody>
          <a:bodyPr>
            <a:normAutofit/>
          </a:bodyPr>
          <a:lstStyle/>
          <a:p>
            <a:pPr algn="ctr"/>
            <a:r>
              <a:rPr lang="en-US" sz="3600" b="1" dirty="0" smtClean="0">
                <a:solidFill>
                  <a:srgbClr val="FF0000"/>
                </a:solidFill>
                <a:effectLst>
                  <a:outerShdw blurRad="38100" dist="38100" dir="2700000" algn="tl">
                    <a:srgbClr val="000000">
                      <a:alpha val="43137"/>
                    </a:srgbClr>
                  </a:outerShdw>
                </a:effectLst>
              </a:rPr>
              <a:t>Early Peoples and Civilizations </a:t>
            </a:r>
            <a:endParaRPr lang="en-US" sz="36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69701" y="965916"/>
            <a:ext cx="10684099" cy="5211047"/>
          </a:xfrm>
        </p:spPr>
        <p:txBody>
          <a:bodyPr/>
          <a:lstStyle/>
          <a:p>
            <a:r>
              <a:rPr lang="en-US" dirty="0" smtClean="0"/>
              <a:t>Hunters and gathers settled throughout North Africa 10,000 years ago.</a:t>
            </a:r>
          </a:p>
          <a:p>
            <a:r>
              <a:rPr lang="en-US" dirty="0" smtClean="0"/>
              <a:t>The sub-regions farmers were the first to domesticate plants &amp; animals.</a:t>
            </a:r>
          </a:p>
          <a:p>
            <a:r>
              <a:rPr lang="en-US" dirty="0" smtClean="0">
                <a:solidFill>
                  <a:srgbClr val="FF0000"/>
                </a:solidFill>
              </a:rPr>
              <a:t>Egyptian civilization developed in the fertile Nile River valley 6,000 years ago. Annual floods deposited rich soil on the floodplain. </a:t>
            </a:r>
          </a:p>
          <a:p>
            <a:r>
              <a:rPr lang="en-US" dirty="0" smtClean="0"/>
              <a:t>Egyptians created irrigation for their crops that enabled them to grow year round.</a:t>
            </a:r>
          </a:p>
          <a:p>
            <a:r>
              <a:rPr lang="en-US" dirty="0" smtClean="0">
                <a:solidFill>
                  <a:srgbClr val="FF0000"/>
                </a:solidFill>
              </a:rPr>
              <a:t>Egyptians developed a 365 day calendar and a system of writing called hieroglyphics.</a:t>
            </a:r>
          </a:p>
          <a:p>
            <a:pPr marL="0" indent="0">
              <a:buNone/>
            </a:pPr>
            <a:endParaRPr lang="en-US" dirty="0"/>
          </a:p>
        </p:txBody>
      </p:sp>
    </p:spTree>
    <p:extLst>
      <p:ext uri="{BB962C8B-B14F-4D97-AF65-F5344CB8AC3E}">
        <p14:creationId xmlns:p14="http://schemas.microsoft.com/office/powerpoint/2010/main" val="321950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183" y="0"/>
            <a:ext cx="11539471" cy="3231654"/>
          </a:xfrm>
          <a:prstGeom prst="rect">
            <a:avLst/>
          </a:prstGeom>
        </p:spPr>
        <p:txBody>
          <a:bodyPr wrap="square">
            <a:spAutoFit/>
          </a:bodyPr>
          <a:lstStyle/>
          <a:p>
            <a:pPr marL="457200" indent="-457200">
              <a:spcBef>
                <a:spcPts val="1200"/>
              </a:spcBef>
              <a:spcAft>
                <a:spcPts val="600"/>
              </a:spcAft>
              <a:defRPr/>
            </a:pPr>
            <a:r>
              <a:rPr lang="en-US" altLang="en-US" b="1" dirty="0">
                <a:latin typeface="Verdana" pitchFamily="34" charset="0"/>
                <a:ea typeface="Verdana" pitchFamily="34" charset="0"/>
                <a:cs typeface="Verdana" pitchFamily="34" charset="0"/>
              </a:rPr>
              <a:t>History and Government</a:t>
            </a:r>
          </a:p>
          <a:p>
            <a:pPr marL="182880" indent="-182880">
              <a:spcBef>
                <a:spcPts val="1200"/>
              </a:spcBef>
              <a:spcAft>
                <a:spcPts val="600"/>
              </a:spcAft>
              <a:buFont typeface="Arial" panose="020B0604020202020204" pitchFamily="34" charset="0"/>
              <a:buChar char="•"/>
              <a:defRPr/>
            </a:pPr>
            <a:r>
              <a:rPr lang="en-US" altLang="en-US" dirty="0">
                <a:solidFill>
                  <a:srgbClr val="FF0000"/>
                </a:solidFill>
                <a:latin typeface="Verdana" pitchFamily="34" charset="0"/>
                <a:ea typeface="Verdana" pitchFamily="34" charset="0"/>
                <a:cs typeface="Verdana" pitchFamily="34" charset="0"/>
              </a:rPr>
              <a:t>Invasions of Arab armies </a:t>
            </a:r>
            <a:r>
              <a:rPr lang="en-US" altLang="en-US" dirty="0" smtClean="0">
                <a:solidFill>
                  <a:srgbClr val="FF0000"/>
                </a:solidFill>
                <a:latin typeface="Verdana" pitchFamily="34" charset="0"/>
                <a:ea typeface="Verdana" pitchFamily="34" charset="0"/>
                <a:cs typeface="Verdana" pitchFamily="34" charset="0"/>
              </a:rPr>
              <a:t>A. D 600 influenced </a:t>
            </a:r>
            <a:r>
              <a:rPr lang="en-US" altLang="en-US" dirty="0">
                <a:solidFill>
                  <a:srgbClr val="FF0000"/>
                </a:solidFill>
                <a:latin typeface="Verdana" pitchFamily="34" charset="0"/>
                <a:ea typeface="Verdana" pitchFamily="34" charset="0"/>
                <a:cs typeface="Verdana" pitchFamily="34" charset="0"/>
              </a:rPr>
              <a:t>the cultures of North Africa and spread the Muslim religion.</a:t>
            </a:r>
          </a:p>
          <a:p>
            <a:pPr marL="182880" indent="-182880">
              <a:spcBef>
                <a:spcPts val="1200"/>
              </a:spcBef>
              <a:spcAft>
                <a:spcPts val="600"/>
              </a:spcAft>
              <a:buFont typeface="Arial" panose="020B0604020202020204" pitchFamily="34" charset="0"/>
              <a:buChar char="•"/>
              <a:defRPr/>
            </a:pPr>
            <a:r>
              <a:rPr lang="en-US" altLang="en-US" dirty="0">
                <a:latin typeface="Verdana" pitchFamily="34" charset="0"/>
                <a:ea typeface="Verdana" pitchFamily="34" charset="0"/>
                <a:cs typeface="Verdana" pitchFamily="34" charset="0"/>
              </a:rPr>
              <a:t>Muslims and Jews fleeing the Inquisition infused Morocco with Spanish culture in the 1400s.</a:t>
            </a:r>
          </a:p>
          <a:p>
            <a:pPr marL="182880" indent="-182880">
              <a:spcBef>
                <a:spcPts val="1200"/>
              </a:spcBef>
              <a:spcAft>
                <a:spcPts val="600"/>
              </a:spcAft>
              <a:buFont typeface="Arial" panose="020B0604020202020204" pitchFamily="34" charset="0"/>
              <a:buChar char="•"/>
              <a:defRPr/>
            </a:pPr>
            <a:r>
              <a:rPr lang="en-US" altLang="en-US" dirty="0">
                <a:solidFill>
                  <a:srgbClr val="FF0000"/>
                </a:solidFill>
                <a:latin typeface="Verdana" pitchFamily="34" charset="0"/>
                <a:ea typeface="Verdana" pitchFamily="34" charset="0"/>
                <a:cs typeface="Verdana" pitchFamily="34" charset="0"/>
              </a:rPr>
              <a:t>The Ottoman Empire ruled North Africa until the end of World War I in 1918, after which European colonial powers exerted control.</a:t>
            </a:r>
          </a:p>
          <a:p>
            <a:pPr marL="182880" indent="-182880">
              <a:spcBef>
                <a:spcPts val="1200"/>
              </a:spcBef>
              <a:spcAft>
                <a:spcPts val="600"/>
              </a:spcAft>
              <a:buFont typeface="Arial" panose="020B0604020202020204" pitchFamily="34" charset="0"/>
              <a:buChar char="•"/>
              <a:defRPr/>
            </a:pPr>
            <a:r>
              <a:rPr lang="en-US" altLang="en-US" dirty="0">
                <a:latin typeface="Verdana" pitchFamily="34" charset="0"/>
                <a:ea typeface="Verdana" pitchFamily="34" charset="0"/>
                <a:cs typeface="Verdana" pitchFamily="34" charset="0"/>
              </a:rPr>
              <a:t>An educated middle class developed feelings of nationalism that provided the basis for the countries that later declared independence.</a:t>
            </a:r>
          </a:p>
        </p:txBody>
      </p:sp>
      <p:pic>
        <p:nvPicPr>
          <p:cNvPr id="3" name="Picture 2"/>
          <p:cNvPicPr>
            <a:picLocks noChangeAspect="1"/>
          </p:cNvPicPr>
          <p:nvPr/>
        </p:nvPicPr>
        <p:blipFill>
          <a:blip r:embed="rId2" cstate="print"/>
          <a:stretch>
            <a:fillRect/>
          </a:stretch>
        </p:blipFill>
        <p:spPr>
          <a:xfrm>
            <a:off x="6349285" y="2890462"/>
            <a:ext cx="4799526" cy="3799625"/>
          </a:xfrm>
          <a:prstGeom prst="rect">
            <a:avLst/>
          </a:prstGeom>
        </p:spPr>
      </p:pic>
      <p:pic>
        <p:nvPicPr>
          <p:cNvPr id="4" name="Picture 3"/>
          <p:cNvPicPr>
            <a:picLocks noChangeAspect="1"/>
          </p:cNvPicPr>
          <p:nvPr/>
        </p:nvPicPr>
        <p:blipFill>
          <a:blip r:embed="rId3" cstate="print"/>
          <a:stretch>
            <a:fillRect/>
          </a:stretch>
        </p:blipFill>
        <p:spPr>
          <a:xfrm>
            <a:off x="1006363" y="3487495"/>
            <a:ext cx="3533775" cy="2381250"/>
          </a:xfrm>
          <a:prstGeom prst="rect">
            <a:avLst/>
          </a:prstGeom>
        </p:spPr>
      </p:pic>
    </p:spTree>
    <p:extLst>
      <p:ext uri="{BB962C8B-B14F-4D97-AF65-F5344CB8AC3E}">
        <p14:creationId xmlns:p14="http://schemas.microsoft.com/office/powerpoint/2010/main" val="3136624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365126"/>
            <a:ext cx="10838644" cy="562154"/>
          </a:xfrm>
        </p:spPr>
        <p:txBody>
          <a:bodyPr>
            <a:noAutofit/>
          </a:bodyPr>
          <a:lstStyle/>
          <a:p>
            <a:pPr algn="ctr"/>
            <a:r>
              <a:rPr lang="en-US" altLang="en-US" sz="3600" b="1" dirty="0" smtClean="0">
                <a:latin typeface="Verdana" pitchFamily="34" charset="0"/>
                <a:ea typeface="Verdana" pitchFamily="34" charset="0"/>
                <a:cs typeface="Verdana" pitchFamily="34" charset="0"/>
              </a:rPr>
              <a:t/>
            </a:r>
            <a:br>
              <a:rPr lang="en-US" altLang="en-US" sz="3600" b="1" dirty="0" smtClean="0">
                <a:latin typeface="Verdana" pitchFamily="34" charset="0"/>
                <a:ea typeface="Verdana" pitchFamily="34" charset="0"/>
                <a:cs typeface="Verdana" pitchFamily="34" charset="0"/>
              </a:rPr>
            </a:br>
            <a:r>
              <a:rPr lang="en-US" altLang="en-US" sz="3600" b="1" dirty="0" smtClean="0">
                <a:latin typeface="Verdana" pitchFamily="34" charset="0"/>
                <a:ea typeface="Verdana" pitchFamily="34" charset="0"/>
                <a:cs typeface="Verdana" pitchFamily="34" charset="0"/>
              </a:rPr>
              <a:t>History </a:t>
            </a:r>
            <a:r>
              <a:rPr lang="en-US" altLang="en-US" sz="3600" b="1" dirty="0">
                <a:latin typeface="Verdana" pitchFamily="34" charset="0"/>
                <a:ea typeface="Verdana" pitchFamily="34" charset="0"/>
                <a:cs typeface="Verdana" pitchFamily="34" charset="0"/>
              </a:rPr>
              <a:t>and Government</a:t>
            </a:r>
            <a:br>
              <a:rPr lang="en-US" altLang="en-US" sz="3600" b="1" dirty="0">
                <a:latin typeface="Verdana" pitchFamily="34" charset="0"/>
                <a:ea typeface="Verdana" pitchFamily="34" charset="0"/>
                <a:cs typeface="Verdana" pitchFamily="34" charset="0"/>
              </a:rPr>
            </a:br>
            <a:endParaRPr lang="en-US" sz="3600" dirty="0"/>
          </a:p>
        </p:txBody>
      </p:sp>
      <p:sp>
        <p:nvSpPr>
          <p:cNvPr id="3" name="Content Placeholder 2"/>
          <p:cNvSpPr>
            <a:spLocks noGrp="1"/>
          </p:cNvSpPr>
          <p:nvPr>
            <p:ph idx="1"/>
          </p:nvPr>
        </p:nvSpPr>
        <p:spPr>
          <a:xfrm>
            <a:off x="231820" y="1043189"/>
            <a:ext cx="11121980" cy="5133774"/>
          </a:xfrm>
        </p:spPr>
        <p:txBody>
          <a:bodyPr>
            <a:normAutofit/>
          </a:bodyPr>
          <a:lstStyle/>
          <a:p>
            <a:r>
              <a:rPr lang="en-US" sz="2000" dirty="0" smtClean="0">
                <a:solidFill>
                  <a:srgbClr val="FF0000"/>
                </a:solidFill>
              </a:rPr>
              <a:t>Europe being geographically close began to colonize North Africa in the 1800s.</a:t>
            </a:r>
          </a:p>
          <a:p>
            <a:r>
              <a:rPr lang="en-US" sz="2000" dirty="0" smtClean="0">
                <a:solidFill>
                  <a:srgbClr val="FF0000"/>
                </a:solidFill>
              </a:rPr>
              <a:t>Algeria was invaded by the French in the 1800s.  French influence has been imprinted on the country.</a:t>
            </a:r>
          </a:p>
          <a:p>
            <a:r>
              <a:rPr lang="en-US" sz="2000" dirty="0" smtClean="0">
                <a:solidFill>
                  <a:srgbClr val="FF0000"/>
                </a:solidFill>
              </a:rPr>
              <a:t>Italy colonized Libya, and France occupied additional territory south of the Atlas mountains. </a:t>
            </a:r>
          </a:p>
          <a:p>
            <a:r>
              <a:rPr lang="en-US" sz="2000" dirty="0" smtClean="0">
                <a:solidFill>
                  <a:srgbClr val="FF0000"/>
                </a:solidFill>
              </a:rPr>
              <a:t>Europeans started to argue over who would rule North Africa. As a result, European colonial powers drew geometric boundaries that followed straight lines and did not account for natural or cultural features.</a:t>
            </a:r>
          </a:p>
          <a:p>
            <a:r>
              <a:rPr lang="en-US" sz="2000" dirty="0" smtClean="0">
                <a:solidFill>
                  <a:srgbClr val="FF0000"/>
                </a:solidFill>
              </a:rPr>
              <a:t>The boundaries created conflict between groups of indigenous people. </a:t>
            </a:r>
          </a:p>
          <a:p>
            <a:r>
              <a:rPr lang="en-US" sz="2000" dirty="0" smtClean="0"/>
              <a:t>Problems erupted because local methods of governing differed from European methods. </a:t>
            </a:r>
          </a:p>
          <a:p>
            <a:r>
              <a:rPr lang="en-US" sz="2000" dirty="0" smtClean="0">
                <a:solidFill>
                  <a:srgbClr val="FF0000"/>
                </a:solidFill>
              </a:rPr>
              <a:t>New North African Middle Class in the later 1800s developed anticolonial ideas and nationalism.</a:t>
            </a:r>
          </a:p>
          <a:p>
            <a:r>
              <a:rPr lang="en-US" sz="2000" dirty="0" smtClean="0">
                <a:solidFill>
                  <a:srgbClr val="FF0000"/>
                </a:solidFill>
              </a:rPr>
              <a:t>The movement led to demands of self rule that led to modern countries that now emerged.</a:t>
            </a:r>
          </a:p>
          <a:p>
            <a:endParaRPr lang="en-US" sz="2000" dirty="0"/>
          </a:p>
        </p:txBody>
      </p:sp>
    </p:spTree>
    <p:extLst>
      <p:ext uri="{BB962C8B-B14F-4D97-AF65-F5344CB8AC3E}">
        <p14:creationId xmlns:p14="http://schemas.microsoft.com/office/powerpoint/2010/main" val="2953473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851" y="218942"/>
            <a:ext cx="11062952" cy="5493812"/>
          </a:xfrm>
          <a:prstGeom prst="rect">
            <a:avLst/>
          </a:prstGeom>
        </p:spPr>
        <p:txBody>
          <a:bodyPr wrap="square">
            <a:spAutoFit/>
          </a:bodyPr>
          <a:lstStyle/>
          <a:p>
            <a:pPr marL="457200" lvl="0" indent="-457200" eaLnBrk="0" fontAlgn="base" hangingPunct="0">
              <a:spcBef>
                <a:spcPts val="1200"/>
              </a:spcBef>
              <a:spcAft>
                <a:spcPts val="600"/>
              </a:spcAft>
              <a:defRPr/>
            </a:pPr>
            <a:r>
              <a:rPr lang="en-US" altLang="en-US" sz="2300" b="1" dirty="0">
                <a:solidFill>
                  <a:srgbClr val="000000"/>
                </a:solidFill>
                <a:latin typeface="Verdana" pitchFamily="34" charset="0"/>
                <a:ea typeface="Verdana" pitchFamily="34" charset="0"/>
                <a:cs typeface="Verdana" pitchFamily="34" charset="0"/>
              </a:rPr>
              <a:t>Population Patterns</a:t>
            </a:r>
          </a:p>
          <a:p>
            <a:pPr marL="182880" lvl="0" indent="-182880" eaLnBrk="0" fontAlgn="base" hangingPunct="0">
              <a:spcBef>
                <a:spcPts val="1200"/>
              </a:spcBef>
              <a:spcAft>
                <a:spcPts val="600"/>
              </a:spcAft>
              <a:buFont typeface="Arial" panose="020B0604020202020204" pitchFamily="34" charset="0"/>
              <a:buChar char="•"/>
              <a:defRPr/>
            </a:pPr>
            <a:r>
              <a:rPr lang="en-US" altLang="en-US" sz="2300" dirty="0">
                <a:solidFill>
                  <a:srgbClr val="FF0000"/>
                </a:solidFill>
                <a:latin typeface="Verdana" pitchFamily="34" charset="0"/>
                <a:ea typeface="Verdana" pitchFamily="34" charset="0"/>
                <a:cs typeface="Verdana" pitchFamily="34" charset="0"/>
              </a:rPr>
              <a:t>The area is a mix of Arab cultures with indigenous non-Arab populations such as the Berbers, a formerly </a:t>
            </a:r>
            <a:r>
              <a:rPr lang="en-US" altLang="en-US" sz="2300" b="1" dirty="0">
                <a:solidFill>
                  <a:srgbClr val="FF0000"/>
                </a:solidFill>
                <a:latin typeface="Verdana" pitchFamily="34" charset="0"/>
                <a:ea typeface="Verdana" pitchFamily="34" charset="0"/>
                <a:cs typeface="Verdana" pitchFamily="34" charset="0"/>
              </a:rPr>
              <a:t>nomadic</a:t>
            </a:r>
            <a:r>
              <a:rPr lang="en-US" altLang="en-US" sz="2300" dirty="0">
                <a:solidFill>
                  <a:srgbClr val="FF0000"/>
                </a:solidFill>
                <a:latin typeface="Verdana" pitchFamily="34" charset="0"/>
                <a:ea typeface="Verdana" pitchFamily="34" charset="0"/>
                <a:cs typeface="Verdana" pitchFamily="34" charset="0"/>
              </a:rPr>
              <a:t> group of people who moved from place to place with herds of animals but who are now largely farmers</a:t>
            </a:r>
            <a:r>
              <a:rPr lang="en-US" altLang="en-US" sz="2300" dirty="0" smtClean="0">
                <a:solidFill>
                  <a:srgbClr val="FF0000"/>
                </a:solidFill>
                <a:latin typeface="Verdana" pitchFamily="34" charset="0"/>
                <a:ea typeface="Verdana" pitchFamily="34" charset="0"/>
                <a:cs typeface="Verdana" pitchFamily="34" charset="0"/>
              </a:rPr>
              <a:t>.</a:t>
            </a:r>
          </a:p>
          <a:p>
            <a:pPr lvl="0" eaLnBrk="0" fontAlgn="base" hangingPunct="0">
              <a:spcBef>
                <a:spcPts val="1200"/>
              </a:spcBef>
              <a:spcAft>
                <a:spcPts val="600"/>
              </a:spcAft>
              <a:defRPr/>
            </a:pPr>
            <a:endParaRPr lang="en-US" altLang="en-US" sz="2300" dirty="0" smtClean="0">
              <a:solidFill>
                <a:srgbClr val="000000"/>
              </a:solidFill>
              <a:latin typeface="Verdana" pitchFamily="34" charset="0"/>
              <a:ea typeface="Verdana" pitchFamily="34" charset="0"/>
              <a:cs typeface="Verdana" pitchFamily="34" charset="0"/>
            </a:endParaRPr>
          </a:p>
          <a:p>
            <a:pPr lvl="0" eaLnBrk="0" fontAlgn="base" hangingPunct="0">
              <a:spcBef>
                <a:spcPts val="1200"/>
              </a:spcBef>
              <a:spcAft>
                <a:spcPts val="600"/>
              </a:spcAft>
              <a:defRPr/>
            </a:pPr>
            <a:endParaRPr lang="en-US" altLang="en-US" sz="2300" dirty="0">
              <a:solidFill>
                <a:srgbClr val="000000"/>
              </a:solidFill>
              <a:latin typeface="Verdana" pitchFamily="34" charset="0"/>
              <a:ea typeface="Verdana" pitchFamily="34" charset="0"/>
              <a:cs typeface="Verdana" pitchFamily="34" charset="0"/>
            </a:endParaRPr>
          </a:p>
          <a:p>
            <a:pPr marL="182880" lvl="0" indent="-182880" eaLnBrk="0" fontAlgn="base" hangingPunct="0">
              <a:spcBef>
                <a:spcPts val="1200"/>
              </a:spcBef>
              <a:spcAft>
                <a:spcPts val="600"/>
              </a:spcAft>
              <a:buFont typeface="Arial" panose="020B0604020202020204" pitchFamily="34" charset="0"/>
              <a:buChar char="•"/>
              <a:defRPr/>
            </a:pPr>
            <a:r>
              <a:rPr lang="en-US" altLang="en-US" sz="2300" dirty="0">
                <a:solidFill>
                  <a:srgbClr val="000000"/>
                </a:solidFill>
                <a:latin typeface="Verdana" pitchFamily="34" charset="0"/>
                <a:ea typeface="Verdana" pitchFamily="34" charset="0"/>
                <a:cs typeface="Verdana" pitchFamily="34" charset="0"/>
              </a:rPr>
              <a:t>The availability of water greatly influenced settlement, with most people living along the Mediterranean and Atlantic coasts and the Nile River valley.</a:t>
            </a:r>
          </a:p>
          <a:p>
            <a:pPr marL="182880" lvl="0" indent="-182880" eaLnBrk="0" fontAlgn="base" hangingPunct="0">
              <a:spcBef>
                <a:spcPts val="1200"/>
              </a:spcBef>
              <a:spcAft>
                <a:spcPts val="600"/>
              </a:spcAft>
              <a:buFont typeface="Arial" panose="020B0604020202020204" pitchFamily="34" charset="0"/>
              <a:buChar char="•"/>
              <a:defRPr/>
            </a:pPr>
            <a:r>
              <a:rPr lang="en-US" altLang="en-US" sz="2300" dirty="0">
                <a:solidFill>
                  <a:srgbClr val="FF0000"/>
                </a:solidFill>
                <a:latin typeface="Verdana" pitchFamily="34" charset="0"/>
                <a:ea typeface="Verdana" pitchFamily="34" charset="0"/>
                <a:cs typeface="Verdana" pitchFamily="34" charset="0"/>
              </a:rPr>
              <a:t>Emigration rates are high due to greater employment opportunities in other countries and continents.</a:t>
            </a:r>
          </a:p>
        </p:txBody>
      </p:sp>
      <p:pic>
        <p:nvPicPr>
          <p:cNvPr id="5" name="Picture 4"/>
          <p:cNvPicPr>
            <a:picLocks noChangeAspect="1"/>
          </p:cNvPicPr>
          <p:nvPr/>
        </p:nvPicPr>
        <p:blipFill>
          <a:blip r:embed="rId2" cstate="print"/>
          <a:stretch>
            <a:fillRect/>
          </a:stretch>
        </p:blipFill>
        <p:spPr>
          <a:xfrm>
            <a:off x="2288885" y="1983347"/>
            <a:ext cx="2559541" cy="1438073"/>
          </a:xfrm>
          <a:prstGeom prst="rect">
            <a:avLst/>
          </a:prstGeom>
        </p:spPr>
      </p:pic>
    </p:spTree>
    <p:extLst>
      <p:ext uri="{BB962C8B-B14F-4D97-AF65-F5344CB8AC3E}">
        <p14:creationId xmlns:p14="http://schemas.microsoft.com/office/powerpoint/2010/main" val="3008660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36275" y="321971"/>
            <a:ext cx="10278948" cy="6167369"/>
          </a:xfrm>
          <a:prstGeom prst="rect">
            <a:avLst/>
          </a:prstGeom>
        </p:spPr>
      </p:pic>
    </p:spTree>
    <p:extLst>
      <p:ext uri="{BB962C8B-B14F-4D97-AF65-F5344CB8AC3E}">
        <p14:creationId xmlns:p14="http://schemas.microsoft.com/office/powerpoint/2010/main" val="945143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2/21/World_Muslim_Population_Ma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910" y="474268"/>
            <a:ext cx="11155680" cy="528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688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rgbClr val="00B050"/>
                </a:solidFill>
                <a:effectLst>
                  <a:outerShdw blurRad="38100" dist="38100" dir="2700000" algn="tl">
                    <a:srgbClr val="000000">
                      <a:alpha val="43137"/>
                    </a:srgbClr>
                  </a:outerShdw>
                </a:effectLst>
              </a:rPr>
              <a:t>Answer the following questions </a:t>
            </a:r>
            <a:endParaRPr lang="en-US" sz="3600"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18186" y="1313645"/>
            <a:ext cx="10735614" cy="4863318"/>
          </a:xfrm>
        </p:spPr>
        <p:txBody>
          <a:bodyPr/>
          <a:lstStyle/>
          <a:p>
            <a:pPr marL="514350" indent="-514350">
              <a:buFont typeface="+mj-lt"/>
              <a:buAutoNum type="arabicPeriod"/>
            </a:pPr>
            <a:r>
              <a:rPr lang="en-US" dirty="0" smtClean="0"/>
              <a:t>The Atlas Mountains, the region’s tallest mountain range, extend through the area called? </a:t>
            </a:r>
          </a:p>
          <a:p>
            <a:pPr marL="514350" indent="-514350">
              <a:buFont typeface="+mj-lt"/>
              <a:buAutoNum type="arabicPeriod"/>
            </a:pPr>
            <a:r>
              <a:rPr lang="en-US" dirty="0" smtClean="0"/>
              <a:t>When did Europeans begin to colonize North Africa?</a:t>
            </a:r>
          </a:p>
          <a:p>
            <a:pPr marL="514350" indent="-514350">
              <a:buFont typeface="+mj-lt"/>
              <a:buAutoNum type="arabicPeriod"/>
            </a:pPr>
            <a:r>
              <a:rPr lang="en-US" dirty="0" smtClean="0"/>
              <a:t>As </a:t>
            </a:r>
            <a:r>
              <a:rPr lang="en-US" dirty="0"/>
              <a:t>a result of conflict over who would rule North Africa in the 1800s, European colonial powers </a:t>
            </a:r>
            <a:r>
              <a:rPr lang="en-US" dirty="0" smtClean="0"/>
              <a:t>drew what?</a:t>
            </a:r>
          </a:p>
          <a:p>
            <a:pPr marL="514350" indent="-514350">
              <a:buFont typeface="+mj-lt"/>
              <a:buAutoNum type="arabicPeriod"/>
            </a:pPr>
            <a:r>
              <a:rPr lang="en-US" dirty="0" smtClean="0"/>
              <a:t>What effect did Arabs invaders have on North Africa? </a:t>
            </a:r>
          </a:p>
          <a:p>
            <a:pPr marL="514350" indent="-514350">
              <a:buFont typeface="+mj-lt"/>
              <a:buAutoNum type="arabicPeriod"/>
            </a:pPr>
            <a:r>
              <a:rPr lang="en-US" dirty="0" smtClean="0"/>
              <a:t>What caused Europeans to leave their colonies? </a:t>
            </a:r>
            <a:endParaRPr lang="en-US" dirty="0"/>
          </a:p>
        </p:txBody>
      </p:sp>
    </p:spTree>
    <p:extLst>
      <p:ext uri="{BB962C8B-B14F-4D97-AF65-F5344CB8AC3E}">
        <p14:creationId xmlns:p14="http://schemas.microsoft.com/office/powerpoint/2010/main" val="852001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730" y="115911"/>
            <a:ext cx="10071278" cy="2954655"/>
          </a:xfrm>
          <a:prstGeom prst="rect">
            <a:avLst/>
          </a:prstGeom>
        </p:spPr>
        <p:txBody>
          <a:bodyPr wrap="square">
            <a:spAutoFit/>
          </a:bodyPr>
          <a:lstStyle/>
          <a:p>
            <a:pPr marL="457200" indent="-457200">
              <a:spcBef>
                <a:spcPts val="1200"/>
              </a:spcBef>
              <a:spcAft>
                <a:spcPts val="600"/>
              </a:spcAft>
              <a:defRPr/>
            </a:pPr>
            <a:r>
              <a:rPr lang="en-US" altLang="en-US" b="1" dirty="0">
                <a:latin typeface="Verdana" pitchFamily="34" charset="0"/>
                <a:ea typeface="Verdana" pitchFamily="34" charset="0"/>
                <a:cs typeface="Verdana" pitchFamily="34" charset="0"/>
              </a:rPr>
              <a:t>Society and Culture Today</a:t>
            </a:r>
          </a:p>
          <a:p>
            <a:pPr marL="182880" indent="-182880">
              <a:spcBef>
                <a:spcPts val="1200"/>
              </a:spcBef>
              <a:spcAft>
                <a:spcPts val="600"/>
              </a:spcAft>
              <a:buFont typeface="Arial" panose="020B0604020202020204" pitchFamily="34" charset="0"/>
              <a:buChar char="•"/>
              <a:defRPr/>
            </a:pPr>
            <a:r>
              <a:rPr lang="en-US" altLang="en-US" dirty="0">
                <a:solidFill>
                  <a:srgbClr val="FF0000"/>
                </a:solidFill>
                <a:latin typeface="Verdana" pitchFamily="34" charset="0"/>
                <a:ea typeface="Verdana" pitchFamily="34" charset="0"/>
                <a:cs typeface="Verdana" pitchFamily="34" charset="0"/>
              </a:rPr>
              <a:t>The Muslim religion is the dominant faith.</a:t>
            </a:r>
          </a:p>
          <a:p>
            <a:pPr marL="182880" indent="-182880">
              <a:spcBef>
                <a:spcPts val="1200"/>
              </a:spcBef>
              <a:spcAft>
                <a:spcPts val="600"/>
              </a:spcAft>
              <a:buFont typeface="Arial" panose="020B0604020202020204" pitchFamily="34" charset="0"/>
              <a:buChar char="•"/>
              <a:defRPr/>
            </a:pPr>
            <a:r>
              <a:rPr lang="en-US" altLang="en-US" dirty="0">
                <a:latin typeface="Verdana" pitchFamily="34" charset="0"/>
                <a:ea typeface="Verdana" pitchFamily="34" charset="0"/>
                <a:cs typeface="Verdana" pitchFamily="34" charset="0"/>
              </a:rPr>
              <a:t>Arabic is the dominant language in the region, with French used in some areas as a result of colonization.</a:t>
            </a:r>
          </a:p>
          <a:p>
            <a:pPr marL="182880" indent="-182880">
              <a:spcBef>
                <a:spcPts val="1200"/>
              </a:spcBef>
              <a:spcAft>
                <a:spcPts val="600"/>
              </a:spcAft>
              <a:buFont typeface="Arial" panose="020B0604020202020204" pitchFamily="34" charset="0"/>
              <a:buChar char="•"/>
              <a:defRPr/>
            </a:pPr>
            <a:r>
              <a:rPr lang="en-US" altLang="en-US" dirty="0">
                <a:solidFill>
                  <a:srgbClr val="FF0000"/>
                </a:solidFill>
                <a:latin typeface="Verdana" pitchFamily="34" charset="0"/>
                <a:ea typeface="Verdana" pitchFamily="34" charset="0"/>
                <a:cs typeface="Verdana" pitchFamily="34" charset="0"/>
              </a:rPr>
              <a:t>Class status influences family size, with upper-class families having fewer children than lower-class families.</a:t>
            </a:r>
          </a:p>
          <a:p>
            <a:pPr marL="182880" indent="-182880">
              <a:spcBef>
                <a:spcPts val="1200"/>
              </a:spcBef>
              <a:spcAft>
                <a:spcPts val="600"/>
              </a:spcAft>
              <a:buFont typeface="Arial" panose="020B0604020202020204" pitchFamily="34" charset="0"/>
              <a:buChar char="•"/>
              <a:defRPr/>
            </a:pPr>
            <a:r>
              <a:rPr lang="en-US" altLang="en-US" dirty="0">
                <a:latin typeface="Verdana" pitchFamily="34" charset="0"/>
                <a:ea typeface="Verdana" pitchFamily="34" charset="0"/>
                <a:cs typeface="Verdana" pitchFamily="34" charset="0"/>
              </a:rPr>
              <a:t>Human rights are often stifled, with women not permitted to work freely.</a:t>
            </a:r>
          </a:p>
        </p:txBody>
      </p:sp>
      <p:pic>
        <p:nvPicPr>
          <p:cNvPr id="3" name="Picture 2"/>
          <p:cNvPicPr>
            <a:picLocks noChangeAspect="1"/>
          </p:cNvPicPr>
          <p:nvPr/>
        </p:nvPicPr>
        <p:blipFill>
          <a:blip r:embed="rId2" cstate="print"/>
          <a:stretch>
            <a:fillRect/>
          </a:stretch>
        </p:blipFill>
        <p:spPr>
          <a:xfrm>
            <a:off x="3271233" y="3070566"/>
            <a:ext cx="5692462" cy="3522211"/>
          </a:xfrm>
          <a:prstGeom prst="rect">
            <a:avLst/>
          </a:prstGeom>
        </p:spPr>
      </p:pic>
    </p:spTree>
    <p:extLst>
      <p:ext uri="{BB962C8B-B14F-4D97-AF65-F5344CB8AC3E}">
        <p14:creationId xmlns:p14="http://schemas.microsoft.com/office/powerpoint/2010/main" val="58397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577" y="141669"/>
            <a:ext cx="10869769" cy="2723823"/>
          </a:xfrm>
          <a:prstGeom prst="rect">
            <a:avLst/>
          </a:prstGeom>
        </p:spPr>
        <p:txBody>
          <a:bodyPr wrap="square">
            <a:spAutoFit/>
          </a:bodyPr>
          <a:lstStyle/>
          <a:p>
            <a:pPr marL="457200" indent="-457200">
              <a:spcBef>
                <a:spcPts val="1200"/>
              </a:spcBef>
              <a:spcAft>
                <a:spcPts val="600"/>
              </a:spcAft>
              <a:defRPr/>
            </a:pPr>
            <a:r>
              <a:rPr lang="en-US" altLang="en-US" b="1" dirty="0">
                <a:latin typeface="Verdana" pitchFamily="34" charset="0"/>
                <a:ea typeface="Verdana" pitchFamily="34" charset="0"/>
                <a:cs typeface="Verdana" pitchFamily="34" charset="0"/>
              </a:rPr>
              <a:t>Economic Activities</a:t>
            </a:r>
          </a:p>
          <a:p>
            <a:pPr marL="182880" indent="-182880">
              <a:spcBef>
                <a:spcPts val="1200"/>
              </a:spcBef>
              <a:spcAft>
                <a:spcPts val="600"/>
              </a:spcAft>
              <a:buFont typeface="Arial" panose="020B0604020202020204" pitchFamily="34" charset="0"/>
              <a:buChar char="•"/>
              <a:defRPr/>
            </a:pPr>
            <a:r>
              <a:rPr lang="en-US" altLang="en-US" dirty="0">
                <a:latin typeface="Verdana" pitchFamily="34" charset="0"/>
                <a:ea typeface="Verdana" pitchFamily="34" charset="0"/>
                <a:cs typeface="Verdana" pitchFamily="34" charset="0"/>
              </a:rPr>
              <a:t>Economic output varies greatly in the region, with oil and natural gas as the biggest exports.</a:t>
            </a:r>
          </a:p>
          <a:p>
            <a:pPr marL="182880" indent="-182880">
              <a:spcBef>
                <a:spcPts val="1200"/>
              </a:spcBef>
              <a:spcAft>
                <a:spcPts val="600"/>
              </a:spcAft>
              <a:buFont typeface="Arial" panose="020B0604020202020204" pitchFamily="34" charset="0"/>
              <a:buChar char="•"/>
              <a:defRPr/>
            </a:pPr>
            <a:r>
              <a:rPr lang="en-US" altLang="en-US" dirty="0">
                <a:latin typeface="Verdana" pitchFamily="34" charset="0"/>
                <a:ea typeface="Verdana" pitchFamily="34" charset="0"/>
                <a:cs typeface="Verdana" pitchFamily="34" charset="0"/>
              </a:rPr>
              <a:t>Agriculture is important in areas with a Mediterranean climate, while fishing is important along waterways.</a:t>
            </a:r>
          </a:p>
          <a:p>
            <a:pPr marL="182880" indent="-182880">
              <a:spcBef>
                <a:spcPts val="1200"/>
              </a:spcBef>
              <a:spcAft>
                <a:spcPts val="600"/>
              </a:spcAft>
              <a:buFont typeface="Arial" panose="020B0604020202020204" pitchFamily="34" charset="0"/>
              <a:buChar char="•"/>
              <a:defRPr/>
            </a:pPr>
            <a:r>
              <a:rPr lang="en-US" altLang="en-US" dirty="0">
                <a:latin typeface="Verdana" pitchFamily="34" charset="0"/>
                <a:ea typeface="Verdana" pitchFamily="34" charset="0"/>
                <a:cs typeface="Verdana" pitchFamily="34" charset="0"/>
              </a:rPr>
              <a:t>Despite some economic progress, North Africa suffers from political instability, high unemployment, and poverty.</a:t>
            </a:r>
          </a:p>
        </p:txBody>
      </p:sp>
      <p:pic>
        <p:nvPicPr>
          <p:cNvPr id="3" name="Picture 2"/>
          <p:cNvPicPr>
            <a:picLocks noChangeAspect="1"/>
          </p:cNvPicPr>
          <p:nvPr/>
        </p:nvPicPr>
        <p:blipFill>
          <a:blip r:embed="rId2" cstate="print"/>
          <a:stretch>
            <a:fillRect/>
          </a:stretch>
        </p:blipFill>
        <p:spPr>
          <a:xfrm>
            <a:off x="4031087" y="2710944"/>
            <a:ext cx="6619741" cy="3954087"/>
          </a:xfrm>
          <a:prstGeom prst="rect">
            <a:avLst/>
          </a:prstGeom>
        </p:spPr>
      </p:pic>
    </p:spTree>
    <p:extLst>
      <p:ext uri="{BB962C8B-B14F-4D97-AF65-F5344CB8AC3E}">
        <p14:creationId xmlns:p14="http://schemas.microsoft.com/office/powerpoint/2010/main" val="479479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012books.lardbucket.org/books/regional-geography-of-the-world-globalization-people-and-places/section_11/b77c0047f6fffa6634093aa66c7a87b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186" y="93863"/>
            <a:ext cx="11586104" cy="647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4949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093" y="391246"/>
            <a:ext cx="10290219" cy="4213461"/>
          </a:xfrm>
          <a:prstGeom prst="rect">
            <a:avLst/>
          </a:prstGeom>
        </p:spPr>
        <p:txBody>
          <a:bodyPr wrap="square">
            <a:spAutoFit/>
          </a:bodyPr>
          <a:lstStyle/>
          <a:p>
            <a:pPr lvl="1">
              <a:lnSpc>
                <a:spcPct val="110000"/>
              </a:lnSpc>
              <a:spcBef>
                <a:spcPts val="1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dirty="0" smtClean="0">
                <a:solidFill>
                  <a:schemeClr val="tx1"/>
                </a:solidFill>
                <a:latin typeface="Verdana" pitchFamily="34" charset="0"/>
                <a:ea typeface="ヒラギノ角ゴ ProN W3" pitchFamily="1" charset="0"/>
                <a:cs typeface="ヒラギノ角ゴ ProN W3" pitchFamily="1" charset="0"/>
              </a:rPr>
              <a:t>Managing Resources</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The demand for water has increased with population and economic growth.</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rgbClr val="FF0000"/>
                </a:solidFill>
                <a:latin typeface="Verdana" pitchFamily="34" charset="0"/>
                <a:ea typeface="ヒラギノ角ゴ ProN W3" pitchFamily="1" charset="0"/>
                <a:cs typeface="ヒラギノ角ゴ ProN W3" pitchFamily="1" charset="0"/>
              </a:rPr>
              <a:t>Much of North Africa’s freshwater comes from rivers, oases, and </a:t>
            </a:r>
            <a:r>
              <a:rPr lang="en-US" sz="2200" b="1" dirty="0" smtClean="0">
                <a:solidFill>
                  <a:srgbClr val="FF0000"/>
                </a:solidFill>
                <a:latin typeface="Verdana" pitchFamily="34" charset="0"/>
                <a:ea typeface="ヒラギノ角ゴ ProN W3" pitchFamily="1" charset="0"/>
                <a:cs typeface="ヒラギノ角ゴ ProN W3" pitchFamily="1" charset="0"/>
              </a:rPr>
              <a:t>aquifers</a:t>
            </a:r>
            <a:r>
              <a:rPr lang="en-US" sz="2200" dirty="0" smtClean="0">
                <a:solidFill>
                  <a:srgbClr val="FF0000"/>
                </a:solidFill>
                <a:latin typeface="Verdana" pitchFamily="34" charset="0"/>
                <a:ea typeface="ヒラギノ角ゴ ProN W3" pitchFamily="1" charset="0"/>
                <a:cs typeface="ヒラギノ角ゴ ProN W3" pitchFamily="1" charset="0"/>
              </a:rPr>
              <a:t>, or underground sources of water. </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Libya’s Great Man-Made River is an ambitious effort that supplies 70 percent of Libyans with water for drinking and irrigation. </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Scientists fear a risk of salinization of the water and the unsustainable rate of extraction.</a:t>
            </a:r>
          </a:p>
        </p:txBody>
      </p:sp>
    </p:spTree>
    <p:extLst>
      <p:ext uri="{BB962C8B-B14F-4D97-AF65-F5344CB8AC3E}">
        <p14:creationId xmlns:p14="http://schemas.microsoft.com/office/powerpoint/2010/main" val="2798706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34850" y="310014"/>
            <a:ext cx="10720244" cy="6439805"/>
          </a:xfrm>
          <a:prstGeom prst="rect">
            <a:avLst/>
          </a:prstGeom>
        </p:spPr>
      </p:pic>
    </p:spTree>
    <p:extLst>
      <p:ext uri="{BB962C8B-B14F-4D97-AF65-F5344CB8AC3E}">
        <p14:creationId xmlns:p14="http://schemas.microsoft.com/office/powerpoint/2010/main" val="2829326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789" y="103031"/>
            <a:ext cx="11706896" cy="3276282"/>
          </a:xfrm>
          <a:prstGeom prst="rect">
            <a:avLst/>
          </a:prstGeom>
        </p:spPr>
        <p:txBody>
          <a:bodyPr wrap="square">
            <a:spAutoFit/>
          </a:bodyPr>
          <a:lstStyle/>
          <a:p>
            <a:pPr lvl="1">
              <a:lnSpc>
                <a:spcPct val="110000"/>
              </a:lnSpc>
              <a:spcBef>
                <a:spcPts val="1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dirty="0" smtClean="0">
                <a:solidFill>
                  <a:schemeClr val="tx1"/>
                </a:solidFill>
                <a:latin typeface="Verdana" pitchFamily="34" charset="0"/>
                <a:ea typeface="ヒラギノ角ゴ ProN W3" pitchFamily="1" charset="0"/>
                <a:cs typeface="ヒラギノ角ゴ ProN W3" pitchFamily="1" charset="0"/>
              </a:rPr>
              <a:t>Human Impact</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The Aswan High Dam was created to control the Nile’s floods, provide water for irrigation, and generate electricity for Egypt.</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rgbClr val="FF0000"/>
                </a:solidFill>
                <a:latin typeface="Verdana" pitchFamily="34" charset="0"/>
                <a:ea typeface="ヒラギノ角ゴ ProN W3" pitchFamily="1" charset="0"/>
                <a:cs typeface="ヒラギノ角ゴ ProN W3" pitchFamily="1" charset="0"/>
              </a:rPr>
              <a:t>The dam has negatively impacted the ecosystem by harming animals and plants, and has increased the likelihood of waterborne diseases. </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Population growth, agricultural performance, and environmental degradation are three major concerns that relate to human impact in the region.</a:t>
            </a:r>
            <a:endParaRPr lang="en-US" sz="2200" dirty="0">
              <a:solidFill>
                <a:schemeClr val="tx1"/>
              </a:solidFill>
              <a:latin typeface="Verdana" pitchFamily="34" charset="0"/>
              <a:ea typeface="ヒラギノ角ゴ ProN W3" pitchFamily="1" charset="0"/>
              <a:cs typeface="ヒラギノ角ゴ ProN W3" pitchFamily="1" charset="0"/>
            </a:endParaRPr>
          </a:p>
        </p:txBody>
      </p:sp>
      <p:pic>
        <p:nvPicPr>
          <p:cNvPr id="3" name="Picture 2"/>
          <p:cNvPicPr>
            <a:picLocks noChangeAspect="1"/>
          </p:cNvPicPr>
          <p:nvPr/>
        </p:nvPicPr>
        <p:blipFill>
          <a:blip r:embed="rId2" cstate="print"/>
          <a:stretch>
            <a:fillRect/>
          </a:stretch>
        </p:blipFill>
        <p:spPr>
          <a:xfrm>
            <a:off x="3420817" y="3390900"/>
            <a:ext cx="5238750" cy="3467100"/>
          </a:xfrm>
          <a:prstGeom prst="rect">
            <a:avLst/>
          </a:prstGeom>
        </p:spPr>
      </p:pic>
    </p:spTree>
    <p:extLst>
      <p:ext uri="{BB962C8B-B14F-4D97-AF65-F5344CB8AC3E}">
        <p14:creationId xmlns:p14="http://schemas.microsoft.com/office/powerpoint/2010/main" val="3308638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245" y="270456"/>
            <a:ext cx="10998557" cy="3276282"/>
          </a:xfrm>
          <a:prstGeom prst="rect">
            <a:avLst/>
          </a:prstGeom>
        </p:spPr>
        <p:txBody>
          <a:bodyPr wrap="square">
            <a:spAutoFit/>
          </a:bodyPr>
          <a:lstStyle/>
          <a:p>
            <a:pPr lvl="1">
              <a:lnSpc>
                <a:spcPct val="110000"/>
              </a:lnSpc>
              <a:spcBef>
                <a:spcPts val="1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dirty="0" smtClean="0">
                <a:solidFill>
                  <a:schemeClr val="tx1"/>
                </a:solidFill>
                <a:latin typeface="Verdana" pitchFamily="34" charset="0"/>
                <a:ea typeface="ヒラギノ角ゴ ProN W3" pitchFamily="1" charset="0"/>
                <a:cs typeface="ヒラギノ角ゴ ProN W3" pitchFamily="1" charset="0"/>
              </a:rPr>
              <a:t>Addressing the Issues</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rgbClr val="FF0000"/>
                </a:solidFill>
                <a:latin typeface="Verdana" pitchFamily="34" charset="0"/>
                <a:ea typeface="ヒラギノ角ゴ ProN W3" pitchFamily="1" charset="0"/>
                <a:cs typeface="ヒラギノ角ゴ ProN W3" pitchFamily="1" charset="0"/>
              </a:rPr>
              <a:t>Cooperation among countries can settle issues of fluctuating oil supplies and help establish preventative measures for spills and cleanup. </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A joint authority encourages cooperation in managing water resources, like the Nubian Sandstone Aquifer System.</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At the international level, the World Bank is developing plans to invest in modern irrigation practices for agriculture.</a:t>
            </a:r>
            <a:endParaRPr lang="en-US" sz="2200" dirty="0">
              <a:solidFill>
                <a:schemeClr val="tx1"/>
              </a:solidFill>
              <a:latin typeface="Verdana" pitchFamily="34" charset="0"/>
              <a:ea typeface="ヒラギノ角ゴ ProN W3" pitchFamily="1" charset="0"/>
              <a:cs typeface="ヒラギノ角ゴ ProN W3" pitchFamily="1" charset="0"/>
            </a:endParaRPr>
          </a:p>
        </p:txBody>
      </p:sp>
      <p:pic>
        <p:nvPicPr>
          <p:cNvPr id="3" name="Picture 2"/>
          <p:cNvPicPr>
            <a:picLocks noChangeAspect="1"/>
          </p:cNvPicPr>
          <p:nvPr/>
        </p:nvPicPr>
        <p:blipFill>
          <a:blip r:embed="rId2" cstate="print"/>
          <a:stretch>
            <a:fillRect/>
          </a:stretch>
        </p:blipFill>
        <p:spPr>
          <a:xfrm>
            <a:off x="4924291" y="3546738"/>
            <a:ext cx="2781300" cy="2381250"/>
          </a:xfrm>
          <a:prstGeom prst="rect">
            <a:avLst/>
          </a:prstGeom>
        </p:spPr>
      </p:pic>
    </p:spTree>
    <p:extLst>
      <p:ext uri="{BB962C8B-B14F-4D97-AF65-F5344CB8AC3E}">
        <p14:creationId xmlns:p14="http://schemas.microsoft.com/office/powerpoint/2010/main" val="1518468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06493" y="308111"/>
            <a:ext cx="11069889" cy="5872367"/>
          </a:xfrm>
          <a:prstGeom prst="rect">
            <a:avLst/>
          </a:prstGeom>
        </p:spPr>
      </p:pic>
    </p:spTree>
    <p:extLst>
      <p:ext uri="{BB962C8B-B14F-4D97-AF65-F5344CB8AC3E}">
        <p14:creationId xmlns:p14="http://schemas.microsoft.com/office/powerpoint/2010/main" val="3380112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aharadeserttour.com/images/slider-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6723" y="1861585"/>
            <a:ext cx="9029700" cy="4362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58817" y="755374"/>
            <a:ext cx="2960554" cy="646331"/>
          </a:xfrm>
          <a:prstGeom prst="rect">
            <a:avLst/>
          </a:prstGeom>
          <a:noFill/>
        </p:spPr>
        <p:txBody>
          <a:bodyPr wrap="none" rtlCol="0">
            <a:spAutoFit/>
          </a:bodyPr>
          <a:lstStyle/>
          <a:p>
            <a:r>
              <a:rPr lang="en-US" sz="3600" b="1" dirty="0" smtClean="0"/>
              <a:t>Sahara Desert </a:t>
            </a:r>
            <a:endParaRPr lang="en-US" sz="3600" b="1" dirty="0"/>
          </a:p>
        </p:txBody>
      </p:sp>
    </p:spTree>
    <p:extLst>
      <p:ext uri="{BB962C8B-B14F-4D97-AF65-F5344CB8AC3E}">
        <p14:creationId xmlns:p14="http://schemas.microsoft.com/office/powerpoint/2010/main" val="278292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336" y="331802"/>
            <a:ext cx="11410681" cy="4021101"/>
          </a:xfrm>
          <a:prstGeom prst="rect">
            <a:avLst/>
          </a:prstGeom>
        </p:spPr>
        <p:txBody>
          <a:bodyPr wrap="square">
            <a:spAutoFit/>
          </a:bodyPr>
          <a:lstStyle/>
          <a:p>
            <a:pPr lvl="1">
              <a:lnSpc>
                <a:spcPct val="110000"/>
              </a:lnSpc>
              <a:spcBef>
                <a:spcPts val="1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dirty="0" smtClean="0">
                <a:solidFill>
                  <a:schemeClr val="tx1"/>
                </a:solidFill>
                <a:latin typeface="Verdana" pitchFamily="34" charset="0"/>
                <a:ea typeface="ヒラギノ角ゴ ProN W3" pitchFamily="1" charset="0"/>
                <a:cs typeface="ヒラギノ角ゴ ProN W3" pitchFamily="1" charset="0"/>
              </a:rPr>
              <a:t>Landforms</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North Africa is located at the intersection of four tectonic plates: African, Arabian, Anatolian, and Eurasian. Movement and interaction between these plates have created mountains, shifted landmasses and created earthquakes. </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rgbClr val="FF0000"/>
                </a:solidFill>
                <a:latin typeface="Verdana" pitchFamily="34" charset="0"/>
                <a:ea typeface="ヒラギノ角ゴ ProN W3" pitchFamily="1" charset="0"/>
                <a:cs typeface="ヒラギノ角ゴ ProN W3" pitchFamily="1" charset="0"/>
              </a:rPr>
              <a:t>The Atlas Mountains, the region’s tallest mountain range, extend through the area called the Maghreb.</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rgbClr val="FF0000"/>
                </a:solidFill>
                <a:latin typeface="Verdana" pitchFamily="34" charset="0"/>
                <a:ea typeface="ヒラギノ角ゴ ProN W3" pitchFamily="1" charset="0"/>
                <a:cs typeface="ヒラギノ角ゴ ProN W3" pitchFamily="1" charset="0"/>
              </a:rPr>
              <a:t>The majority of the Sahara is made up of </a:t>
            </a:r>
            <a:r>
              <a:rPr lang="en-US" sz="2200" i="1" dirty="0" err="1" smtClean="0">
                <a:solidFill>
                  <a:srgbClr val="FF0000"/>
                </a:solidFill>
                <a:latin typeface="Verdana" pitchFamily="34" charset="0"/>
                <a:ea typeface="ヒラギノ角ゴ ProN W3" pitchFamily="1" charset="0"/>
                <a:cs typeface="ヒラギノ角ゴ ProN W3" pitchFamily="1" charset="0"/>
              </a:rPr>
              <a:t>regs</a:t>
            </a:r>
            <a:r>
              <a:rPr lang="en-US" sz="2200" dirty="0" smtClean="0">
                <a:solidFill>
                  <a:srgbClr val="FF0000"/>
                </a:solidFill>
                <a:latin typeface="Verdana" pitchFamily="34" charset="0"/>
                <a:ea typeface="ヒラギノ角ゴ ProN W3" pitchFamily="1" charset="0"/>
                <a:cs typeface="ヒラギノ角ゴ ProN W3" pitchFamily="1" charset="0"/>
              </a:rPr>
              <a:t>, stony plains covered with rocky gravel, and </a:t>
            </a:r>
            <a:r>
              <a:rPr lang="en-US" sz="2200" i="1" dirty="0" err="1" smtClean="0">
                <a:solidFill>
                  <a:srgbClr val="FF0000"/>
                </a:solidFill>
                <a:latin typeface="Verdana" pitchFamily="34" charset="0"/>
                <a:ea typeface="ヒラギノ角ゴ ProN W3" pitchFamily="1" charset="0"/>
                <a:cs typeface="ヒラギノ角ゴ ProN W3" pitchFamily="1" charset="0"/>
              </a:rPr>
              <a:t>hamadas</a:t>
            </a:r>
            <a:r>
              <a:rPr lang="en-US" sz="2200" dirty="0" smtClean="0">
                <a:solidFill>
                  <a:srgbClr val="FF0000"/>
                </a:solidFill>
                <a:latin typeface="Verdana" pitchFamily="34" charset="0"/>
                <a:ea typeface="ヒラギノ角ゴ ProN W3" pitchFamily="1" charset="0"/>
                <a:cs typeface="ヒラギノ角ゴ ProN W3" pitchFamily="1" charset="0"/>
              </a:rPr>
              <a:t>, flat sandstone plateaus.</a:t>
            </a:r>
          </a:p>
        </p:txBody>
      </p:sp>
      <p:pic>
        <p:nvPicPr>
          <p:cNvPr id="5" name="Picture 4"/>
          <p:cNvPicPr>
            <a:picLocks noChangeAspect="1"/>
          </p:cNvPicPr>
          <p:nvPr/>
        </p:nvPicPr>
        <p:blipFill>
          <a:blip r:embed="rId2" cstate="print"/>
          <a:stretch>
            <a:fillRect/>
          </a:stretch>
        </p:blipFill>
        <p:spPr>
          <a:xfrm>
            <a:off x="428510" y="4352903"/>
            <a:ext cx="3574673" cy="2332474"/>
          </a:xfrm>
          <a:prstGeom prst="rect">
            <a:avLst/>
          </a:prstGeom>
        </p:spPr>
      </p:pic>
      <p:pic>
        <p:nvPicPr>
          <p:cNvPr id="6" name="Picture 5"/>
          <p:cNvPicPr>
            <a:picLocks noChangeAspect="1"/>
          </p:cNvPicPr>
          <p:nvPr/>
        </p:nvPicPr>
        <p:blipFill>
          <a:blip r:embed="rId3" cstate="print"/>
          <a:stretch>
            <a:fillRect/>
          </a:stretch>
        </p:blipFill>
        <p:spPr>
          <a:xfrm>
            <a:off x="7740202" y="4282026"/>
            <a:ext cx="3533103" cy="2346201"/>
          </a:xfrm>
          <a:prstGeom prst="rect">
            <a:avLst/>
          </a:prstGeom>
        </p:spPr>
      </p:pic>
    </p:spTree>
    <p:extLst>
      <p:ext uri="{BB962C8B-B14F-4D97-AF65-F5344CB8AC3E}">
        <p14:creationId xmlns:p14="http://schemas.microsoft.com/office/powerpoint/2010/main" val="2551450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944651" y="977048"/>
            <a:ext cx="7317615" cy="5749555"/>
          </a:xfrm>
          <a:prstGeom prst="rect">
            <a:avLst/>
          </a:prstGeom>
        </p:spPr>
      </p:pic>
      <p:sp>
        <p:nvSpPr>
          <p:cNvPr id="3" name="TextBox 2"/>
          <p:cNvSpPr txBox="1"/>
          <p:nvPr/>
        </p:nvSpPr>
        <p:spPr>
          <a:xfrm>
            <a:off x="3425780" y="270456"/>
            <a:ext cx="4355359" cy="523220"/>
          </a:xfrm>
          <a:prstGeom prst="rect">
            <a:avLst/>
          </a:prstGeom>
          <a:noFill/>
        </p:spPr>
        <p:txBody>
          <a:bodyPr wrap="none" rtlCol="0">
            <a:spAutoFit/>
          </a:bodyPr>
          <a:lstStyle/>
          <a:p>
            <a:r>
              <a:rPr lang="en-US" sz="2800" b="1" dirty="0" smtClean="0">
                <a:solidFill>
                  <a:srgbClr val="FF0000"/>
                </a:solidFill>
              </a:rPr>
              <a:t>EGYPT AND THE NILE DELTA </a:t>
            </a:r>
            <a:endParaRPr lang="en-US" sz="2800" b="1" dirty="0">
              <a:solidFill>
                <a:srgbClr val="FF0000"/>
              </a:solidFill>
            </a:endParaRPr>
          </a:p>
        </p:txBody>
      </p:sp>
    </p:spTree>
    <p:extLst>
      <p:ext uri="{BB962C8B-B14F-4D97-AF65-F5344CB8AC3E}">
        <p14:creationId xmlns:p14="http://schemas.microsoft.com/office/powerpoint/2010/main" val="335761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487" y="320001"/>
            <a:ext cx="11191741" cy="4021101"/>
          </a:xfrm>
          <a:prstGeom prst="rect">
            <a:avLst/>
          </a:prstGeom>
        </p:spPr>
        <p:txBody>
          <a:bodyPr wrap="square">
            <a:spAutoFit/>
          </a:bodyPr>
          <a:lstStyle/>
          <a:p>
            <a:pPr lvl="1">
              <a:lnSpc>
                <a:spcPct val="110000"/>
              </a:lnSpc>
              <a:spcBef>
                <a:spcPts val="1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dirty="0" smtClean="0">
                <a:solidFill>
                  <a:schemeClr val="tx1"/>
                </a:solidFill>
                <a:latin typeface="Verdana" pitchFamily="34" charset="0"/>
                <a:ea typeface="ヒラギノ角ゴ ProN W3" pitchFamily="1" charset="0"/>
                <a:cs typeface="ヒラギノ角ゴ ProN W3" pitchFamily="1" charset="0"/>
              </a:rPr>
              <a:t>Water Systems</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rgbClr val="FF0000"/>
                </a:solidFill>
                <a:latin typeface="Verdana" pitchFamily="34" charset="0"/>
                <a:ea typeface="ヒラギノ角ゴ ProN W3" pitchFamily="1" charset="0"/>
                <a:cs typeface="ヒラギノ角ゴ ProN W3" pitchFamily="1" charset="0"/>
              </a:rPr>
              <a:t>The Nile is the world’s longest river, originating in the highlands of Ethiopia and Uganda. </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The fertile land along the banks of the Nile and the Nile Delta gave birth to early civilizations and is now home to more than 90 percent of Egypt’s population. </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Until the Aswan High Dam was built, people depended on the annual flooding of the </a:t>
            </a:r>
            <a:r>
              <a:rPr lang="en-US" sz="2200" dirty="0" smtClean="0">
                <a:solidFill>
                  <a:srgbClr val="000000"/>
                </a:solidFill>
                <a:latin typeface="Verdana" pitchFamily="34" charset="0"/>
                <a:ea typeface="ヒラギノ角ゴ ProN W3" pitchFamily="1" charset="0"/>
                <a:cs typeface="ヒラギノ角ゴ ProN W3" pitchFamily="1" charset="0"/>
              </a:rPr>
              <a:t>Nile to </a:t>
            </a:r>
            <a:r>
              <a:rPr lang="en-US" sz="2200" dirty="0" smtClean="0">
                <a:solidFill>
                  <a:srgbClr val="FF0000"/>
                </a:solidFill>
                <a:latin typeface="Verdana" pitchFamily="34" charset="0"/>
                <a:ea typeface="ヒラギノ角ゴ ProN W3" pitchFamily="1" charset="0"/>
                <a:cs typeface="ヒラギノ角ゴ ProN W3" pitchFamily="1" charset="0"/>
              </a:rPr>
              <a:t>create rich </a:t>
            </a:r>
            <a:r>
              <a:rPr lang="en-US" sz="2200" b="1" dirty="0" smtClean="0">
                <a:solidFill>
                  <a:srgbClr val="FF0000"/>
                </a:solidFill>
                <a:latin typeface="Verdana" pitchFamily="34" charset="0"/>
                <a:ea typeface="ヒラギノ角ゴ ProN W3" pitchFamily="1" charset="0"/>
                <a:cs typeface="ヒラギノ角ゴ ProN W3" pitchFamily="1" charset="0"/>
              </a:rPr>
              <a:t>alluvial soil </a:t>
            </a:r>
            <a:r>
              <a:rPr lang="en-US" sz="2200" dirty="0" smtClean="0">
                <a:solidFill>
                  <a:srgbClr val="FF0000"/>
                </a:solidFill>
                <a:latin typeface="Verdana" pitchFamily="34" charset="0"/>
                <a:ea typeface="ヒラギノ角ゴ ProN W3" pitchFamily="1" charset="0"/>
                <a:cs typeface="ヒラギノ角ゴ ProN W3" pitchFamily="1" charset="0"/>
              </a:rPr>
              <a:t>made up of sand and mud </a:t>
            </a:r>
            <a:r>
              <a:rPr lang="en-US" sz="2200" dirty="0" smtClean="0">
                <a:solidFill>
                  <a:schemeClr val="tx1"/>
                </a:solidFill>
                <a:latin typeface="Verdana" pitchFamily="34" charset="0"/>
                <a:ea typeface="ヒラギノ角ゴ ProN W3" pitchFamily="1" charset="0"/>
                <a:cs typeface="ヒラギノ角ゴ ProN W3" pitchFamily="1" charset="0"/>
              </a:rPr>
              <a:t>to help grow crops. </a:t>
            </a:r>
            <a:endParaRPr lang="en-US" sz="2200" dirty="0">
              <a:solidFill>
                <a:schemeClr val="tx1"/>
              </a:solidFill>
              <a:latin typeface="Verdana" pitchFamily="34" charset="0"/>
              <a:ea typeface="ヒラギノ角ゴ ProN W3" pitchFamily="1" charset="0"/>
              <a:cs typeface="ヒラギノ角ゴ ProN W3" pitchFamily="1" charset="0"/>
            </a:endParaRPr>
          </a:p>
        </p:txBody>
      </p:sp>
      <p:pic>
        <p:nvPicPr>
          <p:cNvPr id="3" name="Picture 2"/>
          <p:cNvPicPr>
            <a:picLocks noChangeAspect="1"/>
          </p:cNvPicPr>
          <p:nvPr/>
        </p:nvPicPr>
        <p:blipFill>
          <a:blip r:embed="rId2" cstate="print"/>
          <a:stretch>
            <a:fillRect/>
          </a:stretch>
        </p:blipFill>
        <p:spPr>
          <a:xfrm>
            <a:off x="5401345" y="3893444"/>
            <a:ext cx="2857500" cy="2857500"/>
          </a:xfrm>
          <a:prstGeom prst="rect">
            <a:avLst/>
          </a:prstGeom>
        </p:spPr>
      </p:pic>
    </p:spTree>
    <p:extLst>
      <p:ext uri="{BB962C8B-B14F-4D97-AF65-F5344CB8AC3E}">
        <p14:creationId xmlns:p14="http://schemas.microsoft.com/office/powerpoint/2010/main" val="3628105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961089" y="360206"/>
            <a:ext cx="10295007" cy="6309360"/>
          </a:xfrm>
          <a:prstGeom prst="rect">
            <a:avLst/>
          </a:prstGeom>
        </p:spPr>
      </p:pic>
    </p:spTree>
    <p:extLst>
      <p:ext uri="{BB962C8B-B14F-4D97-AF65-F5344CB8AC3E}">
        <p14:creationId xmlns:p14="http://schemas.microsoft.com/office/powerpoint/2010/main" val="2171170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883" y="193183"/>
            <a:ext cx="11011436" cy="3379314"/>
          </a:xfrm>
          <a:prstGeom prst="rect">
            <a:avLst/>
          </a:prstGeom>
        </p:spPr>
        <p:txBody>
          <a:bodyPr wrap="square">
            <a:spAutoFit/>
          </a:bodyPr>
          <a:lstStyle/>
          <a:p>
            <a:pPr lvl="1">
              <a:lnSpc>
                <a:spcPct val="110000"/>
              </a:lnSpc>
              <a:spcBef>
                <a:spcPts val="1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dirty="0" smtClean="0">
                <a:solidFill>
                  <a:srgbClr val="000000"/>
                </a:solidFill>
                <a:latin typeface="Verdana" pitchFamily="34" charset="0"/>
                <a:ea typeface="ヒラギノ角ゴ ProN W3" pitchFamily="1" charset="0"/>
                <a:cs typeface="ヒラギノ角ゴ ProN W3" pitchFamily="1" charset="0"/>
              </a:rPr>
              <a:t>Climate</a:t>
            </a:r>
            <a:r>
              <a:rPr lang="en-US" sz="2200" b="1" dirty="0" smtClean="0">
                <a:solidFill>
                  <a:schemeClr val="tx1"/>
                </a:solidFill>
                <a:latin typeface="Verdana" pitchFamily="34" charset="0"/>
                <a:ea typeface="ヒラギノ角ゴ ProN W3" pitchFamily="1" charset="0"/>
                <a:cs typeface="ヒラギノ角ゴ ProN W3" pitchFamily="1" charset="0"/>
              </a:rPr>
              <a:t>, Biomes, and Resources</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latin typeface="Verdana" pitchFamily="34" charset="0"/>
                <a:ea typeface="ヒラギノ角ゴ ProN W3" pitchFamily="1" charset="0"/>
                <a:cs typeface="ヒラギノ角ゴ ProN W3" pitchFamily="1" charset="0"/>
              </a:rPr>
              <a:t>North Africa’s climate varies because it is the meeting place of humid and cold air masses that come from the north and hot tropical air masses that come from the south.</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The scarcity of water defines the region’s climate and biomes.</a:t>
            </a:r>
          </a:p>
          <a:p>
            <a:pPr lvl="1">
              <a:lnSpc>
                <a:spcPct val="110000"/>
              </a:lnSpc>
              <a:spcBef>
                <a:spcPts val="1500"/>
              </a:spcBef>
              <a:buClrTx/>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dirty="0" smtClean="0">
                <a:solidFill>
                  <a:schemeClr val="tx1"/>
                </a:solidFill>
                <a:latin typeface="Verdana" pitchFamily="34" charset="0"/>
                <a:ea typeface="ヒラギノ角ゴ ProN W3" pitchFamily="1" charset="0"/>
                <a:cs typeface="ヒラギノ角ゴ ProN W3" pitchFamily="1" charset="0"/>
              </a:rPr>
              <a:t>Parts of Morocco, Tunisia, and Libya enjoy a Mediterranean climate, with cool, rainy winters and hot, dry summers. </a:t>
            </a:r>
          </a:p>
        </p:txBody>
      </p:sp>
      <p:pic>
        <p:nvPicPr>
          <p:cNvPr id="3" name="Picture 2"/>
          <p:cNvPicPr>
            <a:picLocks noChangeAspect="1"/>
          </p:cNvPicPr>
          <p:nvPr/>
        </p:nvPicPr>
        <p:blipFill>
          <a:blip r:embed="rId2" cstate="print"/>
          <a:stretch>
            <a:fillRect/>
          </a:stretch>
        </p:blipFill>
        <p:spPr>
          <a:xfrm>
            <a:off x="7146785" y="3052292"/>
            <a:ext cx="4412026" cy="3393583"/>
          </a:xfrm>
          <a:prstGeom prst="rect">
            <a:avLst/>
          </a:prstGeom>
        </p:spPr>
      </p:pic>
    </p:spTree>
    <p:extLst>
      <p:ext uri="{BB962C8B-B14F-4D97-AF65-F5344CB8AC3E}">
        <p14:creationId xmlns:p14="http://schemas.microsoft.com/office/powerpoint/2010/main" val="18147322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1029</Words>
  <Application>Microsoft Office PowerPoint</Application>
  <PresentationFormat>Widescreen</PresentationFormat>
  <Paragraphs>69</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Verdana</vt:lpstr>
      <vt:lpstr>ヒラギノ角ゴ ProN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Peoples and Civilizations </vt:lpstr>
      <vt:lpstr>PowerPoint Presentation</vt:lpstr>
      <vt:lpstr> History and Government </vt:lpstr>
      <vt:lpstr>PowerPoint Presentation</vt:lpstr>
      <vt:lpstr>PowerPoint Presentation</vt:lpstr>
      <vt:lpstr>PowerPoint Presentation</vt:lpstr>
      <vt:lpstr>Answer the following questions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Tchakerian</dc:creator>
  <cp:lastModifiedBy>andre Tchakerian</cp:lastModifiedBy>
  <cp:revision>19</cp:revision>
  <dcterms:created xsi:type="dcterms:W3CDTF">2016-02-28T23:14:42Z</dcterms:created>
  <dcterms:modified xsi:type="dcterms:W3CDTF">2016-03-14T00:05:32Z</dcterms:modified>
</cp:coreProperties>
</file>