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0" r:id="rId3"/>
    <p:sldId id="257" r:id="rId4"/>
    <p:sldId id="263" r:id="rId5"/>
    <p:sldId id="261" r:id="rId6"/>
    <p:sldId id="262" r:id="rId7"/>
    <p:sldId id="258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DFD76D-118D-4C15-9F18-67C7299EE54F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E0265E-7CA9-4B2A-B6AB-5B5CD5B95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5260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304A6CA-B57E-4437-A1B1-D4B1876BE2C8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154661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98FD2DF-624F-47D8-A6EB-7511CFEE6714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406000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79D4E-8AF7-4CBC-97CA-F1B6003ABAAA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B6947-C560-4E41-B086-D25FBF753F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565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79D4E-8AF7-4CBC-97CA-F1B6003ABAAA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B6947-C560-4E41-B086-D25FBF753F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620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79D4E-8AF7-4CBC-97CA-F1B6003ABAAA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B6947-C560-4E41-B086-D25FBF753F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8586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4"/>
            <a:ext cx="109728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91428D-2F84-4E15-BDF3-57755D42850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3198554"/>
      </p:ext>
    </p:extLst>
  </p:cSld>
  <p:clrMapOvr>
    <a:masterClrMapping/>
  </p:clrMapOvr>
  <p:transition spd="med"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79D4E-8AF7-4CBC-97CA-F1B6003ABAAA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B6947-C560-4E41-B086-D25FBF753F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471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79D4E-8AF7-4CBC-97CA-F1B6003ABAAA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B6947-C560-4E41-B086-D25FBF753F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20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79D4E-8AF7-4CBC-97CA-F1B6003ABAAA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B6947-C560-4E41-B086-D25FBF753F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694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79D4E-8AF7-4CBC-97CA-F1B6003ABAAA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B6947-C560-4E41-B086-D25FBF753F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54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79D4E-8AF7-4CBC-97CA-F1B6003ABAAA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B6947-C560-4E41-B086-D25FBF753F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962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79D4E-8AF7-4CBC-97CA-F1B6003ABAAA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B6947-C560-4E41-B086-D25FBF753F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862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79D4E-8AF7-4CBC-97CA-F1B6003ABAAA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B6947-C560-4E41-B086-D25FBF753F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600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79D4E-8AF7-4CBC-97CA-F1B6003ABAAA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B6947-C560-4E41-B086-D25FBF753F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63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179D4E-8AF7-4CBC-97CA-F1B6003ABAAA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0B6947-C560-4E41-B086-D25FBF753F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122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745587"/>
            <a:ext cx="9144000" cy="1153551"/>
          </a:xfrm>
        </p:spPr>
        <p:txBody>
          <a:bodyPr/>
          <a:lstStyle/>
          <a:p>
            <a:r>
              <a:rPr lang="en-US" b="1" dirty="0" smtClean="0"/>
              <a:t>ROOSEVELT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899138"/>
            <a:ext cx="8506266" cy="886265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      THE NEW DEAL</a:t>
            </a:r>
            <a:endParaRPr lang="en-US" sz="40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35574" y="2548304"/>
            <a:ext cx="2720852" cy="3207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871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0" y="228600"/>
            <a:ext cx="7772400" cy="1143000"/>
          </a:xfrm>
        </p:spPr>
        <p:txBody>
          <a:bodyPr/>
          <a:lstStyle/>
          <a:p>
            <a:r>
              <a:rPr lang="en-US" altLang="en-US" b="1" u="sng" dirty="0"/>
              <a:t>FDR’s First Inaugural Address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1216856"/>
            <a:ext cx="8626475" cy="3810000"/>
          </a:xfrm>
        </p:spPr>
        <p:txBody>
          <a:bodyPr>
            <a:normAutofit fontScale="92500"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b="1" dirty="0"/>
              <a:t>	President Hoover, Mr. Chief Justice, my friends: This is a day of national consecration, and I am certain that </a:t>
            </a:r>
            <a:r>
              <a:rPr lang="en-US" altLang="en-US" b="1" dirty="0"/>
              <a:t>my fellow Americans expect</a:t>
            </a:r>
            <a:r>
              <a:rPr lang="en-US" altLang="en-US" sz="1800" b="1" dirty="0"/>
              <a:t> that on my induction into the Presidency </a:t>
            </a:r>
            <a:r>
              <a:rPr lang="en-US" altLang="en-US" b="1" dirty="0"/>
              <a:t>I will address them with a candor and a decision which the present situation of our nation impels.</a:t>
            </a:r>
            <a:br>
              <a:rPr lang="en-US" altLang="en-US" b="1" dirty="0"/>
            </a:br>
            <a:r>
              <a:rPr lang="en-US" altLang="en-US" sz="1800" b="1" dirty="0"/>
              <a:t/>
            </a:r>
            <a:br>
              <a:rPr lang="en-US" altLang="en-US" sz="1800" b="1" dirty="0"/>
            </a:br>
            <a:r>
              <a:rPr lang="en-US" altLang="en-US" b="1" dirty="0"/>
              <a:t>This is pre-eminently the time to speak the truth, the whole truth, frankly and boldly. </a:t>
            </a:r>
            <a:r>
              <a:rPr lang="en-US" altLang="en-US" sz="1800" b="1" dirty="0"/>
              <a:t>Nor need we shrink from honestly facing conditions in our country today. This great nation will endure as it has endured, will revive and will prosper.</a:t>
            </a:r>
            <a:br>
              <a:rPr lang="en-US" altLang="en-US" sz="1800" b="1" dirty="0"/>
            </a:br>
            <a:r>
              <a:rPr lang="en-US" altLang="en-US" sz="1800" b="1" dirty="0"/>
              <a:t/>
            </a:r>
            <a:br>
              <a:rPr lang="en-US" altLang="en-US" sz="1800" b="1" dirty="0"/>
            </a:br>
            <a:r>
              <a:rPr lang="en-US" altLang="en-US" sz="1800" b="1" dirty="0"/>
              <a:t>So first of all let me assert my firm belief that </a:t>
            </a:r>
            <a:r>
              <a:rPr lang="en-US" altLang="en-US" b="1" dirty="0"/>
              <a:t>the only thing we have to fear. . .is fear itself</a:t>
            </a:r>
            <a:r>
              <a:rPr lang="en-US" altLang="en-US" sz="1800" b="1" dirty="0"/>
              <a:t>. . . nameless, unreasoning, unjustified terror which paralyzes needed efforts to convert retreat into advance.</a:t>
            </a:r>
            <a:br>
              <a:rPr lang="en-US" altLang="en-US" sz="1800" b="1" dirty="0"/>
            </a:br>
            <a:endParaRPr lang="en-US" altLang="en-US" sz="1800" b="1" dirty="0"/>
          </a:p>
          <a:p>
            <a:pPr>
              <a:lnSpc>
                <a:spcPct val="80000"/>
              </a:lnSpc>
              <a:buFontTx/>
              <a:buNone/>
            </a:pPr>
            <a:endParaRPr lang="en-US" altLang="en-US" sz="1800" b="1" u="sng" dirty="0"/>
          </a:p>
          <a:p>
            <a:pPr>
              <a:lnSpc>
                <a:spcPct val="80000"/>
              </a:lnSpc>
              <a:buFontTx/>
              <a:buNone/>
            </a:pPr>
            <a:endParaRPr lang="en-US" altLang="en-US" sz="1800" b="1" dirty="0"/>
          </a:p>
          <a:p>
            <a:pPr>
              <a:lnSpc>
                <a:spcPct val="80000"/>
              </a:lnSpc>
              <a:buFontTx/>
              <a:buNone/>
            </a:pPr>
            <a:endParaRPr lang="en-US" alt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4159240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2209800" y="533400"/>
            <a:ext cx="777240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en-US" altLang="en-US" sz="3500" b="1" i="1"/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1981200" y="1143000"/>
            <a:ext cx="9174480" cy="1600200"/>
          </a:xfrm>
          <a:prstGeom prst="rect">
            <a:avLst/>
          </a:prstGeom>
          <a:solidFill>
            <a:srgbClr val="FEE8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33363" indent="-233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Aft>
                <a:spcPct val="30000"/>
              </a:spcAft>
            </a:pPr>
            <a:r>
              <a:rPr lang="en-US" altLang="en-US" sz="2400" b="1" i="1" dirty="0"/>
              <a:t>Government Response</a:t>
            </a:r>
          </a:p>
          <a:p>
            <a:pPr>
              <a:spcAft>
                <a:spcPct val="30000"/>
              </a:spcAft>
              <a:buFontTx/>
              <a:buChar char="•"/>
            </a:pPr>
            <a:r>
              <a:rPr lang="en-US" altLang="en-US" dirty="0"/>
              <a:t>President Herbert Hoover favored minimal government response to crisis</a:t>
            </a:r>
          </a:p>
          <a:p>
            <a:pPr>
              <a:spcAft>
                <a:spcPct val="30000"/>
              </a:spcAft>
              <a:buFontTx/>
              <a:buChar char="•"/>
            </a:pPr>
            <a:r>
              <a:rPr lang="en-US" altLang="en-US" dirty="0"/>
              <a:t>Some thought depression was normal adjustment to overheated economy</a:t>
            </a:r>
          </a:p>
          <a:p>
            <a:pPr>
              <a:spcAft>
                <a:spcPct val="30000"/>
              </a:spcAft>
              <a:buFontTx/>
              <a:buChar char="•"/>
            </a:pPr>
            <a:r>
              <a:rPr lang="en-US" altLang="en-US" dirty="0"/>
              <a:t>Hoover eventually took some actions, many felt too little too late</a:t>
            </a:r>
          </a:p>
        </p:txBody>
      </p:sp>
      <p:sp>
        <p:nvSpPr>
          <p:cNvPr id="442372" name="Rectangle 4"/>
          <p:cNvSpPr>
            <a:spLocks noChangeArrowheads="1"/>
          </p:cNvSpPr>
          <p:nvPr/>
        </p:nvSpPr>
        <p:spPr bwMode="auto">
          <a:xfrm>
            <a:off x="1981200" y="4343400"/>
            <a:ext cx="9174480" cy="157909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marL="233363" indent="-233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Aft>
                <a:spcPct val="30000"/>
              </a:spcAft>
            </a:pPr>
            <a:r>
              <a:rPr lang="en-US" altLang="en-US" sz="2400" b="1" i="1" dirty="0">
                <a:solidFill>
                  <a:srgbClr val="FF0000"/>
                </a:solidFill>
              </a:rPr>
              <a:t>New Deal</a:t>
            </a:r>
          </a:p>
          <a:p>
            <a:pPr>
              <a:spcAft>
                <a:spcPct val="30000"/>
              </a:spcAft>
              <a:buFontTx/>
              <a:buChar char="•"/>
            </a:pPr>
            <a:r>
              <a:rPr lang="en-US" altLang="en-US" dirty="0">
                <a:solidFill>
                  <a:srgbClr val="FF0000"/>
                </a:solidFill>
              </a:rPr>
              <a:t>Provided government spending to help start economic recovery</a:t>
            </a:r>
          </a:p>
          <a:p>
            <a:pPr>
              <a:spcAft>
                <a:spcPct val="30000"/>
              </a:spcAft>
              <a:buFontTx/>
              <a:buChar char="•"/>
            </a:pPr>
            <a:r>
              <a:rPr lang="en-US" altLang="en-US" dirty="0">
                <a:solidFill>
                  <a:srgbClr val="FF0000"/>
                </a:solidFill>
              </a:rPr>
              <a:t>Public works programs to provide jobs, government money for welfare, relief</a:t>
            </a:r>
          </a:p>
          <a:p>
            <a:pPr>
              <a:spcAft>
                <a:spcPct val="30000"/>
              </a:spcAft>
              <a:buFontTx/>
              <a:buChar char="•"/>
            </a:pPr>
            <a:r>
              <a:rPr lang="en-US" altLang="en-US" dirty="0">
                <a:solidFill>
                  <a:srgbClr val="FF0000"/>
                </a:solidFill>
              </a:rPr>
              <a:t>New regulations to reform, protect stock market, banking system</a:t>
            </a:r>
          </a:p>
        </p:txBody>
      </p:sp>
      <p:sp>
        <p:nvSpPr>
          <p:cNvPr id="442373" name="Rectangle 5"/>
          <p:cNvSpPr>
            <a:spLocks noChangeArrowheads="1"/>
          </p:cNvSpPr>
          <p:nvPr/>
        </p:nvSpPr>
        <p:spPr bwMode="auto">
          <a:xfrm>
            <a:off x="1981200" y="2743200"/>
            <a:ext cx="9174480" cy="16002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square">
            <a:spAutoFit/>
          </a:bodyPr>
          <a:lstStyle>
            <a:lvl1pPr marL="233363" indent="-233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Aft>
                <a:spcPct val="30000"/>
              </a:spcAft>
            </a:pPr>
            <a:r>
              <a:rPr lang="en-US" altLang="en-US" sz="2400" b="1" i="1" dirty="0">
                <a:solidFill>
                  <a:srgbClr val="FF0000"/>
                </a:solidFill>
              </a:rPr>
              <a:t>Roosevelt Elected</a:t>
            </a:r>
            <a:endParaRPr lang="en-US" altLang="en-US" sz="2400" i="1" dirty="0">
              <a:solidFill>
                <a:srgbClr val="FF0000"/>
              </a:solidFill>
            </a:endParaRPr>
          </a:p>
          <a:p>
            <a:pPr>
              <a:spcAft>
                <a:spcPct val="30000"/>
              </a:spcAft>
              <a:buFontTx/>
              <a:buChar char="•"/>
            </a:pPr>
            <a:r>
              <a:rPr lang="en-US" altLang="en-US" dirty="0">
                <a:solidFill>
                  <a:srgbClr val="FF0000"/>
                </a:solidFill>
              </a:rPr>
              <a:t>Franklin Delano </a:t>
            </a:r>
            <a:r>
              <a:rPr lang="en-US" altLang="en-US" dirty="0" smtClean="0">
                <a:solidFill>
                  <a:srgbClr val="FF0000"/>
                </a:solidFill>
              </a:rPr>
              <a:t>Roosevelt ran as a Democrat and </a:t>
            </a:r>
            <a:r>
              <a:rPr lang="en-US" altLang="en-US" dirty="0">
                <a:solidFill>
                  <a:srgbClr val="FF0000"/>
                </a:solidFill>
              </a:rPr>
              <a:t>elected president, 1932</a:t>
            </a:r>
          </a:p>
          <a:p>
            <a:pPr>
              <a:spcAft>
                <a:spcPct val="30000"/>
              </a:spcAft>
              <a:buFontTx/>
              <a:buChar char="•"/>
            </a:pPr>
            <a:r>
              <a:rPr lang="en-US" altLang="en-US" dirty="0">
                <a:solidFill>
                  <a:srgbClr val="FF0000"/>
                </a:solidFill>
              </a:rPr>
              <a:t>Increased federal government’s role in lives of Americans</a:t>
            </a:r>
          </a:p>
          <a:p>
            <a:pPr>
              <a:spcAft>
                <a:spcPct val="30000"/>
              </a:spcAft>
              <a:buFontTx/>
              <a:buChar char="•"/>
            </a:pPr>
            <a:r>
              <a:rPr lang="en-US" altLang="en-US" dirty="0">
                <a:solidFill>
                  <a:srgbClr val="FF0000"/>
                </a:solidFill>
              </a:rPr>
              <a:t>Pushed forward </a:t>
            </a:r>
            <a:r>
              <a:rPr lang="en-US" altLang="en-US" b="1" dirty="0">
                <a:solidFill>
                  <a:srgbClr val="FF0000"/>
                </a:solidFill>
              </a:rPr>
              <a:t>New Deal</a:t>
            </a:r>
            <a:r>
              <a:rPr lang="en-US" altLang="en-US" dirty="0">
                <a:solidFill>
                  <a:srgbClr val="FF0000"/>
                </a:solidFill>
              </a:rPr>
              <a:t>, program to fight Great Depression</a:t>
            </a:r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2133600" y="609600"/>
            <a:ext cx="7924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800" b="1" dirty="0">
                <a:solidFill>
                  <a:schemeClr val="tx2"/>
                </a:solidFill>
              </a:rPr>
              <a:t>The Depression Spreads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14023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42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42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2372" grpId="0" animBg="1"/>
      <p:bldP spid="44237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352283" y="804287"/>
            <a:ext cx="925991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November 19323 the Depression grew worse as unemployment continued to rise and people continued to make bank runs.  </a:t>
            </a:r>
            <a:r>
              <a:rPr lang="en-US" sz="2400" dirty="0" smtClean="0">
                <a:solidFill>
                  <a:srgbClr val="FF0000"/>
                </a:solidFill>
              </a:rPr>
              <a:t>Many feared Roosevelt would abandon the Gold Standard. 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By reducing the value of the dollar and having the ability to print more currency.  </a:t>
            </a:r>
          </a:p>
          <a:p>
            <a:endParaRPr lang="en-US" sz="2400" dirty="0">
              <a:solidFill>
                <a:srgbClr val="FF0000"/>
              </a:solidFill>
            </a:endParaRPr>
          </a:p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BANK HOLIDAYS</a:t>
            </a:r>
          </a:p>
          <a:p>
            <a:r>
              <a:rPr lang="en-US" sz="2400" dirty="0" smtClean="0"/>
              <a:t>People in fear of losing the value of their dollar sped up bank runs.  As a result, 4,000 banks failed and collapsed.  </a:t>
            </a:r>
            <a:r>
              <a:rPr lang="en-US" sz="2400" b="1" dirty="0" smtClean="0">
                <a:solidFill>
                  <a:srgbClr val="FF0000"/>
                </a:solidFill>
              </a:rPr>
              <a:t>Governors across the country  closed the remaining banks before any more bank runs could put them out of business. =Bank Holidays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7332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1069145" y="196948"/>
            <a:ext cx="9065455" cy="1336430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en-US" sz="4000" b="1" u="sng" dirty="0">
                <a:solidFill>
                  <a:srgbClr val="FF0000"/>
                </a:solidFill>
              </a:rPr>
              <a:t>The First Hundred </a:t>
            </a:r>
            <a:r>
              <a:rPr lang="en-US" altLang="en-US" sz="4000" b="1" u="sng" dirty="0" smtClean="0">
                <a:solidFill>
                  <a:srgbClr val="FF0000"/>
                </a:solidFill>
              </a:rPr>
              <a:t>Days of office</a:t>
            </a:r>
            <a:r>
              <a:rPr lang="en-US" altLang="en-US" sz="4000" u="sng" dirty="0">
                <a:solidFill>
                  <a:srgbClr val="FF0000"/>
                </a:solidFill>
              </a:rPr>
              <a:t/>
            </a:r>
            <a:br>
              <a:rPr lang="en-US" altLang="en-US" sz="4000" u="sng" dirty="0">
                <a:solidFill>
                  <a:srgbClr val="FF0000"/>
                </a:solidFill>
              </a:rPr>
            </a:br>
            <a:r>
              <a:rPr lang="en-US" altLang="en-US" sz="2800" dirty="0">
                <a:solidFill>
                  <a:srgbClr val="FF0000"/>
                </a:solidFill>
              </a:rPr>
              <a:t/>
            </a:r>
            <a:br>
              <a:rPr lang="en-US" altLang="en-US" sz="2800" dirty="0">
                <a:solidFill>
                  <a:srgbClr val="FF0000"/>
                </a:solidFill>
              </a:rPr>
            </a:br>
            <a:r>
              <a:rPr lang="en-US" altLang="en-US" sz="2800" b="1" dirty="0">
                <a:solidFill>
                  <a:srgbClr val="FF0000"/>
                </a:solidFill>
              </a:rPr>
              <a:t>15 new initiatives in Congress = the First New Deal:</a:t>
            </a:r>
            <a:br>
              <a:rPr lang="en-US" altLang="en-US" sz="2800" b="1" dirty="0">
                <a:solidFill>
                  <a:srgbClr val="FF0000"/>
                </a:solidFill>
              </a:rPr>
            </a:br>
            <a:endParaRPr lang="en-US" altLang="en-US" sz="2800" b="1" dirty="0">
              <a:solidFill>
                <a:srgbClr val="FF0000"/>
              </a:solidFill>
            </a:endParaRP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69145" y="1533378"/>
            <a:ext cx="3810000" cy="4114800"/>
          </a:xfrm>
        </p:spPr>
        <p:txBody>
          <a:bodyPr>
            <a:normAutofit lnSpcReduction="10000"/>
          </a:bodyPr>
          <a:lstStyle/>
          <a:p>
            <a:pPr marL="381000" indent="-381000">
              <a:buFontTx/>
              <a:buAutoNum type="arabicParenR"/>
            </a:pPr>
            <a:r>
              <a:rPr lang="en-US" altLang="en-US" sz="2000" dirty="0"/>
              <a:t>Emergency Banking Relief Act</a:t>
            </a:r>
          </a:p>
          <a:p>
            <a:pPr marL="381000" indent="-381000">
              <a:buFontTx/>
              <a:buAutoNum type="arabicParenR"/>
            </a:pPr>
            <a:r>
              <a:rPr lang="en-US" altLang="en-US" sz="2000" dirty="0"/>
              <a:t>Economy Act</a:t>
            </a:r>
          </a:p>
          <a:p>
            <a:pPr marL="381000" indent="-381000">
              <a:buFontTx/>
              <a:buAutoNum type="arabicParenR"/>
            </a:pPr>
            <a:r>
              <a:rPr lang="en-US" altLang="en-US" sz="2000" dirty="0"/>
              <a:t>Beer-Wine Revenue Act</a:t>
            </a:r>
          </a:p>
          <a:p>
            <a:pPr marL="381000" indent="-381000">
              <a:buFontTx/>
              <a:buAutoNum type="arabicParenR"/>
            </a:pPr>
            <a:r>
              <a:rPr lang="en-US" altLang="en-US" sz="2000" dirty="0"/>
              <a:t>Civilian Conservation Corps</a:t>
            </a:r>
          </a:p>
          <a:p>
            <a:pPr marL="381000" indent="-381000">
              <a:buFontTx/>
              <a:buAutoNum type="arabicParenR"/>
            </a:pPr>
            <a:r>
              <a:rPr lang="en-US" altLang="en-US" sz="2000" dirty="0"/>
              <a:t>Federal Emergency Relief Act (later Admin)</a:t>
            </a:r>
          </a:p>
          <a:p>
            <a:pPr marL="381000" indent="-381000">
              <a:buFontTx/>
              <a:buAutoNum type="arabicParenR"/>
            </a:pPr>
            <a:r>
              <a:rPr lang="en-US" altLang="en-US" sz="2000" dirty="0"/>
              <a:t>Agricultural Adjustment Act</a:t>
            </a:r>
          </a:p>
          <a:p>
            <a:pPr marL="381000" indent="-381000">
              <a:buFontTx/>
              <a:buAutoNum type="arabicParenR"/>
            </a:pPr>
            <a:r>
              <a:rPr lang="en-US" altLang="en-US" sz="2000" dirty="0"/>
              <a:t>Tennessee Valley Authority</a:t>
            </a:r>
          </a:p>
          <a:p>
            <a:pPr marL="381000" indent="-381000">
              <a:buFontTx/>
              <a:buAutoNum type="arabicParenR"/>
            </a:pPr>
            <a:r>
              <a:rPr lang="en-US" altLang="en-US" sz="2000" dirty="0">
                <a:solidFill>
                  <a:srgbClr val="FF0000"/>
                </a:solidFill>
              </a:rPr>
              <a:t>Federal Securities Act</a:t>
            </a:r>
          </a:p>
          <a:p>
            <a:pPr marL="381000" indent="-381000">
              <a:buFontTx/>
              <a:buAutoNum type="arabicParenR"/>
            </a:pPr>
            <a:r>
              <a:rPr lang="en-US" altLang="en-US" sz="2000" dirty="0"/>
              <a:t>Abandonment of Gold Standard</a:t>
            </a:r>
          </a:p>
          <a:p>
            <a:pPr marL="800100" lvl="1" indent="-342900"/>
            <a:endParaRPr lang="en-US" altLang="en-US" sz="1800" dirty="0"/>
          </a:p>
          <a:p>
            <a:pPr marL="800100" lvl="1" indent="-342900"/>
            <a:endParaRPr lang="en-US" altLang="en-US" sz="1800" dirty="0"/>
          </a:p>
        </p:txBody>
      </p:sp>
      <p:sp>
        <p:nvSpPr>
          <p:cNvPr id="6451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409127" y="1533378"/>
            <a:ext cx="4801673" cy="4867422"/>
          </a:xfrm>
        </p:spPr>
        <p:txBody>
          <a:bodyPr/>
          <a:lstStyle/>
          <a:p>
            <a:pPr marL="381000" indent="-381000">
              <a:buNone/>
            </a:pPr>
            <a:r>
              <a:rPr lang="en-US" altLang="en-US" sz="2000" dirty="0"/>
              <a:t>10)	National Employment System Act</a:t>
            </a:r>
          </a:p>
          <a:p>
            <a:pPr marL="381000" indent="-381000">
              <a:buNone/>
            </a:pPr>
            <a:r>
              <a:rPr lang="en-US" altLang="en-US" sz="2000" dirty="0"/>
              <a:t>11)	Home Owners Refinancing Act</a:t>
            </a:r>
          </a:p>
          <a:p>
            <a:pPr marL="381000" indent="-381000">
              <a:buNone/>
            </a:pPr>
            <a:r>
              <a:rPr lang="en-US" altLang="en-US" sz="2000" dirty="0"/>
              <a:t>12)	Banking Act</a:t>
            </a:r>
          </a:p>
          <a:p>
            <a:pPr marL="381000" indent="-381000">
              <a:buNone/>
            </a:pPr>
            <a:r>
              <a:rPr lang="en-US" altLang="en-US" sz="2000" dirty="0">
                <a:solidFill>
                  <a:srgbClr val="FF0000"/>
                </a:solidFill>
              </a:rPr>
              <a:t>13)	Farm Credit Act</a:t>
            </a:r>
          </a:p>
          <a:p>
            <a:pPr marL="381000" indent="-381000">
              <a:buNone/>
            </a:pPr>
            <a:r>
              <a:rPr lang="en-US" altLang="en-US" sz="2000" dirty="0"/>
              <a:t>14)	Emergency Railroad Transportation Act</a:t>
            </a:r>
          </a:p>
          <a:p>
            <a:pPr marL="381000" indent="-381000">
              <a:buNone/>
            </a:pPr>
            <a:r>
              <a:rPr lang="en-US" altLang="en-US" sz="2000" dirty="0"/>
              <a:t>15)	National Industrial Recovery Act (later the NRA)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09127" y="4322007"/>
            <a:ext cx="5911401" cy="1326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2245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515600" cy="961399"/>
          </a:xfrm>
        </p:spPr>
        <p:txBody>
          <a:bodyPr/>
          <a:lstStyle/>
          <a:p>
            <a:r>
              <a:rPr lang="en-US" altLang="en-US" b="1" u="sng" dirty="0"/>
              <a:t>Objectives of the First New Deal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/>
              <a:t>SHORT TERM</a:t>
            </a:r>
          </a:p>
          <a:p>
            <a:r>
              <a:rPr lang="en-US" altLang="en-US"/>
              <a:t>Provide relief  and temporary work for the jobless</a:t>
            </a:r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/>
              <a:t>LONG TERM</a:t>
            </a:r>
          </a:p>
          <a:p>
            <a:r>
              <a:rPr lang="en-US" altLang="en-US"/>
              <a:t>Restore prosperity by creating federal agencies to establish a proper balance among </a:t>
            </a:r>
          </a:p>
          <a:p>
            <a:pPr lvl="1"/>
            <a:r>
              <a:rPr lang="en-US" altLang="en-US"/>
              <a:t>Supply</a:t>
            </a:r>
          </a:p>
          <a:p>
            <a:pPr lvl="1"/>
            <a:r>
              <a:rPr lang="en-US" altLang="en-US"/>
              <a:t>Demand</a:t>
            </a:r>
          </a:p>
          <a:p>
            <a:pPr lvl="1"/>
            <a:r>
              <a:rPr lang="en-US" altLang="en-US"/>
              <a:t>Prices</a:t>
            </a:r>
          </a:p>
          <a:p>
            <a:pPr lvl="1"/>
            <a:r>
              <a:rPr lang="en-US" altLang="en-US"/>
              <a:t>Investment</a:t>
            </a:r>
          </a:p>
        </p:txBody>
      </p:sp>
      <p:sp>
        <p:nvSpPr>
          <p:cNvPr id="66565" name="Text Box 5"/>
          <p:cNvSpPr txBox="1">
            <a:spLocks noChangeArrowheads="1"/>
          </p:cNvSpPr>
          <p:nvPr/>
        </p:nvSpPr>
        <p:spPr bwMode="auto">
          <a:xfrm>
            <a:off x="1752600" y="4114801"/>
            <a:ext cx="4648200" cy="2462213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Attempted to </a:t>
            </a:r>
            <a:r>
              <a:rPr lang="en-US" altLang="en-US" sz="3200" b="1" i="1"/>
              <a:t>replace</a:t>
            </a:r>
            <a:r>
              <a:rPr lang="en-US" altLang="en-US" b="1"/>
              <a:t> </a:t>
            </a:r>
            <a:r>
              <a:rPr lang="en-US" altLang="en-US" sz="3200" b="1"/>
              <a:t>unrestricted competition</a:t>
            </a:r>
            <a:r>
              <a:rPr lang="en-US" altLang="en-US"/>
              <a:t> with a </a:t>
            </a:r>
            <a:r>
              <a:rPr lang="en-US" altLang="en-US" sz="3600"/>
              <a:t>planned economy</a:t>
            </a:r>
            <a:r>
              <a:rPr lang="en-US" altLang="en-US"/>
              <a:t> managed through voluntary cooperation by representatives from labor, business and government. </a:t>
            </a:r>
          </a:p>
        </p:txBody>
      </p:sp>
    </p:spTree>
    <p:extLst>
      <p:ext uri="{BB962C8B-B14F-4D97-AF65-F5344CB8AC3E}">
        <p14:creationId xmlns:p14="http://schemas.microsoft.com/office/powerpoint/2010/main" val="1558633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4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2057400" y="1143001"/>
            <a:ext cx="8077200" cy="923925"/>
          </a:xfrm>
          <a:prstGeom prst="rect">
            <a:avLst/>
          </a:prstGeom>
          <a:solidFill>
            <a:srgbClr val="F296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dirty="0"/>
              <a:t>In 1929 America was one of the world’s leading importers and lenders of money, and created much of the world’s industrial output. Events affecting America’s economy would soon impact other countries</a:t>
            </a:r>
            <a:r>
              <a:rPr lang="en-US" altLang="en-US" dirty="0">
                <a:solidFill>
                  <a:schemeClr val="bg1"/>
                </a:solidFill>
              </a:rPr>
              <a:t>.</a:t>
            </a:r>
            <a:endParaRPr lang="en-US" altLang="en-US" b="1" dirty="0">
              <a:solidFill>
                <a:schemeClr val="bg1"/>
              </a:solidFill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057400" y="2286000"/>
            <a:ext cx="2590800" cy="3581400"/>
            <a:chOff x="384" y="624"/>
            <a:chExt cx="1632" cy="3120"/>
          </a:xfrm>
        </p:grpSpPr>
        <p:sp>
          <p:nvSpPr>
            <p:cNvPr id="25611" name="Text Box 4"/>
            <p:cNvSpPr txBox="1">
              <a:spLocks noChangeArrowheads="1"/>
            </p:cNvSpPr>
            <p:nvPr/>
          </p:nvSpPr>
          <p:spPr bwMode="auto">
            <a:xfrm>
              <a:off x="384" y="960"/>
              <a:ext cx="1632" cy="2784"/>
            </a:xfrm>
            <a:prstGeom prst="rect">
              <a:avLst/>
            </a:prstGeom>
            <a:solidFill>
              <a:srgbClr val="B8D9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marL="174625" indent="-174625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Aft>
                  <a:spcPct val="50000"/>
                </a:spcAft>
                <a:buFontTx/>
                <a:buChar char="•"/>
              </a:pPr>
              <a:r>
                <a:rPr lang="en-US" altLang="en-US" dirty="0"/>
                <a:t>Some countries having difficulties before stock market crash</a:t>
              </a:r>
            </a:p>
            <a:p>
              <a:pPr>
                <a:spcAft>
                  <a:spcPct val="50000"/>
                </a:spcAft>
                <a:buFontTx/>
                <a:buChar char="•"/>
              </a:pPr>
              <a:r>
                <a:rPr lang="en-US" altLang="en-US" dirty="0"/>
                <a:t>European countries recovering from World War I</a:t>
              </a:r>
            </a:p>
            <a:p>
              <a:pPr>
                <a:spcAft>
                  <a:spcPct val="50000"/>
                </a:spcAft>
                <a:buFontTx/>
                <a:buChar char="•"/>
              </a:pPr>
              <a:r>
                <a:rPr lang="en-US" altLang="en-US" dirty="0"/>
                <a:t>Allied Powers in debt to </a:t>
              </a:r>
              <a:r>
                <a:rPr lang="en-US" altLang="en-US" dirty="0" smtClean="0"/>
                <a:t>U.S</a:t>
              </a:r>
              <a:endParaRPr lang="en-US" altLang="en-US" dirty="0">
                <a:solidFill>
                  <a:schemeClr val="bg1"/>
                </a:solidFill>
              </a:endParaRPr>
            </a:p>
          </p:txBody>
        </p:sp>
        <p:sp>
          <p:nvSpPr>
            <p:cNvPr id="25612" name="Text Box 5"/>
            <p:cNvSpPr txBox="1">
              <a:spLocks noChangeArrowheads="1"/>
            </p:cNvSpPr>
            <p:nvPr/>
          </p:nvSpPr>
          <p:spPr bwMode="auto">
            <a:xfrm>
              <a:off x="384" y="624"/>
              <a:ext cx="1632" cy="336"/>
            </a:xfrm>
            <a:prstGeom prst="rect">
              <a:avLst/>
            </a:prstGeom>
            <a:solidFill>
              <a:srgbClr val="B8D9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Aft>
                  <a:spcPct val="50000"/>
                </a:spcAft>
              </a:pPr>
              <a:r>
                <a:rPr lang="en-US" altLang="en-US" b="1" i="1" dirty="0">
                  <a:solidFill>
                    <a:srgbClr val="FF0000"/>
                  </a:solidFill>
                </a:rPr>
                <a:t>Before the Crash</a:t>
              </a:r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4800600" y="2286000"/>
            <a:ext cx="2590800" cy="3581400"/>
            <a:chOff x="384" y="624"/>
            <a:chExt cx="1632" cy="3120"/>
          </a:xfrm>
        </p:grpSpPr>
        <p:sp>
          <p:nvSpPr>
            <p:cNvPr id="25609" name="Text Box 7"/>
            <p:cNvSpPr txBox="1">
              <a:spLocks noChangeArrowheads="1"/>
            </p:cNvSpPr>
            <p:nvPr/>
          </p:nvSpPr>
          <p:spPr bwMode="auto">
            <a:xfrm>
              <a:off x="384" y="960"/>
              <a:ext cx="1632" cy="2784"/>
            </a:xfrm>
            <a:prstGeom prst="rect">
              <a:avLst/>
            </a:prstGeom>
            <a:solidFill>
              <a:srgbClr val="80B3D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marL="174625" indent="-174625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Aft>
                  <a:spcPct val="50000"/>
                </a:spcAft>
                <a:buFontTx/>
                <a:buChar char="•"/>
              </a:pPr>
              <a:r>
                <a:rPr lang="en-US" altLang="en-US" dirty="0"/>
                <a:t>High interest rates in Great Britain</a:t>
              </a:r>
            </a:p>
            <a:p>
              <a:pPr>
                <a:spcAft>
                  <a:spcPct val="50000"/>
                </a:spcAft>
                <a:buFontTx/>
                <a:buChar char="•"/>
              </a:pPr>
              <a:r>
                <a:rPr lang="en-US" altLang="en-US" dirty="0"/>
                <a:t>Decreased spending, high unemployment</a:t>
              </a:r>
            </a:p>
            <a:p>
              <a:pPr>
                <a:spcAft>
                  <a:spcPct val="50000"/>
                </a:spcAft>
                <a:buFontTx/>
                <a:buChar char="•"/>
              </a:pPr>
              <a:r>
                <a:rPr lang="en-US" altLang="en-US" dirty="0"/>
                <a:t>Germany’s reparations led to inflation, crippled economy</a:t>
              </a:r>
            </a:p>
          </p:txBody>
        </p:sp>
        <p:sp>
          <p:nvSpPr>
            <p:cNvPr id="25610" name="Text Box 8"/>
            <p:cNvSpPr txBox="1">
              <a:spLocks noChangeArrowheads="1"/>
            </p:cNvSpPr>
            <p:nvPr/>
          </p:nvSpPr>
          <p:spPr bwMode="auto">
            <a:xfrm>
              <a:off x="384" y="624"/>
              <a:ext cx="1632" cy="336"/>
            </a:xfrm>
            <a:prstGeom prst="rect">
              <a:avLst/>
            </a:prstGeom>
            <a:solidFill>
              <a:srgbClr val="80B3D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Aft>
                  <a:spcPct val="50000"/>
                </a:spcAft>
              </a:pPr>
              <a:r>
                <a:rPr lang="en-US" altLang="en-US" b="1" i="1">
                  <a:solidFill>
                    <a:srgbClr val="FF0000"/>
                  </a:solidFill>
                </a:rPr>
                <a:t>World Woes</a:t>
              </a:r>
            </a:p>
          </p:txBody>
        </p:sp>
      </p:grp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7543800" y="2286000"/>
            <a:ext cx="2590800" cy="3581400"/>
            <a:chOff x="384" y="624"/>
            <a:chExt cx="1632" cy="3120"/>
          </a:xfrm>
        </p:grpSpPr>
        <p:sp>
          <p:nvSpPr>
            <p:cNvPr id="25607" name="Text Box 10"/>
            <p:cNvSpPr txBox="1">
              <a:spLocks noChangeArrowheads="1"/>
            </p:cNvSpPr>
            <p:nvPr/>
          </p:nvSpPr>
          <p:spPr bwMode="auto">
            <a:xfrm>
              <a:off x="384" y="960"/>
              <a:ext cx="1632" cy="2784"/>
            </a:xfrm>
            <a:prstGeom prst="rect">
              <a:avLst/>
            </a:prstGeom>
            <a:solidFill>
              <a:srgbClr val="B8D9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marL="174625" indent="-174625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Aft>
                  <a:spcPct val="50000"/>
                </a:spcAft>
                <a:buFontTx/>
                <a:buChar char="•"/>
              </a:pPr>
              <a:r>
                <a:rPr lang="en-US" altLang="en-US" dirty="0"/>
                <a:t>Japan’s economic depression forced banks to close</a:t>
              </a:r>
            </a:p>
            <a:p>
              <a:pPr>
                <a:spcAft>
                  <a:spcPct val="50000"/>
                </a:spcAft>
                <a:buFontTx/>
                <a:buChar char="•"/>
              </a:pPr>
              <a:r>
                <a:rPr lang="en-US" altLang="en-US" dirty="0"/>
                <a:t>U.S. Great Depression latest in long series of economic crises</a:t>
              </a:r>
            </a:p>
            <a:p>
              <a:pPr>
                <a:spcAft>
                  <a:spcPct val="50000"/>
                </a:spcAft>
                <a:buFontTx/>
                <a:buChar char="•"/>
              </a:pPr>
              <a:r>
                <a:rPr lang="en-US" altLang="en-US" dirty="0"/>
                <a:t>Effects far worse</a:t>
              </a:r>
            </a:p>
          </p:txBody>
        </p:sp>
        <p:sp>
          <p:nvSpPr>
            <p:cNvPr id="25608" name="Text Box 11"/>
            <p:cNvSpPr txBox="1">
              <a:spLocks noChangeArrowheads="1"/>
            </p:cNvSpPr>
            <p:nvPr/>
          </p:nvSpPr>
          <p:spPr bwMode="auto">
            <a:xfrm>
              <a:off x="384" y="624"/>
              <a:ext cx="1632" cy="336"/>
            </a:xfrm>
            <a:prstGeom prst="rect">
              <a:avLst/>
            </a:prstGeom>
            <a:solidFill>
              <a:srgbClr val="B8D9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Aft>
                  <a:spcPct val="50000"/>
                </a:spcAft>
              </a:pPr>
              <a:r>
                <a:rPr lang="en-US" altLang="en-US" b="1" i="1">
                  <a:solidFill>
                    <a:srgbClr val="FF0000"/>
                  </a:solidFill>
                </a:rPr>
                <a:t>Series of Crises</a:t>
              </a:r>
            </a:p>
          </p:txBody>
        </p:sp>
      </p:grpSp>
      <p:sp>
        <p:nvSpPr>
          <p:cNvPr id="25606" name="Rectangle 12"/>
          <p:cNvSpPr>
            <a:spLocks noChangeArrowheads="1"/>
          </p:cNvSpPr>
          <p:nvPr/>
        </p:nvSpPr>
        <p:spPr bwMode="auto">
          <a:xfrm>
            <a:off x="2133600" y="609600"/>
            <a:ext cx="7924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800" b="1">
                <a:solidFill>
                  <a:schemeClr val="tx2"/>
                </a:solidFill>
              </a:rPr>
              <a:t>The Worldwide Depression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16342543"/>
      </p:ext>
    </p:extLst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.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.6|.9|.9|1.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409</Words>
  <Application>Microsoft Office PowerPoint</Application>
  <PresentationFormat>Widescreen</PresentationFormat>
  <Paragraphs>65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ROOSEVELT</vt:lpstr>
      <vt:lpstr>FDR’s First Inaugural Address</vt:lpstr>
      <vt:lpstr>PowerPoint Presentation</vt:lpstr>
      <vt:lpstr>PowerPoint Presentation</vt:lpstr>
      <vt:lpstr>The First Hundred Days of office  15 new initiatives in Congress = the First New Deal: </vt:lpstr>
      <vt:lpstr>Objectives of the First New Deal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 Tchakerian</dc:creator>
  <cp:lastModifiedBy>andre Tchakerian</cp:lastModifiedBy>
  <cp:revision>11</cp:revision>
  <dcterms:created xsi:type="dcterms:W3CDTF">2016-01-10T23:19:26Z</dcterms:created>
  <dcterms:modified xsi:type="dcterms:W3CDTF">2016-01-11T22:15:50Z</dcterms:modified>
</cp:coreProperties>
</file>