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5" r:id="rId3"/>
    <p:sldId id="272" r:id="rId4"/>
    <p:sldId id="274" r:id="rId5"/>
    <p:sldId id="273" r:id="rId6"/>
    <p:sldId id="256" r:id="rId7"/>
    <p:sldId id="257" r:id="rId8"/>
    <p:sldId id="258" r:id="rId9"/>
    <p:sldId id="259" r:id="rId10"/>
    <p:sldId id="260" r:id="rId11"/>
    <p:sldId id="261" r:id="rId12"/>
    <p:sldId id="262" r:id="rId13"/>
    <p:sldId id="263" r:id="rId14"/>
    <p:sldId id="265" r:id="rId15"/>
    <p:sldId id="266"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80"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7E6DAA-1058-497C-8A4E-D36B0F87AE2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257700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6DAA-1058-497C-8A4E-D36B0F87AE2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139597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6DAA-1058-497C-8A4E-D36B0F87AE2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306281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7E6DAA-1058-497C-8A4E-D36B0F87AE2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2152104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7E6DAA-1058-497C-8A4E-D36B0F87AE28}" type="datetimeFigureOut">
              <a:rPr lang="en-US" smtClean="0"/>
              <a:pPr/>
              <a:t>9/25/2017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110081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7E6DAA-1058-497C-8A4E-D36B0F87AE2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3802987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7E6DAA-1058-497C-8A4E-D36B0F87AE28}" type="datetimeFigureOut">
              <a:rPr lang="en-US" smtClean="0"/>
              <a:pPr/>
              <a:t>9/25/2017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379935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7E6DAA-1058-497C-8A4E-D36B0F87AE28}" type="datetimeFigureOut">
              <a:rPr lang="en-US" smtClean="0"/>
              <a:pPr/>
              <a:t>9/25/2017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7308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7E6DAA-1058-497C-8A4E-D36B0F87AE28}" type="datetimeFigureOut">
              <a:rPr lang="en-US" smtClean="0"/>
              <a:pPr/>
              <a:t>9/25/2017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296499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6DAA-1058-497C-8A4E-D36B0F87AE2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3143285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7E6DAA-1058-497C-8A4E-D36B0F87AE28}" type="datetimeFigureOut">
              <a:rPr lang="en-US" smtClean="0"/>
              <a:pPr/>
              <a:t>9/25/2017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185982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E6DAA-1058-497C-8A4E-D36B0F87AE28}" type="datetimeFigureOut">
              <a:rPr lang="en-US" smtClean="0"/>
              <a:pPr/>
              <a:t>9/25/2017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49FBB-FB48-4F7B-9728-03EE847683F4}" type="slidenum">
              <a:rPr lang="en-US" smtClean="0"/>
              <a:pPr/>
              <a:t>‹#›</a:t>
            </a:fld>
            <a:endParaRPr lang="en-US"/>
          </a:p>
        </p:txBody>
      </p:sp>
    </p:spTree>
    <p:extLst>
      <p:ext uri="{BB962C8B-B14F-4D97-AF65-F5344CB8AC3E}">
        <p14:creationId xmlns="" xmlns:p14="http://schemas.microsoft.com/office/powerpoint/2010/main" val="2204813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15922" y="321972"/>
            <a:ext cx="8577330" cy="707886"/>
          </a:xfrm>
          <a:prstGeom prst="rect">
            <a:avLst/>
          </a:prstGeom>
          <a:noFill/>
        </p:spPr>
        <p:txBody>
          <a:bodyPr wrap="square" rtlCol="0">
            <a:spAutoFit/>
          </a:bodyPr>
          <a:lstStyle/>
          <a:p>
            <a:r>
              <a:rPr lang="en-US" sz="4000" b="1" dirty="0" smtClean="0">
                <a:solidFill>
                  <a:srgbClr val="FF0000"/>
                </a:solidFill>
              </a:rPr>
              <a:t>Chapter 5 American Nationalism</a:t>
            </a:r>
            <a:endParaRPr lang="en-US" sz="4000" b="1" dirty="0">
              <a:solidFill>
                <a:srgbClr val="FF0000"/>
              </a:solidFill>
            </a:endParaRPr>
          </a:p>
        </p:txBody>
      </p:sp>
      <p:pic>
        <p:nvPicPr>
          <p:cNvPr id="1026" name="Picture 2" descr="http://www.us-coin-values-advisor.com/images/Allegiance%20to%20No%20Crow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2901" y="1029858"/>
            <a:ext cx="4198513" cy="5145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621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65" y="476518"/>
            <a:ext cx="10380372" cy="4867102"/>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 Revolution in Transportation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Erie Canal connected the Hudson River at Albany to Lake Erie at Buffalo.  </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 1806 Congress started a National road</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The road reached from the Potomac River to Wheeling West Virginia.  It was only federally funded project at the time because the government believed roads were the responsibility of the state and local governments.</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Steamboats and Canals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Rivers were used to transport goods.  However, they could only move downstream.  </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steamboat created by Robert Fulton made river travel more reliable and upstream travel possible.</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By 1850 700 steam boats traveled along the nation’s waterways.</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 Iron Horse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Between 1830 and 1861 the nation laid more than 30,000 miles of railroad track boosting the demand for coal and started to make travel quicker and brining the country together.</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4229288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521" y="257577"/>
            <a:ext cx="10097037" cy="5624488"/>
          </a:xfrm>
          <a:prstGeom prst="rect">
            <a:avLst/>
          </a:prstGeom>
        </p:spPr>
        <p:txBody>
          <a:bodyPr wrap="square">
            <a:spAutoFit/>
          </a:bodyPr>
          <a:lstStyle/>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 New System of Production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Industrial Revolution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started in Great Britain in the 1700’s shifting people from making things with hand tools to large, complex machines.  Skilled artisans gave way to unskilled workers, and factories replaced home based workshops.</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The Industry developed quickly in the United States for several reasons:</a:t>
            </a:r>
          </a:p>
          <a:p>
            <a:pPr marL="285750" indent="-285750">
              <a:lnSpc>
                <a:spcPct val="107000"/>
              </a:lnSpc>
              <a:buFont typeface="Wingdings" panose="05000000000000000000" pitchFamily="2" charset="2"/>
              <a:buChar char="Ø"/>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American free enterprise system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allowed individuals to make money and decide how to use it without strict government controls it encouraged innovation.  It created competition and entrepreneurial creativity.</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Industrialization began in the Northeast where many streams and rivers could provide textile mills with waterpower.</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Entrepreneur Francis C. Lowell began opening a series of textile mills in northeastern Massachusetts in 1814. </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Industrialists also applied factory techniques to producing lumber, shoes, leather, wagons, and other products.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15733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674" y="386366"/>
            <a:ext cx="10753858" cy="2562048"/>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Technological Advances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Eli Whitney invented the Cotton Gin.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He also popularized the concept of Interchangeable parts.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It transformed gun making.  Using this process machines made large quantities of identical pieces that workers assembled into finished goods.</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Communications improved because the invention of the telegraph.  It started quick reliable long distance communication.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cstate="print"/>
          <a:stretch>
            <a:fillRect/>
          </a:stretch>
        </p:blipFill>
        <p:spPr>
          <a:xfrm>
            <a:off x="991674" y="3346427"/>
            <a:ext cx="3992450" cy="2715453"/>
          </a:xfrm>
          <a:prstGeom prst="rect">
            <a:avLst/>
          </a:prstGeom>
        </p:spPr>
      </p:pic>
      <p:pic>
        <p:nvPicPr>
          <p:cNvPr id="5" name="Picture 4"/>
          <p:cNvPicPr>
            <a:picLocks noChangeAspect="1"/>
          </p:cNvPicPr>
          <p:nvPr/>
        </p:nvPicPr>
        <p:blipFill>
          <a:blip r:embed="rId3" cstate="print"/>
          <a:stretch>
            <a:fillRect/>
          </a:stretch>
        </p:blipFill>
        <p:spPr>
          <a:xfrm>
            <a:off x="5999886" y="3346426"/>
            <a:ext cx="3870965" cy="2715453"/>
          </a:xfrm>
          <a:prstGeom prst="rect">
            <a:avLst/>
          </a:prstGeom>
        </p:spPr>
      </p:pic>
    </p:spTree>
    <p:extLst>
      <p:ext uri="{BB962C8B-B14F-4D97-AF65-F5344CB8AC3E}">
        <p14:creationId xmlns="" xmlns:p14="http://schemas.microsoft.com/office/powerpoint/2010/main" val="2522473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1527" y="515155"/>
            <a:ext cx="9053848" cy="1080232"/>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The Rise of Large Cities</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Industrialization drew rural people to towns in search of jobs.  The population of many cities doubled or tripled. New York was the nation’s largest city in the 1820s.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841679" y="1778594"/>
            <a:ext cx="8718996" cy="3286541"/>
          </a:xfrm>
          <a:prstGeom prst="rect">
            <a:avLst/>
          </a:prstGeom>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Workers Begin to Organize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The industrial boom created a new kind of laborer, the factory worker.  As factories grew in size they faced working long hours, lower pay and unsafe work conditions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171450" indent="-171450">
              <a:lnSpc>
                <a:spcPct val="107000"/>
              </a:lnSpc>
              <a:buFont typeface="Wingdings" panose="05000000000000000000" pitchFamily="2" charset="2"/>
              <a:buChar char="Ø"/>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As a result, some workers began to join labor unions.  Most unions were local and focused on a single trade.  They pushed for similar changes such as higher wages and shorter work days</a:t>
            </a:r>
            <a:r>
              <a:rPr lang="en-US" dirty="0" smtClean="0">
                <a:latin typeface="Calibri" panose="020F0502020204030204" pitchFamily="34" charset="0"/>
                <a:ea typeface="Calibri" panose="020F0502020204030204" pitchFamily="34" charset="0"/>
                <a:cs typeface="Times New Roman" panose="02020603050405020304" pitchFamily="18" charset="0"/>
              </a:rPr>
              <a:t>.</a:t>
            </a:r>
          </a:p>
          <a:p>
            <a:pPr marL="285750" indent="-285750">
              <a:lnSpc>
                <a:spcPct val="107000"/>
              </a:lnSpc>
              <a:buFont typeface="Wingdings" panose="05000000000000000000" pitchFamily="2" charset="2"/>
              <a:buChar char="Ø"/>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During this time unions did not have much effect.  </a:t>
            </a:r>
          </a:p>
          <a:p>
            <a:pPr marL="285750" indent="-285750">
              <a:lnSpc>
                <a:spcPct val="107000"/>
              </a:lnSpc>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Unions made some gains in 1840 when President Martin Van Buren reduced the workday to 10 hours.</a:t>
            </a:r>
          </a:p>
        </p:txBody>
      </p:sp>
    </p:spTree>
    <p:extLst>
      <p:ext uri="{BB962C8B-B14F-4D97-AF65-F5344CB8AC3E}">
        <p14:creationId xmlns="" xmlns:p14="http://schemas.microsoft.com/office/powerpoint/2010/main" val="2764067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005" y="437882"/>
            <a:ext cx="10676585" cy="5953809"/>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Life in the North</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population growth in urban centers led to rising crime and labor riots.  As a result, many cities established police departments.  They also started fire departments.</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Sanitation was a problem because garbage and human waste was not being disposed of.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Diseases such as cholera and typhoid broke out in crowed areas.  It led to improvement in sanitation such as sewer systems and trash pickup.</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Public education was limited.  However 80 percent of the population was literate because they were taught at home.   Rich families could afford to pay for private schools and for college.</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Northern cities became havens for runaway enslaved people as well as free African Americans, but most African Americans remained poor.  </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 cites with larger African American populations such as New York and Philadelphia a small middle class emerged. </a:t>
            </a:r>
          </a:p>
          <a:p>
            <a:pPr>
              <a:lnSpc>
                <a:spcPct val="107000"/>
              </a:lnSpc>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Although urban centers mostly employed people in factory workers, most in the north were still farmers and sold their access crops to the cities.</a:t>
            </a:r>
          </a:p>
          <a:p>
            <a:pPr>
              <a:lnSpc>
                <a:spcPct val="107000"/>
              </a:lnSpc>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432875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15" y="419202"/>
            <a:ext cx="9697792" cy="5163465"/>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The Southern Economy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South’s economy heavily relied on cash crops such as tobacco and rice.</a:t>
            </a:r>
          </a:p>
          <a:p>
            <a:pPr>
              <a:lnSpc>
                <a:spcPct val="107000"/>
              </a:lnSpc>
            </a:pPr>
            <a:endParaRPr lang="en-US" sz="14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invention of the Cotton Gin helped increase the production of cotton and with the boom of the Industrial Revolution it created a lot of wealth for the South.</a:t>
            </a:r>
          </a:p>
          <a:p>
            <a:pPr>
              <a:lnSpc>
                <a:spcPct val="107000"/>
              </a:lnSpc>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Cotton Becomes King</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By the late 1840s Southerners were producing more than 2 million bales of cotton annually.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exports of cotton sold for more than half the value of all U.S exports.</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led to the strengthening of slavery in the South.</a:t>
            </a:r>
          </a:p>
          <a:p>
            <a:pPr>
              <a:lnSpc>
                <a:spcPct val="107000"/>
              </a:lnSpc>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South became rich from agriculture and it did not industrialize as fast as the North.  The South remained mostly rural.</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Society in the South</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South’s economy resulted in a society with a rigid and clearly defined class structure.  At the top of Southern society was the planter elite who owned the larger plantations.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720170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552" y="334850"/>
            <a:ext cx="10303099" cy="2792559"/>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Slavery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Rice and cotton plantations, as well as tobacco farms depended on enslaved labor.  The vast majority of enslaved African Americans worked in the South’s fields.</a:t>
            </a:r>
          </a:p>
          <a:p>
            <a:pPr>
              <a:lnSpc>
                <a:spcPct val="107000"/>
              </a:lnSpc>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Enslaved people had few legal rights.  State codes forbade enslaved people from owning property or leaving a slaveholder’s premises without permission.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could not bring a lawsuit or sign a contract.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They could not possess guns or testify in court against a white person.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Laws banned them from learning to read and write.  Society viewed enslaved people as property.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3618427" y="3253257"/>
            <a:ext cx="4800600" cy="3390900"/>
          </a:xfrm>
          <a:prstGeom prst="rect">
            <a:avLst/>
          </a:prstGeom>
        </p:spPr>
      </p:pic>
    </p:spTree>
    <p:extLst>
      <p:ext uri="{BB962C8B-B14F-4D97-AF65-F5344CB8AC3E}">
        <p14:creationId xmlns="" xmlns:p14="http://schemas.microsoft.com/office/powerpoint/2010/main" val="3654237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459" y="532403"/>
            <a:ext cx="10895527" cy="3939540"/>
          </a:xfrm>
          <a:prstGeom prst="rect">
            <a:avLst/>
          </a:prstGeom>
        </p:spPr>
        <p:txBody>
          <a:bodyPr wrap="square">
            <a:spAutoFit/>
          </a:bodyPr>
          <a:lstStyle/>
          <a:p>
            <a:r>
              <a:rPr lang="en-US" sz="2400" b="1" dirty="0" smtClean="0"/>
              <a:t>Plantation Life</a:t>
            </a:r>
          </a:p>
          <a:p>
            <a:pPr marL="285750" indent="-285750">
              <a:buFont typeface="Wingdings" panose="05000000000000000000" pitchFamily="2" charset="2"/>
              <a:buChar char="Ø"/>
            </a:pPr>
            <a:r>
              <a:rPr lang="en-US" dirty="0" smtClean="0"/>
              <a:t>On farms and small plantations that held few enslaved people the task system was used to organize enslaved labor.  Under this system workers were given a specific set of jobs to accomplish every day.  </a:t>
            </a:r>
          </a:p>
          <a:p>
            <a:endParaRPr lang="en-US" sz="1400" dirty="0" smtClean="0"/>
          </a:p>
          <a:p>
            <a:pPr marL="285750" indent="-285750">
              <a:buFont typeface="Wingdings" panose="05000000000000000000" pitchFamily="2" charset="2"/>
              <a:buChar char="Ø"/>
            </a:pPr>
            <a:r>
              <a:rPr lang="en-US" dirty="0" smtClean="0"/>
              <a:t>After completing their tasks, they were allowed to spend the remainder of the day as they chose.  Some slaves earned money making things.  Others cultivated personal gardens or hunted for extra food.</a:t>
            </a:r>
          </a:p>
          <a:p>
            <a:endParaRPr lang="en-US" dirty="0" smtClean="0"/>
          </a:p>
          <a:p>
            <a:r>
              <a:rPr lang="en-US" b="1" dirty="0" smtClean="0"/>
              <a:t>Enslaved Women and Children</a:t>
            </a:r>
          </a:p>
          <a:p>
            <a:pPr marL="285750" indent="-285750">
              <a:buFont typeface="Wingdings" panose="05000000000000000000" pitchFamily="2" charset="2"/>
              <a:buChar char="Ø"/>
            </a:pPr>
            <a:r>
              <a:rPr lang="en-US" dirty="0" smtClean="0"/>
              <a:t>Women worked long hard days in the fields or in the plantation house.  They served as maids, nannies or cooks.  Where family relationships were allowed they cooked and cared for their own families. </a:t>
            </a:r>
          </a:p>
          <a:p>
            <a:endParaRPr lang="en-US" sz="1400" dirty="0" smtClean="0"/>
          </a:p>
          <a:p>
            <a:pPr marL="285750" indent="-285750">
              <a:buFont typeface="Wingdings" panose="05000000000000000000" pitchFamily="2" charset="2"/>
              <a:buChar char="Ø"/>
            </a:pPr>
            <a:r>
              <a:rPr lang="en-US" dirty="0" smtClean="0"/>
              <a:t>Children of enslaved parents might be allowed to play with the plantation owner’s children, but as soon as they were able they were given work.  Most enslaved children were prevented from getting an education, although some learned to read.</a:t>
            </a:r>
            <a:endParaRPr lang="en-US" dirty="0"/>
          </a:p>
        </p:txBody>
      </p:sp>
    </p:spTree>
    <p:extLst>
      <p:ext uri="{BB962C8B-B14F-4D97-AF65-F5344CB8AC3E}">
        <p14:creationId xmlns="" xmlns:p14="http://schemas.microsoft.com/office/powerpoint/2010/main" val="3376310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7279" y="656823"/>
            <a:ext cx="9659155" cy="5447645"/>
          </a:xfrm>
          <a:prstGeom prst="rect">
            <a:avLst/>
          </a:prstGeom>
        </p:spPr>
        <p:txBody>
          <a:bodyPr wrap="square">
            <a:spAutoFit/>
          </a:bodyPr>
          <a:lstStyle/>
          <a:p>
            <a:r>
              <a:rPr lang="en-US" b="1" dirty="0" smtClean="0"/>
              <a:t>Free African Americans</a:t>
            </a:r>
          </a:p>
          <a:p>
            <a:pPr marL="285750" indent="-285750">
              <a:buFont typeface="Wingdings" panose="05000000000000000000" pitchFamily="2" charset="2"/>
              <a:buChar char="Ø"/>
            </a:pPr>
            <a:r>
              <a:rPr lang="en-US" dirty="0" smtClean="0"/>
              <a:t>Some 250,000 free African Americans lived in the South by the time of the Civil War.  </a:t>
            </a:r>
          </a:p>
          <a:p>
            <a:pPr marL="285750" indent="-285750">
              <a:buFont typeface="Wingdings" panose="05000000000000000000" pitchFamily="2" charset="2"/>
              <a:buChar char="Ø"/>
            </a:pPr>
            <a:r>
              <a:rPr lang="en-US" dirty="0" smtClean="0"/>
              <a:t>The majority lived in rural areas.  </a:t>
            </a:r>
          </a:p>
          <a:p>
            <a:pPr marL="285750" indent="-285750">
              <a:buFont typeface="Wingdings" panose="05000000000000000000" pitchFamily="2" charset="2"/>
              <a:buChar char="Ø"/>
            </a:pPr>
            <a:r>
              <a:rPr lang="en-US" dirty="0" smtClean="0"/>
              <a:t>Some had earned their freedom through service in the American Revolution and others were half white children of slaveholders who had freed them. Others managed to purchase their freedom for themselves and their family.  </a:t>
            </a:r>
          </a:p>
          <a:p>
            <a:endParaRPr lang="en-US" dirty="0" smtClean="0"/>
          </a:p>
          <a:p>
            <a:r>
              <a:rPr lang="en-US" b="1" dirty="0" smtClean="0"/>
              <a:t>Coping with Enslavement</a:t>
            </a:r>
          </a:p>
          <a:p>
            <a:pPr marL="285750" indent="-285750">
              <a:buFont typeface="Wingdings" panose="05000000000000000000" pitchFamily="2" charset="2"/>
              <a:buChar char="Ø"/>
            </a:pPr>
            <a:r>
              <a:rPr lang="en-US" dirty="0" smtClean="0"/>
              <a:t>From language to music and religion African Americans developed a culture that provided them with a sense of mutual support.</a:t>
            </a:r>
          </a:p>
          <a:p>
            <a:endParaRPr lang="en-US" sz="1200" dirty="0" smtClean="0"/>
          </a:p>
          <a:p>
            <a:pPr marL="285750" indent="-285750">
              <a:buFont typeface="Wingdings" panose="05000000000000000000" pitchFamily="2" charset="2"/>
              <a:buChar char="Ø"/>
            </a:pPr>
            <a:r>
              <a:rPr lang="en-US" dirty="0" smtClean="0"/>
              <a:t>Many enslaved people found ways to oppose the lives forced on them. Some would stage work slowdowns. Others broke tools or set fire to house and barns and others ran away.</a:t>
            </a:r>
          </a:p>
          <a:p>
            <a:endParaRPr lang="en-US" sz="1200" dirty="0" smtClean="0"/>
          </a:p>
          <a:p>
            <a:pPr marL="285750" indent="-285750">
              <a:buFont typeface="Wingdings" panose="05000000000000000000" pitchFamily="2" charset="2"/>
              <a:buChar char="Ø"/>
            </a:pPr>
            <a:r>
              <a:rPr lang="en-US" dirty="0" smtClean="0"/>
              <a:t>The first major slave uprising happened in 1800 by an enslaved man named Gabriel Prosser.  He organized other slaves and made their own weapons.  </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n-US" dirty="0" smtClean="0"/>
              <a:t>They planned to capture Richmond and kill all whites living there with the exception of the French who were living there.  The plot was discovered and the state militia of Virginia was sent.  They captured Prosser and the other leaders and executed them. </a:t>
            </a:r>
            <a:endParaRPr lang="en-US" dirty="0"/>
          </a:p>
        </p:txBody>
      </p:sp>
    </p:spTree>
    <p:extLst>
      <p:ext uri="{BB962C8B-B14F-4D97-AF65-F5344CB8AC3E}">
        <p14:creationId xmlns="" xmlns:p14="http://schemas.microsoft.com/office/powerpoint/2010/main" val="135187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493" y="283336"/>
            <a:ext cx="9581881" cy="2554545"/>
          </a:xfrm>
          <a:prstGeom prst="rect">
            <a:avLst/>
          </a:prstGeom>
        </p:spPr>
        <p:txBody>
          <a:bodyPr wrap="square">
            <a:spAutoFit/>
          </a:bodyPr>
          <a:lstStyle/>
          <a:p>
            <a:r>
              <a:rPr lang="en-US" sz="2400" b="1" dirty="0" smtClean="0"/>
              <a:t>The Missouri Compromise</a:t>
            </a:r>
          </a:p>
          <a:p>
            <a:pPr marL="285750" indent="-285750">
              <a:buFont typeface="Wingdings" panose="05000000000000000000" pitchFamily="2" charset="2"/>
              <a:buChar char="Ø"/>
            </a:pPr>
            <a:r>
              <a:rPr lang="en-US" dirty="0" smtClean="0"/>
              <a:t>In 1819 controversy erupted over Missouri’s application for admission to the Union as a slave state.  At the time the Union consisted of 11 Free states and 11 slave states. </a:t>
            </a:r>
          </a:p>
          <a:p>
            <a:endParaRPr lang="en-US" sz="1400" dirty="0" smtClean="0"/>
          </a:p>
          <a:p>
            <a:pPr marL="285750" indent="-285750">
              <a:buFont typeface="Wingdings" panose="05000000000000000000" pitchFamily="2" charset="2"/>
              <a:buChar char="Ø"/>
            </a:pPr>
            <a:r>
              <a:rPr lang="en-US" dirty="0" smtClean="0"/>
              <a:t> </a:t>
            </a:r>
            <a:r>
              <a:rPr lang="en-US" b="1" dirty="0" smtClean="0">
                <a:solidFill>
                  <a:srgbClr val="FF0000"/>
                </a:solidFill>
              </a:rPr>
              <a:t>It would create two problems: 1) it would create an unbalance in the Senate. 2) It would extend slavery into the northern part of the Louisiana territory. </a:t>
            </a:r>
          </a:p>
          <a:p>
            <a:endParaRPr lang="en-US" sz="1400" dirty="0" smtClean="0"/>
          </a:p>
          <a:p>
            <a:pPr marL="285750" indent="-285750">
              <a:buFont typeface="Wingdings" panose="05000000000000000000" pitchFamily="2" charset="2"/>
              <a:buChar char="Ø"/>
            </a:pPr>
            <a:r>
              <a:rPr lang="en-US" dirty="0" smtClean="0"/>
              <a:t>The solution was to allow Maine to become a state and break off from Massachusetts.  Then an amendment prohibited slavery in the Louisiana territory north of Missouri’s southern border.</a:t>
            </a:r>
            <a:endParaRPr lang="en-US" dirty="0"/>
          </a:p>
        </p:txBody>
      </p:sp>
      <p:pic>
        <p:nvPicPr>
          <p:cNvPr id="4" name="Picture 3"/>
          <p:cNvPicPr>
            <a:picLocks noChangeAspect="1"/>
          </p:cNvPicPr>
          <p:nvPr/>
        </p:nvPicPr>
        <p:blipFill>
          <a:blip r:embed="rId2" cstate="print"/>
          <a:stretch>
            <a:fillRect/>
          </a:stretch>
        </p:blipFill>
        <p:spPr>
          <a:xfrm>
            <a:off x="3043708" y="2837881"/>
            <a:ext cx="5919988" cy="3676650"/>
          </a:xfrm>
          <a:prstGeom prst="rect">
            <a:avLst/>
          </a:prstGeom>
        </p:spPr>
      </p:pic>
    </p:spTree>
    <p:extLst>
      <p:ext uri="{BB962C8B-B14F-4D97-AF65-F5344CB8AC3E}">
        <p14:creationId xmlns="" xmlns:p14="http://schemas.microsoft.com/office/powerpoint/2010/main" val="1860724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 descr="C:\Users\rakesh.jawale\Desktop\HSGEO15_TC_C07_L1_ls04\Imag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2809" y="1"/>
            <a:ext cx="9307898" cy="6863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1658598" y="21441"/>
            <a:ext cx="2722903" cy="424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Myriad Pro" pitchFamily="34" charset="0"/>
                <a:ea typeface="Geneva" pitchFamily="1" charset="0"/>
                <a:cs typeface="Geneva" pitchFamily="1" charset="0"/>
              </a:defRPr>
            </a:lvl1pPr>
            <a:lvl2pPr marL="742950" indent="-285750">
              <a:defRPr sz="2400">
                <a:solidFill>
                  <a:schemeClr val="tx1"/>
                </a:solidFill>
                <a:latin typeface="Myriad Pro" pitchFamily="34" charset="0"/>
                <a:ea typeface="Geneva" pitchFamily="1" charset="0"/>
                <a:cs typeface="Geneva" pitchFamily="1" charset="0"/>
              </a:defRPr>
            </a:lvl2pPr>
            <a:lvl3pPr marL="1143000" indent="-228600">
              <a:defRPr sz="2400">
                <a:solidFill>
                  <a:schemeClr val="tx1"/>
                </a:solidFill>
                <a:latin typeface="Myriad Pro" pitchFamily="34" charset="0"/>
                <a:ea typeface="Geneva" pitchFamily="1" charset="0"/>
                <a:cs typeface="Geneva" pitchFamily="1" charset="0"/>
              </a:defRPr>
            </a:lvl3pPr>
            <a:lvl4pPr marL="1600200" indent="-228600">
              <a:defRPr sz="2400">
                <a:solidFill>
                  <a:schemeClr val="tx1"/>
                </a:solidFill>
                <a:latin typeface="Myriad Pro" pitchFamily="34" charset="0"/>
                <a:ea typeface="Geneva" pitchFamily="1" charset="0"/>
                <a:cs typeface="Geneva" pitchFamily="1" charset="0"/>
              </a:defRPr>
            </a:lvl4pPr>
            <a:lvl5pPr marL="2057400" indent="-228600">
              <a:defRPr sz="2400">
                <a:solidFill>
                  <a:schemeClr val="tx1"/>
                </a:solidFill>
                <a:latin typeface="Myriad Pro" pitchFamily="34" charset="0"/>
                <a:ea typeface="Geneva" pitchFamily="1" charset="0"/>
                <a:cs typeface="Geneva" pitchFamily="1"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9pPr>
          </a:lstStyle>
          <a:p>
            <a:r>
              <a:rPr lang="en-US" altLang="en-US" sz="2161" b="1">
                <a:solidFill>
                  <a:schemeClr val="bg1"/>
                </a:solidFill>
                <a:latin typeface="Verdana" panose="020B0604030504040204" pitchFamily="34" charset="0"/>
                <a:ea typeface="Verdana" panose="020B0604030504040204" pitchFamily="34" charset="0"/>
                <a:cs typeface="Verdana" panose="020B0604030504040204" pitchFamily="34" charset="0"/>
              </a:rPr>
              <a:t>Opening Quote</a:t>
            </a:r>
          </a:p>
        </p:txBody>
      </p:sp>
      <p:sp>
        <p:nvSpPr>
          <p:cNvPr id="3076" name="Text Box 2"/>
          <p:cNvSpPr txBox="1">
            <a:spLocks noChangeArrowheads="1"/>
          </p:cNvSpPr>
          <p:nvPr/>
        </p:nvSpPr>
        <p:spPr bwMode="auto">
          <a:xfrm>
            <a:off x="2876400" y="1027701"/>
            <a:ext cx="6855141" cy="2856370"/>
          </a:xfrm>
          <a:prstGeom prst="rect">
            <a:avLst/>
          </a:prstGeom>
          <a:noFill/>
          <a:ln w="9525">
            <a:noFill/>
            <a:miter lim="800000"/>
            <a:headEnd/>
            <a:tailEnd/>
          </a:ln>
          <a:effectLst/>
        </p:spPr>
        <p:txBody>
          <a:bodyPr lIns="81034" tIns="42138" rIns="81034" bIns="42138">
            <a:spAutoFit/>
          </a:bodyPr>
          <a:lstStyle/>
          <a:p>
            <a:pPr indent="658661">
              <a:tabLst>
                <a:tab pos="658661" algn="l"/>
              </a:tabLst>
              <a:defRPr/>
            </a:pPr>
            <a:r>
              <a:rPr lang="en-US" sz="1801" dirty="0">
                <a:latin typeface="Verdana" pitchFamily="34" charset="0"/>
                <a:ea typeface="Verdana" pitchFamily="34" charset="0"/>
                <a:cs typeface="Verdana" pitchFamily="34" charset="0"/>
              </a:rPr>
              <a:t>In one of his first major decisions on trade policy, President Obama opted Friday to impose a tariff on tires from China, a move that fulfills his campaign promise to 'crack down' on imports that unfairly undermine  American workers but risks angering the nation's second-largest trading partner.                                              	The decision is intended to bolster the ailing U.S. tire industry, in which more than 5,000 jobs have been lost over the past five years as the volume of Chinese tires in the market has tripled.</a:t>
            </a:r>
            <a:endParaRPr lang="en-US" sz="2881" b="1" dirty="0">
              <a:solidFill>
                <a:srgbClr val="0070C0"/>
              </a:solidFill>
              <a:ea typeface="Verdana" pitchFamily="34" charset="0"/>
              <a:cs typeface="Verdana" pitchFamily="34" charset="0"/>
            </a:endParaRPr>
          </a:p>
        </p:txBody>
      </p:sp>
      <p:sp>
        <p:nvSpPr>
          <p:cNvPr id="1029" name="TextBox 4"/>
          <p:cNvSpPr txBox="1">
            <a:spLocks noChangeArrowheads="1"/>
          </p:cNvSpPr>
          <p:nvPr/>
        </p:nvSpPr>
        <p:spPr bwMode="auto">
          <a:xfrm>
            <a:off x="5203374" y="4320913"/>
            <a:ext cx="4390950" cy="59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Myriad Pro" pitchFamily="34" charset="0"/>
                <a:ea typeface="Geneva" pitchFamily="1" charset="0"/>
                <a:cs typeface="Geneva" pitchFamily="1" charset="0"/>
              </a:defRPr>
            </a:lvl1pPr>
            <a:lvl2pPr marL="742950" indent="-285750">
              <a:defRPr sz="2400">
                <a:solidFill>
                  <a:schemeClr val="tx1"/>
                </a:solidFill>
                <a:latin typeface="Myriad Pro" pitchFamily="34" charset="0"/>
                <a:ea typeface="Geneva" pitchFamily="1" charset="0"/>
                <a:cs typeface="Geneva" pitchFamily="1" charset="0"/>
              </a:defRPr>
            </a:lvl2pPr>
            <a:lvl3pPr marL="1143000" indent="-228600">
              <a:defRPr sz="2400">
                <a:solidFill>
                  <a:schemeClr val="tx1"/>
                </a:solidFill>
                <a:latin typeface="Myriad Pro" pitchFamily="34" charset="0"/>
                <a:ea typeface="Geneva" pitchFamily="1" charset="0"/>
                <a:cs typeface="Geneva" pitchFamily="1" charset="0"/>
              </a:defRPr>
            </a:lvl3pPr>
            <a:lvl4pPr marL="1600200" indent="-228600">
              <a:defRPr sz="2400">
                <a:solidFill>
                  <a:schemeClr val="tx1"/>
                </a:solidFill>
                <a:latin typeface="Myriad Pro" pitchFamily="34" charset="0"/>
                <a:ea typeface="Geneva" pitchFamily="1" charset="0"/>
                <a:cs typeface="Geneva" pitchFamily="1" charset="0"/>
              </a:defRPr>
            </a:lvl4pPr>
            <a:lvl5pPr marL="2057400" indent="-228600">
              <a:defRPr sz="2400">
                <a:solidFill>
                  <a:schemeClr val="tx1"/>
                </a:solidFill>
                <a:latin typeface="Myriad Pro" pitchFamily="34" charset="0"/>
                <a:ea typeface="Geneva" pitchFamily="1" charset="0"/>
                <a:cs typeface="Geneva" pitchFamily="1" charset="0"/>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Myriad Pro" pitchFamily="34" charset="0"/>
                <a:ea typeface="Geneva" pitchFamily="1" charset="0"/>
                <a:cs typeface="Geneva" pitchFamily="1" charset="0"/>
              </a:defRPr>
            </a:lvl9pPr>
          </a:lstStyle>
          <a:p>
            <a:pPr algn="r"/>
            <a:r>
              <a:rPr lang="en-US" altLang="en-US" sz="1621">
                <a:latin typeface="Verdana" panose="020B0604030504040204" pitchFamily="34" charset="0"/>
                <a:ea typeface="Verdana" panose="020B0604030504040204" pitchFamily="34" charset="0"/>
                <a:cs typeface="Verdana" panose="020B0604030504040204" pitchFamily="34" charset="0"/>
              </a:rPr>
              <a:t>—</a:t>
            </a:r>
            <a:r>
              <a:rPr lang="en-US" altLang="en-US" sz="1621" i="1">
                <a:latin typeface="Verdana" panose="020B0604030504040204" pitchFamily="34" charset="0"/>
                <a:ea typeface="Verdana" panose="020B0604030504040204" pitchFamily="34" charset="0"/>
                <a:cs typeface="Verdana" panose="020B0604030504040204" pitchFamily="34" charset="0"/>
              </a:rPr>
              <a:t>Washington Post</a:t>
            </a:r>
            <a:r>
              <a:rPr lang="en-US" altLang="en-US" sz="1621">
                <a:latin typeface="Verdana" panose="020B0604030504040204" pitchFamily="34" charset="0"/>
                <a:ea typeface="Verdana" panose="020B0604030504040204" pitchFamily="34" charset="0"/>
                <a:cs typeface="Verdana" panose="020B0604030504040204" pitchFamily="34" charset="0"/>
              </a:rPr>
              <a:t>, September 12, 2009</a:t>
            </a:r>
            <a:endParaRPr lang="en-US" altLang="en-US" sz="1621" i="1">
              <a:latin typeface="Verdana" panose="020B0604030504040204" pitchFamily="34" charset="0"/>
              <a:ea typeface="Verdana" panose="020B0604030504040204" pitchFamily="34" charset="0"/>
              <a:cs typeface="Verdana" panose="020B0604030504040204" pitchFamily="34" charset="0"/>
            </a:endParaRPr>
          </a:p>
        </p:txBody>
      </p:sp>
      <p:sp>
        <p:nvSpPr>
          <p:cNvPr id="6" name="Text Box 2"/>
          <p:cNvSpPr txBox="1">
            <a:spLocks noChangeArrowheads="1"/>
          </p:cNvSpPr>
          <p:nvPr/>
        </p:nvSpPr>
        <p:spPr bwMode="auto">
          <a:xfrm>
            <a:off x="2870683" y="5122775"/>
            <a:ext cx="6587853" cy="639353"/>
          </a:xfrm>
          <a:prstGeom prst="rect">
            <a:avLst/>
          </a:prstGeom>
          <a:noFill/>
          <a:ln w="9525">
            <a:noFill/>
            <a:miter lim="800000"/>
            <a:headEnd/>
            <a:tailEnd/>
          </a:ln>
          <a:effectLst/>
        </p:spPr>
        <p:txBody>
          <a:bodyPr lIns="81034" tIns="42138" rIns="81034" bIns="42138">
            <a:spAutoFit/>
          </a:bodyPr>
          <a:lstStyle/>
          <a:p>
            <a:pPr>
              <a:tabLst>
                <a:tab pos="411663" algn="l"/>
                <a:tab pos="823326" algn="l"/>
                <a:tab pos="1234989" algn="l"/>
                <a:tab pos="1646652" algn="l"/>
                <a:tab pos="2058314" algn="l"/>
                <a:tab pos="2469977" algn="l"/>
                <a:tab pos="2881640" algn="l"/>
                <a:tab pos="3293303" algn="l"/>
                <a:tab pos="3704966" algn="l"/>
                <a:tab pos="4116629" algn="l"/>
                <a:tab pos="4528292" algn="l"/>
                <a:tab pos="4939955" algn="l"/>
                <a:tab pos="5351617" algn="l"/>
                <a:tab pos="5763280" algn="l"/>
                <a:tab pos="6174943" algn="l"/>
                <a:tab pos="6586606" algn="l"/>
                <a:tab pos="6998269" algn="l"/>
                <a:tab pos="7409932" algn="l"/>
                <a:tab pos="7821595" algn="l"/>
                <a:tab pos="8233258" algn="l"/>
                <a:tab pos="8644920" algn="l"/>
              </a:tabLst>
              <a:defRPr/>
            </a:pPr>
            <a:r>
              <a:rPr lang="en-US" sz="1801" b="1" dirty="0">
                <a:latin typeface="Verdana" pitchFamily="34" charset="0"/>
                <a:ea typeface="Verdana" pitchFamily="34" charset="0"/>
                <a:cs typeface="Verdana" pitchFamily="34" charset="0"/>
              </a:rPr>
              <a:t>How do tariffs affect the economy, people, and workers?</a:t>
            </a:r>
            <a:endParaRPr lang="en-US" sz="2881" b="1" dirty="0">
              <a:solidFill>
                <a:srgbClr val="0070C0"/>
              </a:solidFill>
              <a:ea typeface="Verdana" pitchFamily="34" charset="0"/>
              <a:cs typeface="Verdana" pitchFamily="34" charset="0"/>
            </a:endParaRPr>
          </a:p>
        </p:txBody>
      </p:sp>
      <p:sp>
        <p:nvSpPr>
          <p:cNvPr id="7" name="Text Box 2"/>
          <p:cNvSpPr txBox="1">
            <a:spLocks noChangeArrowheads="1"/>
          </p:cNvSpPr>
          <p:nvPr/>
        </p:nvSpPr>
        <p:spPr bwMode="auto">
          <a:xfrm>
            <a:off x="2664856" y="959092"/>
            <a:ext cx="1715215" cy="528425"/>
          </a:xfrm>
          <a:prstGeom prst="rect">
            <a:avLst/>
          </a:prstGeom>
          <a:noFill/>
          <a:ln w="9525">
            <a:noFill/>
            <a:miter lim="800000"/>
            <a:headEnd/>
            <a:tailEnd/>
          </a:ln>
          <a:effectLst/>
        </p:spPr>
        <p:txBody>
          <a:bodyPr lIns="81034" tIns="42138" rIns="81034" bIns="42138">
            <a:spAutoFit/>
          </a:bodyPr>
          <a:lstStyle/>
          <a:p>
            <a:pPr indent="658661">
              <a:tabLst>
                <a:tab pos="658661" algn="l"/>
              </a:tabLst>
              <a:defRPr/>
            </a:pPr>
            <a:r>
              <a:rPr lang="en-US" sz="2881" b="1" dirty="0">
                <a:solidFill>
                  <a:srgbClr val="0070C0"/>
                </a:solidFill>
                <a:ea typeface="Verdana" pitchFamily="34" charset="0"/>
                <a:cs typeface="Verdana" pitchFamily="34" charset="0"/>
              </a:rPr>
              <a:t>“</a:t>
            </a:r>
          </a:p>
        </p:txBody>
      </p:sp>
      <p:sp>
        <p:nvSpPr>
          <p:cNvPr id="8" name="Text Box 2"/>
          <p:cNvSpPr txBox="1">
            <a:spLocks noChangeArrowheads="1"/>
          </p:cNvSpPr>
          <p:nvPr/>
        </p:nvSpPr>
        <p:spPr bwMode="auto">
          <a:xfrm>
            <a:off x="5752243" y="3429001"/>
            <a:ext cx="1715215" cy="528425"/>
          </a:xfrm>
          <a:prstGeom prst="rect">
            <a:avLst/>
          </a:prstGeom>
          <a:noFill/>
          <a:ln w="9525">
            <a:noFill/>
            <a:miter lim="800000"/>
            <a:headEnd/>
            <a:tailEnd/>
          </a:ln>
          <a:effectLst/>
        </p:spPr>
        <p:txBody>
          <a:bodyPr lIns="81034" tIns="42138" rIns="81034" bIns="42138">
            <a:spAutoFit/>
          </a:bodyPr>
          <a:lstStyle/>
          <a:p>
            <a:pPr indent="658661">
              <a:tabLst>
                <a:tab pos="658661" algn="l"/>
              </a:tabLst>
              <a:defRPr/>
            </a:pPr>
            <a:r>
              <a:rPr lang="en-US" sz="2881" b="1" dirty="0">
                <a:solidFill>
                  <a:srgbClr val="0070C0"/>
                </a:solidFill>
                <a:ea typeface="Verdana" pitchFamily="34" charset="0"/>
                <a:cs typeface="Verdana" pitchFamily="34" charset="0"/>
              </a:rPr>
              <a:t>”</a:t>
            </a:r>
          </a:p>
        </p:txBody>
      </p:sp>
    </p:spTree>
    <p:extLst>
      <p:ext uri="{BB962C8B-B14F-4D97-AF65-F5344CB8AC3E}">
        <p14:creationId xmlns="" xmlns:p14="http://schemas.microsoft.com/office/powerpoint/2010/main" val="2038586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90152"/>
            <a:ext cx="3721995" cy="523220"/>
          </a:xfrm>
          <a:prstGeom prst="rect">
            <a:avLst/>
          </a:prstGeom>
          <a:noFill/>
        </p:spPr>
        <p:txBody>
          <a:bodyPr wrap="square" rtlCol="0">
            <a:spAutoFit/>
          </a:bodyPr>
          <a:lstStyle/>
          <a:p>
            <a:r>
              <a:rPr lang="en-US" sz="2800" dirty="0" smtClean="0"/>
              <a:t>Definitions</a:t>
            </a:r>
            <a:endParaRPr lang="en-US" sz="2800" dirty="0"/>
          </a:p>
        </p:txBody>
      </p:sp>
      <p:sp>
        <p:nvSpPr>
          <p:cNvPr id="3" name="TextBox 2"/>
          <p:cNvSpPr txBox="1"/>
          <p:nvPr/>
        </p:nvSpPr>
        <p:spPr>
          <a:xfrm>
            <a:off x="334851" y="479722"/>
            <a:ext cx="11062952" cy="6294565"/>
          </a:xfrm>
          <a:prstGeom prst="rect">
            <a:avLst/>
          </a:prstGeom>
          <a:noFill/>
        </p:spPr>
        <p:txBody>
          <a:bodyPr wrap="square" rtlCol="0">
            <a:spAutoFit/>
          </a:bodyPr>
          <a:lstStyle/>
          <a:p>
            <a:r>
              <a:rPr lang="en-US" b="1" dirty="0" smtClean="0"/>
              <a:t>Economy</a:t>
            </a:r>
            <a:r>
              <a:rPr lang="en-US" dirty="0" smtClean="0"/>
              <a:t>: </a:t>
            </a:r>
            <a:r>
              <a:rPr lang="en-US" dirty="0" smtClean="0">
                <a:solidFill>
                  <a:srgbClr val="FF0000"/>
                </a:solidFill>
              </a:rPr>
              <a:t>the </a:t>
            </a:r>
            <a:r>
              <a:rPr lang="en-US" dirty="0">
                <a:solidFill>
                  <a:srgbClr val="FF0000"/>
                </a:solidFill>
              </a:rPr>
              <a:t>wealth and resources of a country or region, especially in terms of the production and consumption of goods and </a:t>
            </a:r>
            <a:r>
              <a:rPr lang="en-US" dirty="0" smtClean="0">
                <a:solidFill>
                  <a:srgbClr val="FF0000"/>
                </a:solidFill>
              </a:rPr>
              <a:t>services.</a:t>
            </a:r>
          </a:p>
          <a:p>
            <a:r>
              <a:rPr lang="en-US" b="1" dirty="0" smtClean="0"/>
              <a:t>Tariff</a:t>
            </a:r>
            <a:r>
              <a:rPr lang="en-US" dirty="0" smtClean="0"/>
              <a:t>: a </a:t>
            </a:r>
            <a:r>
              <a:rPr lang="en-US" dirty="0"/>
              <a:t>tax or duty to be paid on a particular class of imports or </a:t>
            </a:r>
            <a:r>
              <a:rPr lang="en-US" dirty="0" smtClean="0"/>
              <a:t>exports.</a:t>
            </a:r>
          </a:p>
          <a:p>
            <a:r>
              <a:rPr lang="en-US" b="1" dirty="0"/>
              <a:t>Internal: </a:t>
            </a:r>
            <a:r>
              <a:rPr lang="en-US" dirty="0">
                <a:solidFill>
                  <a:srgbClr val="FF0000"/>
                </a:solidFill>
              </a:rPr>
              <a:t>of or situated on the inside</a:t>
            </a:r>
            <a:r>
              <a:rPr lang="en-US" dirty="0"/>
              <a:t>.</a:t>
            </a:r>
            <a:endParaRPr lang="en-US" dirty="0" smtClean="0"/>
          </a:p>
          <a:p>
            <a:r>
              <a:rPr lang="en-US" b="1" dirty="0"/>
              <a:t>Interpreting: </a:t>
            </a:r>
            <a:r>
              <a:rPr lang="en-US" dirty="0"/>
              <a:t>explain the meaning of (information, words, or actions).</a:t>
            </a:r>
            <a:endParaRPr lang="en-US" dirty="0" smtClean="0"/>
          </a:p>
          <a:p>
            <a:r>
              <a:rPr lang="en-US" b="1" dirty="0"/>
              <a:t>Interstate: </a:t>
            </a:r>
            <a:r>
              <a:rPr lang="en-US" dirty="0">
                <a:solidFill>
                  <a:srgbClr val="002060"/>
                </a:solidFill>
              </a:rPr>
              <a:t>existing or carried on between </a:t>
            </a:r>
            <a:r>
              <a:rPr lang="en-US" dirty="0" smtClean="0">
                <a:solidFill>
                  <a:srgbClr val="002060"/>
                </a:solidFill>
              </a:rPr>
              <a:t>states.</a:t>
            </a:r>
          </a:p>
          <a:p>
            <a:r>
              <a:rPr lang="en-US" b="1" dirty="0" smtClean="0"/>
              <a:t>Diplomacy</a:t>
            </a:r>
            <a:r>
              <a:rPr lang="en-US" dirty="0" smtClean="0"/>
              <a:t>: </a:t>
            </a:r>
            <a:r>
              <a:rPr lang="en-US" dirty="0" smtClean="0">
                <a:solidFill>
                  <a:srgbClr val="7030A0"/>
                </a:solidFill>
              </a:rPr>
              <a:t>the </a:t>
            </a:r>
            <a:r>
              <a:rPr lang="en-US" dirty="0">
                <a:solidFill>
                  <a:srgbClr val="7030A0"/>
                </a:solidFill>
              </a:rPr>
              <a:t>profession, activity, or skill of managing international relations, typically by a country's representatives abroad.</a:t>
            </a:r>
            <a:endParaRPr lang="en-US" dirty="0" smtClean="0">
              <a:solidFill>
                <a:srgbClr val="7030A0"/>
              </a:solidFill>
            </a:endParaRPr>
          </a:p>
          <a:p>
            <a:r>
              <a:rPr lang="en-US" b="1" dirty="0" smtClean="0"/>
              <a:t>Doctrine: </a:t>
            </a:r>
            <a:r>
              <a:rPr lang="en-US" dirty="0"/>
              <a:t>a stated principle of government policy, mainly in foreign or military affairs.</a:t>
            </a:r>
            <a:endParaRPr lang="en-US" dirty="0" smtClean="0"/>
          </a:p>
          <a:p>
            <a:r>
              <a:rPr lang="en-US" b="1" dirty="0"/>
              <a:t>Alliance: </a:t>
            </a:r>
            <a:r>
              <a:rPr lang="en-US" dirty="0">
                <a:solidFill>
                  <a:srgbClr val="00B050"/>
                </a:solidFill>
              </a:rPr>
              <a:t>a union or association formed for mutual benefit, especially between countries or </a:t>
            </a:r>
            <a:r>
              <a:rPr lang="en-US" dirty="0" smtClean="0">
                <a:solidFill>
                  <a:srgbClr val="00B050"/>
                </a:solidFill>
              </a:rPr>
              <a:t>organizations.</a:t>
            </a:r>
          </a:p>
          <a:p>
            <a:r>
              <a:rPr lang="en-US" b="1" dirty="0"/>
              <a:t>Urban: </a:t>
            </a:r>
            <a:r>
              <a:rPr lang="en-US" dirty="0"/>
              <a:t>in, relating to, or characteristic of a city or town.</a:t>
            </a:r>
            <a:endParaRPr lang="en-US" dirty="0" smtClean="0"/>
          </a:p>
          <a:p>
            <a:r>
              <a:rPr lang="en-US" b="1" dirty="0"/>
              <a:t>Rural: </a:t>
            </a:r>
            <a:r>
              <a:rPr lang="en-US" dirty="0">
                <a:solidFill>
                  <a:srgbClr val="FF0000"/>
                </a:solidFill>
              </a:rPr>
              <a:t>in, relating to, or characteristic of the countryside rather than the town.</a:t>
            </a:r>
            <a:endParaRPr lang="en-US" dirty="0" smtClean="0">
              <a:solidFill>
                <a:srgbClr val="FF0000"/>
              </a:solidFill>
            </a:endParaRPr>
          </a:p>
          <a:p>
            <a:r>
              <a:rPr lang="en-US" b="1" dirty="0"/>
              <a:t>Havens: </a:t>
            </a:r>
            <a:r>
              <a:rPr lang="en-US" dirty="0">
                <a:solidFill>
                  <a:srgbClr val="7030A0"/>
                </a:solidFill>
              </a:rPr>
              <a:t>a place of safety or refuge</a:t>
            </a:r>
            <a:r>
              <a:rPr lang="en-US" dirty="0"/>
              <a:t>.</a:t>
            </a:r>
            <a:endParaRPr lang="en-US" dirty="0" smtClean="0"/>
          </a:p>
          <a:p>
            <a:r>
              <a:rPr lang="en-US" b="1" dirty="0" smtClean="0"/>
              <a:t>Thrived: </a:t>
            </a:r>
            <a:r>
              <a:rPr lang="en-US" dirty="0"/>
              <a:t>prosper; </a:t>
            </a:r>
            <a:r>
              <a:rPr lang="en-US" dirty="0" smtClean="0"/>
              <a:t>flourish.</a:t>
            </a:r>
          </a:p>
          <a:p>
            <a:r>
              <a:rPr lang="en-US" b="1" dirty="0"/>
              <a:t>Dominated: </a:t>
            </a:r>
            <a:r>
              <a:rPr lang="en-US" dirty="0">
                <a:solidFill>
                  <a:srgbClr val="00B050"/>
                </a:solidFill>
              </a:rPr>
              <a:t>have a commanding influence on; exercise control over.</a:t>
            </a:r>
            <a:endParaRPr lang="en-US" dirty="0" smtClean="0">
              <a:solidFill>
                <a:srgbClr val="00B050"/>
              </a:solidFill>
            </a:endParaRPr>
          </a:p>
          <a:p>
            <a:r>
              <a:rPr lang="en-US" b="1" dirty="0"/>
              <a:t>Ambiguous</a:t>
            </a:r>
            <a:r>
              <a:rPr lang="en-US" dirty="0"/>
              <a:t>: unclear or inexact because a choice between alternatives has not been made.</a:t>
            </a:r>
            <a:endParaRPr lang="en-US" dirty="0" smtClean="0"/>
          </a:p>
          <a:p>
            <a:r>
              <a:rPr lang="en-US" b="1" dirty="0" smtClean="0"/>
              <a:t>Coping: </a:t>
            </a:r>
            <a:r>
              <a:rPr lang="en-US" dirty="0" smtClean="0">
                <a:solidFill>
                  <a:srgbClr val="FF0000"/>
                </a:solidFill>
              </a:rPr>
              <a:t>to </a:t>
            </a:r>
            <a:r>
              <a:rPr lang="en-US" dirty="0">
                <a:solidFill>
                  <a:srgbClr val="FF0000"/>
                </a:solidFill>
              </a:rPr>
              <a:t>struggle or deal, especially on fairly even terms or with some degree of </a:t>
            </a:r>
            <a:r>
              <a:rPr lang="en-US" dirty="0" smtClean="0">
                <a:solidFill>
                  <a:srgbClr val="FF0000"/>
                </a:solidFill>
              </a:rPr>
              <a:t>success.</a:t>
            </a:r>
          </a:p>
          <a:p>
            <a:r>
              <a:rPr lang="en-US" b="1" dirty="0"/>
              <a:t>Opponents: </a:t>
            </a:r>
            <a:r>
              <a:rPr lang="en-US" dirty="0"/>
              <a:t>someone who competes against or fights another in a contest, game, or argument; a rival or </a:t>
            </a:r>
            <a:r>
              <a:rPr lang="en-US" dirty="0" smtClean="0"/>
              <a:t>adversary.</a:t>
            </a:r>
          </a:p>
          <a:p>
            <a:r>
              <a:rPr lang="en-US" b="1" dirty="0"/>
              <a:t>Controversy: </a:t>
            </a:r>
            <a:r>
              <a:rPr lang="en-US" dirty="0" smtClean="0">
                <a:solidFill>
                  <a:srgbClr val="00B0F0"/>
                </a:solidFill>
              </a:rPr>
              <a:t>disagreement, typically when prolonged, public, and heated.</a:t>
            </a:r>
          </a:p>
          <a:p>
            <a:r>
              <a:rPr lang="en-US" b="1" dirty="0" smtClean="0"/>
              <a:t>Procedure</a:t>
            </a:r>
            <a:r>
              <a:rPr lang="en-US" b="1" dirty="0"/>
              <a:t>: </a:t>
            </a:r>
            <a:r>
              <a:rPr lang="en-US" dirty="0">
                <a:solidFill>
                  <a:srgbClr val="00B050"/>
                </a:solidFill>
              </a:rPr>
              <a:t>an established or official way of doing something.</a:t>
            </a:r>
            <a:endParaRPr lang="en-US" dirty="0" smtClean="0">
              <a:solidFill>
                <a:srgbClr val="00B050"/>
              </a:solidFill>
            </a:endParaRPr>
          </a:p>
          <a:p>
            <a:r>
              <a:rPr lang="en-US" b="1" dirty="0"/>
              <a:t>Secede: </a:t>
            </a:r>
            <a:r>
              <a:rPr lang="en-US" dirty="0"/>
              <a:t>withdraw formally from membership in a federal union, an alliance, or a political or religious organization.</a:t>
            </a:r>
            <a:endParaRPr lang="en-US" dirty="0" smtClean="0"/>
          </a:p>
          <a:p>
            <a:r>
              <a:rPr lang="en-US" b="1" dirty="0"/>
              <a:t>Sovereign: </a:t>
            </a:r>
            <a:r>
              <a:rPr lang="en-US" dirty="0">
                <a:solidFill>
                  <a:srgbClr val="00B0F0"/>
                </a:solidFill>
              </a:rPr>
              <a:t>possessing supreme or ultimate </a:t>
            </a:r>
            <a:r>
              <a:rPr lang="en-US" dirty="0" smtClean="0">
                <a:solidFill>
                  <a:srgbClr val="00B0F0"/>
                </a:solidFill>
              </a:rPr>
              <a:t>power.</a:t>
            </a:r>
            <a:endParaRPr lang="en-US" dirty="0">
              <a:solidFill>
                <a:srgbClr val="00B0F0"/>
              </a:solidFill>
            </a:endParaRPr>
          </a:p>
        </p:txBody>
      </p:sp>
    </p:spTree>
    <p:extLst>
      <p:ext uri="{BB962C8B-B14F-4D97-AF65-F5344CB8AC3E}">
        <p14:creationId xmlns="" xmlns:p14="http://schemas.microsoft.com/office/powerpoint/2010/main" val="835489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99876" y="723095"/>
            <a:ext cx="8178219" cy="5015974"/>
          </a:xfrm>
          <a:prstGeom prst="rect">
            <a:avLst/>
          </a:prstGeom>
        </p:spPr>
      </p:pic>
    </p:spTree>
    <p:extLst>
      <p:ext uri="{BB962C8B-B14F-4D97-AF65-F5344CB8AC3E}">
        <p14:creationId xmlns="" xmlns:p14="http://schemas.microsoft.com/office/powerpoint/2010/main" val="352595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AMERICAN PRESIDENTS </a:t>
            </a:r>
            <a:endParaRPr lang="en-US" b="1" dirty="0"/>
          </a:p>
        </p:txBody>
      </p:sp>
      <p:sp>
        <p:nvSpPr>
          <p:cNvPr id="6" name="TextBox 5"/>
          <p:cNvSpPr txBox="1"/>
          <p:nvPr/>
        </p:nvSpPr>
        <p:spPr>
          <a:xfrm>
            <a:off x="553791" y="1442434"/>
            <a:ext cx="9401577" cy="4524315"/>
          </a:xfrm>
          <a:prstGeom prst="rect">
            <a:avLst/>
          </a:prstGeom>
          <a:noFill/>
        </p:spPr>
        <p:txBody>
          <a:bodyPr wrap="square" rtlCol="0">
            <a:spAutoFit/>
          </a:bodyPr>
          <a:lstStyle/>
          <a:p>
            <a:pPr marL="514350" indent="-514350">
              <a:buFont typeface="+mj-lt"/>
              <a:buAutoNum type="arabicPeriod"/>
            </a:pPr>
            <a:r>
              <a:rPr lang="en-US" sz="3200" dirty="0" smtClean="0"/>
              <a:t>George Washington 1789-1797</a:t>
            </a:r>
          </a:p>
          <a:p>
            <a:pPr marL="514350" indent="-514350">
              <a:buFont typeface="+mj-lt"/>
              <a:buAutoNum type="arabicPeriod"/>
            </a:pPr>
            <a:endParaRPr lang="en-US" sz="3200" dirty="0" smtClean="0"/>
          </a:p>
          <a:p>
            <a:pPr marL="514350" indent="-514350">
              <a:buFont typeface="+mj-lt"/>
              <a:buAutoNum type="arabicPeriod"/>
            </a:pPr>
            <a:r>
              <a:rPr lang="en-US" sz="3200" dirty="0" smtClean="0"/>
              <a:t>John Adams 1797-1801</a:t>
            </a:r>
          </a:p>
          <a:p>
            <a:pPr marL="514350" indent="-514350">
              <a:buFont typeface="+mj-lt"/>
              <a:buAutoNum type="arabicPeriod"/>
            </a:pPr>
            <a:endParaRPr lang="en-US" sz="3200" dirty="0" smtClean="0"/>
          </a:p>
          <a:p>
            <a:pPr marL="514350" indent="-514350">
              <a:buFont typeface="+mj-lt"/>
              <a:buAutoNum type="arabicPeriod"/>
            </a:pPr>
            <a:r>
              <a:rPr lang="en-US" sz="3200" dirty="0" smtClean="0"/>
              <a:t>Thomas Jefferson 1801-1809</a:t>
            </a:r>
          </a:p>
          <a:p>
            <a:pPr marL="514350" indent="-514350">
              <a:buFont typeface="+mj-lt"/>
              <a:buAutoNum type="arabicPeriod"/>
            </a:pPr>
            <a:endParaRPr lang="en-US" sz="3200" dirty="0" smtClean="0"/>
          </a:p>
          <a:p>
            <a:pPr marL="514350" indent="-514350">
              <a:buFont typeface="+mj-lt"/>
              <a:buAutoNum type="arabicPeriod"/>
            </a:pPr>
            <a:r>
              <a:rPr lang="en-US" sz="3200" dirty="0" smtClean="0"/>
              <a:t>James Madison 1809-1817</a:t>
            </a:r>
          </a:p>
          <a:p>
            <a:pPr marL="514350" indent="-514350">
              <a:buFont typeface="+mj-lt"/>
              <a:buAutoNum type="arabicPeriod"/>
            </a:pPr>
            <a:endParaRPr lang="en-US" sz="3200" dirty="0" smtClean="0"/>
          </a:p>
          <a:p>
            <a:pPr marL="514350" indent="-514350">
              <a:buFont typeface="+mj-lt"/>
              <a:buAutoNum type="arabicPeriod"/>
            </a:pPr>
            <a:r>
              <a:rPr lang="en-US" sz="3200" dirty="0" smtClean="0"/>
              <a:t>John Quincy Adams 1825-1829</a:t>
            </a:r>
            <a:endParaRPr lang="en-US" sz="3200" dirty="0"/>
          </a:p>
        </p:txBody>
      </p:sp>
      <p:pic>
        <p:nvPicPr>
          <p:cNvPr id="7" name="Picture 6"/>
          <p:cNvPicPr>
            <a:picLocks noChangeAspect="1"/>
          </p:cNvPicPr>
          <p:nvPr/>
        </p:nvPicPr>
        <p:blipFill>
          <a:blip r:embed="rId2" cstate="print"/>
          <a:stretch>
            <a:fillRect/>
          </a:stretch>
        </p:blipFill>
        <p:spPr>
          <a:xfrm>
            <a:off x="9970551" y="267958"/>
            <a:ext cx="1897092" cy="1897092"/>
          </a:xfrm>
          <a:prstGeom prst="rect">
            <a:avLst/>
          </a:prstGeom>
        </p:spPr>
      </p:pic>
      <p:pic>
        <p:nvPicPr>
          <p:cNvPr id="8" name="Picture 7"/>
          <p:cNvPicPr>
            <a:picLocks noChangeAspect="1"/>
          </p:cNvPicPr>
          <p:nvPr/>
        </p:nvPicPr>
        <p:blipFill>
          <a:blip r:embed="rId3" cstate="print"/>
          <a:stretch>
            <a:fillRect/>
          </a:stretch>
        </p:blipFill>
        <p:spPr>
          <a:xfrm>
            <a:off x="8470929" y="2165050"/>
            <a:ext cx="1766353" cy="2225605"/>
          </a:xfrm>
          <a:prstGeom prst="rect">
            <a:avLst/>
          </a:prstGeom>
        </p:spPr>
      </p:pic>
      <p:pic>
        <p:nvPicPr>
          <p:cNvPr id="9" name="Picture 8"/>
          <p:cNvPicPr>
            <a:picLocks noChangeAspect="1"/>
          </p:cNvPicPr>
          <p:nvPr/>
        </p:nvPicPr>
        <p:blipFill>
          <a:blip r:embed="rId4" cstate="print"/>
          <a:stretch>
            <a:fillRect/>
          </a:stretch>
        </p:blipFill>
        <p:spPr>
          <a:xfrm>
            <a:off x="6381819" y="2113851"/>
            <a:ext cx="2143125" cy="2143125"/>
          </a:xfrm>
          <a:prstGeom prst="rect">
            <a:avLst/>
          </a:prstGeom>
        </p:spPr>
      </p:pic>
      <p:pic>
        <p:nvPicPr>
          <p:cNvPr id="10" name="Picture 9"/>
          <p:cNvPicPr>
            <a:picLocks noChangeAspect="1"/>
          </p:cNvPicPr>
          <p:nvPr/>
        </p:nvPicPr>
        <p:blipFill>
          <a:blip r:embed="rId5" cstate="print"/>
          <a:stretch>
            <a:fillRect/>
          </a:stretch>
        </p:blipFill>
        <p:spPr>
          <a:xfrm>
            <a:off x="8492526" y="4256976"/>
            <a:ext cx="1796719" cy="2117872"/>
          </a:xfrm>
          <a:prstGeom prst="rect">
            <a:avLst/>
          </a:prstGeom>
        </p:spPr>
      </p:pic>
      <p:pic>
        <p:nvPicPr>
          <p:cNvPr id="11" name="Picture 10"/>
          <p:cNvPicPr>
            <a:picLocks noChangeAspect="1"/>
          </p:cNvPicPr>
          <p:nvPr/>
        </p:nvPicPr>
        <p:blipFill>
          <a:blip r:embed="rId6" cstate="print"/>
          <a:stretch>
            <a:fillRect/>
          </a:stretch>
        </p:blipFill>
        <p:spPr>
          <a:xfrm>
            <a:off x="6349401" y="4256976"/>
            <a:ext cx="2143125" cy="2143125"/>
          </a:xfrm>
          <a:prstGeom prst="rect">
            <a:avLst/>
          </a:prstGeom>
        </p:spPr>
      </p:pic>
    </p:spTree>
    <p:extLst>
      <p:ext uri="{BB962C8B-B14F-4D97-AF65-F5344CB8AC3E}">
        <p14:creationId xmlns="" xmlns:p14="http://schemas.microsoft.com/office/powerpoint/2010/main" val="68673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3903" y="294905"/>
            <a:ext cx="8336924" cy="3056221"/>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Economic Nationalism</a:t>
            </a:r>
          </a:p>
          <a:p>
            <a:pPr marL="342900" indent="-342900">
              <a:lnSpc>
                <a:spcPct val="107000"/>
              </a:lnSpc>
              <a:buFont typeface="Wingdings" panose="05000000000000000000" pitchFamily="2" charset="2"/>
              <a:buChar char="Ø"/>
            </a:pPr>
            <a:r>
              <a:rPr lang="en-US" sz="2000" dirty="0" smtClean="0">
                <a:latin typeface="Calibri" panose="020F0502020204030204" pitchFamily="34" charset="0"/>
                <a:ea typeface="Calibri" panose="020F0502020204030204" pitchFamily="34" charset="0"/>
                <a:cs typeface="Times New Roman" panose="02020603050405020304" pitchFamily="18" charset="0"/>
              </a:rPr>
              <a:t>After the War of 1812 there was a strong sense of national pride that spread throughout the nation. </a:t>
            </a:r>
          </a:p>
          <a:p>
            <a:pPr>
              <a:lnSpc>
                <a:spcPct val="107000"/>
              </a:lnSpc>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With no national bank to regulate currency inflation started to set in.  </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After the War of 1812 the government had to pay high interest rates on the loans to pay for the war.  As a result, the congress approved a second national bank.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rot="10800000" flipV="1">
            <a:off x="2313902" y="3342188"/>
            <a:ext cx="8169499" cy="2397579"/>
          </a:xfrm>
          <a:prstGeom prst="rect">
            <a:avLst/>
          </a:prstGeom>
        </p:spPr>
        <p:txBody>
          <a:bodyPr wrap="square">
            <a:spAutoFit/>
          </a:bodyPr>
          <a:lstStyle/>
          <a:p>
            <a:pPr marL="342900" indent="-342900">
              <a:lnSpc>
                <a:spcPct val="107000"/>
              </a:lnSpc>
              <a:buFont typeface="Wingdings" panose="05000000000000000000" pitchFamily="2" charset="2"/>
              <a:buChar char="Ø"/>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After the War of 1812 inexpensive British goods threatened to put American manufacturers out of business.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Congress </a:t>
            </a: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passed the Tariff of 1816.  </a:t>
            </a:r>
          </a:p>
          <a:p>
            <a:pPr>
              <a:lnSpc>
                <a:spcPct val="107000"/>
              </a:lnSpc>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Wingdings" panose="05000000000000000000" pitchFamily="2" charset="2"/>
              <a:buChar char="Ø"/>
            </a:pPr>
            <a:r>
              <a:rPr lang="en-US" sz="2000"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was not a revenue tariff that provided income for the federal government.  It was a protective tariff that raised the prices of imports to help support American manufacturers</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511947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1" y="193183"/>
            <a:ext cx="11719774" cy="6560658"/>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Judicial nationalism</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Between 1816 and 1824 the Supreme Court under chief Justice John Marshall issued several rulings that helped unify the country after the war of 1812.</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Martin vs. Hunter’s lessee</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 1816 the Court decided it had the authority to hear all appeals of state court decisions in cases involving federal statues and treaties.  It happened because Denny Martin a British citizen had tried to sell land in Virginia he had inherited.  The state law said no enemy could inherent land.  The Supreme Court ruled Virginia’s law conflicted with Jay’s Treaty that allowed lands belonging to Loyalists before the war would still be able to keep it. </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McCulloch vs. Maryland</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 1819 Maryland attempted to tax the Second National Bank.  The Court addressed the authority of the federal government to create a national bank stating the Constitution grants this under the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“Necessary and Proper Clause.”  </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Court decided the federal government was “supreme in its own sphere of action.”  Meaning a state government could not interfere with an agency of the federal government operating within the state’s boarder.</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Gibbons vs. Ogden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 case in 1824 where a company was granted a monopoly by the state of New York to control all steamboat traffic on New York waters who tried to expand into New Jersey.  The Court declared the monopoly unconstitutional.</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Constitution grants the federal government control over interstate commerce.</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9888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64" y="470270"/>
            <a:ext cx="10818254" cy="5822043"/>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Nationalist Diplomacy</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wave of nationalism influenced the nation’s foreign affairs.</a:t>
            </a:r>
          </a:p>
          <a:p>
            <a:pPr>
              <a:lnSpc>
                <a:spcPct val="107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Florida was under the control of the Spanish empire. </a:t>
            </a:r>
          </a:p>
          <a:p>
            <a:pPr marL="285750" indent="-285750">
              <a:lnSpc>
                <a:spcPct val="107000"/>
              </a:lnSpc>
              <a:buFont typeface="Wingdings" panose="05000000000000000000" pitchFamily="2" charset="2"/>
              <a:buChar char="Ø"/>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Southerners were angry because slaves would escape and go to Florida where slavery was banned.  Additionally, Southerners were banned from going into Florida and recapturing the slaves.</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Creek tribe seized the lands of American settlers along the borders. </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Many tribes united with other tribes and adopted the name Seminole.</a:t>
            </a: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Seminoles in Spanish Florida and in Georgia started raiding the areas.</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In 1817 John C. Calhoun the Secretary of War ordered General Andrew Jackson into Florida to stop the Seminole raids.  After destroying several Seminole villages, Jackson disobeyed orders and seized the Spanish settlements of St. Marks and Pensacola, and removed the Spanish governor of Florida.</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Spanish were angry and demanded Jackson leave and be punished.  Our government said no because they have not did the job of governing their territory.</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Spain gave in and ceded all of Florida to the USA in the Adams-</a:t>
            </a:r>
            <a:r>
              <a:rPr lang="en-US" dirty="0" err="1"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Onis</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Treaty of 1819. The treaty finalized the western boarder of the Louisiana Purchase.</a:t>
            </a:r>
            <a:endPar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241021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1070" y="656823"/>
            <a:ext cx="9105364" cy="2265685"/>
          </a:xfrm>
          <a:prstGeom prst="rect">
            <a:avLst/>
          </a:prstGeom>
        </p:spPr>
        <p:txBody>
          <a:bodyPr wrap="square">
            <a:spAutoFit/>
          </a:bodyPr>
          <a:lstStyle/>
          <a:p>
            <a:pPr algn="ctr">
              <a:lnSpc>
                <a:spcPct val="107000"/>
              </a:lnSpc>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Monroe Doctrine</a:t>
            </a:r>
          </a:p>
          <a:p>
            <a:pPr>
              <a:lnSpc>
                <a:spcPct val="107000"/>
              </a:lnSpc>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Do to land disputes between European nations in the </a:t>
            </a:r>
            <a:r>
              <a:rPr lang="en-US"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Americas President Monroe declared the American continents were not to be colonized anymore.</a:t>
            </a:r>
          </a:p>
          <a:p>
            <a:pPr marL="285750" indent="-285750">
              <a:lnSpc>
                <a:spcPct val="107000"/>
              </a:lnSpc>
              <a:buFont typeface="Wingdings" panose="05000000000000000000" pitchFamily="2" charset="2"/>
              <a:buChar char="Ø"/>
            </a:pP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Ø"/>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The policy started the beginning of a long term American policy of trying to prevent further powers from interfering in Latin American political affairs.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stretch>
            <a:fillRect/>
          </a:stretch>
        </p:blipFill>
        <p:spPr>
          <a:xfrm>
            <a:off x="3451806" y="3415652"/>
            <a:ext cx="5163891" cy="2447925"/>
          </a:xfrm>
          <a:prstGeom prst="rect">
            <a:avLst/>
          </a:prstGeom>
        </p:spPr>
      </p:pic>
    </p:spTree>
    <p:extLst>
      <p:ext uri="{BB962C8B-B14F-4D97-AF65-F5344CB8AC3E}">
        <p14:creationId xmlns="" xmlns:p14="http://schemas.microsoft.com/office/powerpoint/2010/main" val="2744347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1549</Words>
  <Application>Microsoft Office PowerPoint</Application>
  <PresentationFormat>Custom</PresentationFormat>
  <Paragraphs>183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AMERICAN PRESIDENTS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Tchakerian</dc:creator>
  <cp:lastModifiedBy>ECS</cp:lastModifiedBy>
  <cp:revision>18</cp:revision>
  <dcterms:created xsi:type="dcterms:W3CDTF">2015-09-13T15:19:46Z</dcterms:created>
  <dcterms:modified xsi:type="dcterms:W3CDTF">2017-09-25T19:02:34Z</dcterms:modified>
</cp:coreProperties>
</file>