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3" r:id="rId2"/>
  </p:sldMasterIdLst>
  <p:notesMasterIdLst>
    <p:notesMasterId r:id="rId55"/>
  </p:notesMasterIdLst>
  <p:sldIdLst>
    <p:sldId id="278" r:id="rId3"/>
    <p:sldId id="291" r:id="rId4"/>
    <p:sldId id="256" r:id="rId5"/>
    <p:sldId id="277" r:id="rId6"/>
    <p:sldId id="279" r:id="rId7"/>
    <p:sldId id="287" r:id="rId8"/>
    <p:sldId id="280" r:id="rId9"/>
    <p:sldId id="288" r:id="rId10"/>
    <p:sldId id="257" r:id="rId11"/>
    <p:sldId id="281" r:id="rId12"/>
    <p:sldId id="282" r:id="rId13"/>
    <p:sldId id="284" r:id="rId14"/>
    <p:sldId id="283" r:id="rId15"/>
    <p:sldId id="285" r:id="rId16"/>
    <p:sldId id="286" r:id="rId17"/>
    <p:sldId id="268" r:id="rId18"/>
    <p:sldId id="258" r:id="rId19"/>
    <p:sldId id="269" r:id="rId20"/>
    <p:sldId id="292" r:id="rId21"/>
    <p:sldId id="259" r:id="rId22"/>
    <p:sldId id="273" r:id="rId23"/>
    <p:sldId id="294" r:id="rId24"/>
    <p:sldId id="293" r:id="rId25"/>
    <p:sldId id="296" r:id="rId26"/>
    <p:sldId id="295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260" r:id="rId35"/>
    <p:sldId id="276" r:id="rId36"/>
    <p:sldId id="305" r:id="rId37"/>
    <p:sldId id="304" r:id="rId38"/>
    <p:sldId id="306" r:id="rId39"/>
    <p:sldId id="307" r:id="rId40"/>
    <p:sldId id="267" r:id="rId41"/>
    <p:sldId id="261" r:id="rId42"/>
    <p:sldId id="308" r:id="rId43"/>
    <p:sldId id="290" r:id="rId44"/>
    <p:sldId id="274" r:id="rId45"/>
    <p:sldId id="262" r:id="rId46"/>
    <p:sldId id="264" r:id="rId47"/>
    <p:sldId id="275" r:id="rId48"/>
    <p:sldId id="265" r:id="rId49"/>
    <p:sldId id="289" r:id="rId50"/>
    <p:sldId id="263" r:id="rId51"/>
    <p:sldId id="272" r:id="rId52"/>
    <p:sldId id="271" r:id="rId53"/>
    <p:sldId id="270" r:id="rId54"/>
  </p:sldIdLst>
  <p:sldSz cx="10158413" cy="7616825"/>
  <p:notesSz cx="6858000" cy="91440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09" autoAdjust="0"/>
    <p:restoredTop sz="94660"/>
  </p:normalViewPr>
  <p:slideViewPr>
    <p:cSldViewPr>
      <p:cViewPr varScale="1">
        <p:scale>
          <a:sx n="63" d="100"/>
          <a:sy n="63" d="100"/>
        </p:scale>
        <p:origin x="1380" y="7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7038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Myriad Pro" pitchFamily="1" charset="0"/>
                <a:ea typeface="Geneva" pitchFamily="1" charset="0"/>
                <a:cs typeface="Geneva" pitchFamily="1" charset="0"/>
              </a:defRPr>
            </a:lvl1pPr>
          </a:lstStyle>
          <a:p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7038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Myriad Pro" pitchFamily="1" charset="0"/>
                <a:ea typeface="Geneva" pitchFamily="1" charset="0"/>
                <a:cs typeface="Geneva" pitchFamily="1" charset="0"/>
              </a:defRPr>
            </a:lvl1pPr>
          </a:lstStyle>
          <a:p>
            <a:endParaRPr lang="en-US"/>
          </a:p>
        </p:txBody>
      </p:sp>
      <p:sp>
        <p:nvSpPr>
          <p:cNvPr id="2054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5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4438" cy="4110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7038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Myriad Pro" pitchFamily="1" charset="0"/>
                <a:ea typeface="Geneva" pitchFamily="1" charset="0"/>
                <a:cs typeface="Geneva" pitchFamily="1" charset="0"/>
              </a:defRPr>
            </a:lvl1pPr>
          </a:lstStyle>
          <a:p>
            <a:endParaRPr lang="en-US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Myriad Pro" pitchFamily="1" charset="0"/>
                <a:ea typeface="Geneva" pitchFamily="1" charset="0"/>
                <a:cs typeface="Geneva" pitchFamily="1" charset="0"/>
              </a:defRPr>
            </a:lvl1pPr>
          </a:lstStyle>
          <a:p>
            <a:fld id="{C2053A82-D99C-4676-9DAD-EFEDA3E03C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367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C2053A82-D99C-4676-9DAD-EFEDA3E03CA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1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D22222D-EDD3-4C69-A696-B4F77C356832}" type="slidenum">
              <a:rPr lang="en-US"/>
              <a:pPr/>
              <a:t>45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77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D22222D-EDD3-4C69-A696-B4F77C356832}" type="slidenum">
              <a:rPr lang="en-US"/>
              <a:pPr/>
              <a:t>49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00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D22222D-EDD3-4C69-A696-B4F77C356832}" type="slidenum">
              <a:rPr lang="en-US"/>
              <a:pPr/>
              <a:t>3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35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D22222D-EDD3-4C69-A696-B4F77C356832}" type="slidenum">
              <a:rPr lang="en-US"/>
              <a:pPr/>
              <a:t>9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65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D22222D-EDD3-4C69-A696-B4F77C356832}" type="slidenum">
              <a:rPr lang="en-US"/>
              <a:pPr/>
              <a:t>17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20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D22222D-EDD3-4C69-A696-B4F77C356832}" type="slidenum">
              <a:rPr lang="en-US"/>
              <a:pPr/>
              <a:t>20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14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1181100" y="706438"/>
            <a:ext cx="4648200" cy="3486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2"/>
          <p:cNvSpPr>
            <a:spLocks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Truman rejects advice of George Marshall, who was worried that action would anger Arab states</a:t>
            </a:r>
          </a:p>
        </p:txBody>
      </p:sp>
    </p:spTree>
    <p:extLst>
      <p:ext uri="{BB962C8B-B14F-4D97-AF65-F5344CB8AC3E}">
        <p14:creationId xmlns:p14="http://schemas.microsoft.com/office/powerpoint/2010/main" val="3024396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D22222D-EDD3-4C69-A696-B4F77C356832}" type="slidenum">
              <a:rPr lang="en-US"/>
              <a:pPr/>
              <a:t>33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44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D22222D-EDD3-4C69-A696-B4F77C356832}" type="slidenum">
              <a:rPr lang="en-US"/>
              <a:pPr/>
              <a:t>40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996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D22222D-EDD3-4C69-A696-B4F77C356832}" type="slidenum">
              <a:rPr lang="en-US"/>
              <a:pPr/>
              <a:t>44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39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5375"/>
            <a:ext cx="8634413" cy="1633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6413"/>
            <a:ext cx="7110413" cy="19462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238" y="303213"/>
            <a:ext cx="2284412" cy="6502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03213"/>
            <a:ext cx="6700838" cy="6502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9137650" cy="1266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21" y="305026"/>
            <a:ext cx="9142572" cy="12694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7921" y="1777260"/>
            <a:ext cx="4486632" cy="50267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63860" y="1777259"/>
            <a:ext cx="4486632" cy="242786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63860" y="4374386"/>
            <a:ext cx="4486632" cy="242962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07921" y="7059669"/>
            <a:ext cx="2370296" cy="4055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70791" y="7059669"/>
            <a:ext cx="3216831" cy="4055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80196" y="7059669"/>
            <a:ext cx="2370296" cy="4055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B6059A6-FAAD-422A-9DDB-5D55495485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9408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21" y="305026"/>
            <a:ext cx="9142572" cy="12694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7921" y="1777260"/>
            <a:ext cx="4486632" cy="50267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3860" y="1777260"/>
            <a:ext cx="4486632" cy="50267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07921" y="7059669"/>
            <a:ext cx="2370296" cy="4055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70791" y="7059669"/>
            <a:ext cx="3216831" cy="4055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80196" y="7059669"/>
            <a:ext cx="2370296" cy="4055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76D7D14-D97F-41EB-9CC6-43DCBF429C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1911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>
            <a:off x="1626052" y="3942412"/>
            <a:ext cx="3301484" cy="1764"/>
          </a:xfrm>
          <a:prstGeom prst="line">
            <a:avLst/>
          </a:prstGeom>
          <a:noFill/>
          <a:ln w="9525">
            <a:solidFill>
              <a:srgbClr val="E9E9E8"/>
            </a:solidFill>
            <a:round/>
            <a:headEnd/>
            <a:tailEnd/>
          </a:ln>
          <a:effectLst>
            <a:outerShdw blurRad="31750" algn="tl" rotWithShape="0">
              <a:srgbClr val="808080">
                <a:alpha val="5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5230877" y="3942412"/>
            <a:ext cx="3301484" cy="1764"/>
          </a:xfrm>
          <a:prstGeom prst="line">
            <a:avLst/>
          </a:prstGeom>
          <a:noFill/>
          <a:ln w="9525">
            <a:solidFill>
              <a:srgbClr val="E9E9E8"/>
            </a:solidFill>
            <a:round/>
            <a:headEnd/>
            <a:tailEnd/>
          </a:ln>
          <a:effectLst>
            <a:outerShdw blurRad="31750" algn="tl" rotWithShape="0">
              <a:srgbClr val="808080">
                <a:alpha val="5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5043934" y="3915966"/>
            <a:ext cx="51145" cy="51131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accent2"/>
            </a:solidFill>
            <a:round/>
            <a:headEnd/>
            <a:tailEnd/>
          </a:ln>
          <a:effectLst>
            <a:outerShdw blurRad="31750" algn="tl" rotWithShape="0">
              <a:srgbClr val="808080">
                <a:alpha val="54999"/>
              </a:srgbClr>
            </a:outerShdw>
          </a:effectLst>
        </p:spPr>
        <p:txBody>
          <a:bodyPr anchor="ctr"/>
          <a:lstStyle/>
          <a:p>
            <a:pPr algn="ctr" eaLnBrk="1" hangingPunct="1">
              <a:buFont typeface="Times New Roman" pitchFamily="-1" charset="0"/>
              <a:buNone/>
              <a:defRPr/>
            </a:pPr>
            <a:endParaRPr lang="en-US" sz="2665">
              <a:solidFill>
                <a:prstClr val="white"/>
              </a:solidFill>
              <a:latin typeface="Constantia"/>
              <a:ea typeface="MS Gothic" pitchFamily="49" charset="-128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7921" y="4109180"/>
            <a:ext cx="9227225" cy="1269471"/>
          </a:xfrm>
        </p:spPr>
        <p:txBody>
          <a:bodyPr>
            <a:noAutofit/>
          </a:bodyPr>
          <a:lstStyle>
            <a:lvl1pPr marL="0" indent="0" algn="ctr">
              <a:buNone/>
              <a:defRPr sz="2443" spc="111" baseline="0">
                <a:solidFill>
                  <a:schemeClr val="tx2"/>
                </a:solidFill>
              </a:defRPr>
            </a:lvl1pPr>
            <a:lvl2pPr marL="507766" indent="0" algn="ctr">
              <a:buNone/>
            </a:lvl2pPr>
            <a:lvl3pPr marL="1015533" indent="0" algn="ctr">
              <a:buNone/>
            </a:lvl3pPr>
            <a:lvl4pPr marL="1523299" indent="0" algn="ctr">
              <a:buNone/>
            </a:lvl4pPr>
            <a:lvl5pPr marL="2031065" indent="0" algn="ctr">
              <a:buNone/>
            </a:lvl5pPr>
            <a:lvl6pPr marL="2538832" indent="0" algn="ctr">
              <a:buNone/>
            </a:lvl6pPr>
            <a:lvl7pPr marL="3046598" indent="0" algn="ctr">
              <a:buNone/>
            </a:lvl7pPr>
            <a:lvl8pPr marL="3554364" indent="0" algn="ctr">
              <a:buNone/>
            </a:lvl8pPr>
            <a:lvl9pPr marL="4062131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507921" y="1592372"/>
            <a:ext cx="9227225" cy="2200416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5331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015533">
              <a:buClrTx/>
              <a:buSzTx/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1015533">
              <a:buClrTx/>
              <a:buSzTx/>
              <a:defRPr/>
            </a:lvl1pPr>
          </a:lstStyle>
          <a:p>
            <a:fld id="{036E263C-6E58-432C-B7BA-DA024367BE6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1015533">
              <a:buClrTx/>
              <a:buSzTx/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705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07921" y="1692628"/>
            <a:ext cx="9142572" cy="507788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015533">
              <a:buClrTx/>
              <a:buSzTx/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015533">
              <a:buClrTx/>
              <a:buSzTx/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015533">
              <a:buClrTx/>
              <a:buSzTx/>
              <a:defRPr/>
            </a:lvl1pPr>
          </a:lstStyle>
          <a:p>
            <a:fld id="{0B0E5292-21E8-4917-A6B6-5998193486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1980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>
            <a:cxnSpLocks noChangeShapeType="1"/>
          </p:cNvCxnSpPr>
          <p:nvPr/>
        </p:nvCxnSpPr>
        <p:spPr bwMode="auto">
          <a:xfrm>
            <a:off x="761881" y="5460488"/>
            <a:ext cx="8803958" cy="5289"/>
          </a:xfrm>
          <a:prstGeom prst="line">
            <a:avLst/>
          </a:prstGeom>
          <a:noFill/>
          <a:ln w="9525">
            <a:solidFill>
              <a:srgbClr val="E9E9E8"/>
            </a:solidFill>
            <a:round/>
            <a:headEnd/>
            <a:tailEnd/>
          </a:ln>
          <a:effectLst>
            <a:outerShdw blurRad="31750" algn="tl" rotWithShape="0">
              <a:srgbClr val="808080">
                <a:alpha val="5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881" y="3893044"/>
            <a:ext cx="8803958" cy="1523365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5331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1881" y="5507553"/>
            <a:ext cx="8803958" cy="1093695"/>
          </a:xfrm>
        </p:spPr>
        <p:txBody>
          <a:bodyPr/>
          <a:lstStyle>
            <a:lvl1pPr marL="0" indent="0">
              <a:buNone/>
              <a:defRPr sz="2221" spc="111" baseline="0">
                <a:solidFill>
                  <a:schemeClr val="tx2"/>
                </a:solidFill>
              </a:defRPr>
            </a:lvl1pPr>
            <a:lvl2pPr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55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015533">
              <a:buClrTx/>
              <a:buSzTx/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015533">
              <a:buClrTx/>
              <a:buSzTx/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015533">
              <a:buClrTx/>
              <a:buSzTx/>
              <a:defRPr/>
            </a:lvl1pPr>
          </a:lstStyle>
          <a:p>
            <a:fld id="{26A618F0-3C97-4308-90BC-CEAB499D93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46121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507921" y="1692628"/>
            <a:ext cx="4510335" cy="507788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5163860" y="1692628"/>
            <a:ext cx="4510335" cy="507788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015533">
              <a:buClrTx/>
              <a:buSzTx/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015533">
              <a:buClrTx/>
              <a:buSzTx/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015533">
              <a:buClrTx/>
              <a:buSzTx/>
              <a:defRPr/>
            </a:lvl1pPr>
          </a:lstStyle>
          <a:p>
            <a:fld id="{271A734D-3695-45DA-B1F1-2124D2C2C0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625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626084" y="2420811"/>
            <a:ext cx="4163891" cy="1763"/>
          </a:xfrm>
          <a:prstGeom prst="line">
            <a:avLst/>
          </a:prstGeom>
          <a:noFill/>
          <a:ln w="12700">
            <a:solidFill>
              <a:srgbClr val="E9E9E8"/>
            </a:solidFill>
            <a:round/>
            <a:headEnd/>
            <a:tailEnd/>
          </a:ln>
          <a:effectLst>
            <a:outerShdw blurRad="34925" algn="tl" rotWithShape="0">
              <a:srgbClr val="808080">
                <a:alpha val="5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5282023" y="2420811"/>
            <a:ext cx="4165655" cy="1763"/>
          </a:xfrm>
          <a:prstGeom prst="line">
            <a:avLst/>
          </a:prstGeom>
          <a:noFill/>
          <a:ln w="12700">
            <a:solidFill>
              <a:srgbClr val="E9E9E8"/>
            </a:solidFill>
            <a:round/>
            <a:headEnd/>
            <a:tailEnd/>
          </a:ln>
          <a:effectLst>
            <a:outerShdw blurRad="34925" algn="tl" rotWithShape="0">
              <a:srgbClr val="808080">
                <a:alpha val="5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920" y="1554455"/>
            <a:ext cx="4488397" cy="846314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888" b="1">
                <a:solidFill>
                  <a:schemeClr val="tx2"/>
                </a:solidFill>
              </a:defRPr>
            </a:lvl1pPr>
            <a:lvl2pPr>
              <a:buNone/>
              <a:defRPr sz="2221" b="1"/>
            </a:lvl2pPr>
            <a:lvl3pPr>
              <a:buNone/>
              <a:defRPr sz="1999" b="1"/>
            </a:lvl3pPr>
            <a:lvl4pPr>
              <a:buNone/>
              <a:defRPr sz="1777" b="1"/>
            </a:lvl4pPr>
            <a:lvl5pPr>
              <a:buNone/>
              <a:defRPr sz="1777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507921" y="2445532"/>
            <a:ext cx="4486632" cy="43466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5165624" y="2445532"/>
            <a:ext cx="4486632" cy="43466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21" y="172648"/>
            <a:ext cx="9142572" cy="126947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5163860" y="1554455"/>
            <a:ext cx="4488397" cy="846314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888" b="1" baseline="0">
                <a:solidFill>
                  <a:schemeClr val="tx2"/>
                </a:solidFill>
              </a:defRPr>
            </a:lvl1pPr>
            <a:lvl2pPr>
              <a:buNone/>
              <a:defRPr sz="2221" b="1"/>
            </a:lvl2pPr>
            <a:lvl3pPr>
              <a:buNone/>
              <a:defRPr sz="1999" b="1"/>
            </a:lvl3pPr>
            <a:lvl4pPr>
              <a:buNone/>
              <a:defRPr sz="1777" b="1"/>
            </a:lvl4pPr>
            <a:lvl5pPr>
              <a:buNone/>
              <a:defRPr sz="1777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1015533">
              <a:buClrTx/>
              <a:buSzTx/>
              <a:defRPr/>
            </a:lvl1pPr>
          </a:lstStyle>
          <a:p>
            <a:fld id="{7122EA1C-3552-4CCE-BF46-3F757D10BA6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015533">
              <a:buClrTx/>
              <a:buSzTx/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defTabSz="1015533">
              <a:buClrTx/>
              <a:buSzTx/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9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015533">
              <a:buClrTx/>
              <a:buSzTx/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015533">
              <a:buClrTx/>
              <a:buSzTx/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015533">
              <a:buClrTx/>
              <a:buSzTx/>
              <a:defRPr/>
            </a:lvl1pPr>
          </a:lstStyle>
          <a:p>
            <a:fld id="{7254F57B-7282-4FA4-A4FD-2B53E2A29F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9861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015533">
              <a:buClrTx/>
              <a:buSzTx/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015533">
              <a:buClrTx/>
              <a:buSzTx/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015533">
              <a:buClrTx/>
              <a:buSzTx/>
              <a:defRPr/>
            </a:lvl1pPr>
          </a:lstStyle>
          <a:p>
            <a:fld id="{381BF136-348A-4ED4-B1DF-E7AA7169FC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41855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507921" y="507788"/>
            <a:ext cx="6941582" cy="634735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534156" y="1777259"/>
            <a:ext cx="2204376" cy="4146938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111"/>
              </a:spcAft>
              <a:buNone/>
              <a:defRPr sz="1777">
                <a:solidFill>
                  <a:schemeClr val="tx2"/>
                </a:solidFill>
              </a:defRPr>
            </a:lvl1pPr>
            <a:lvl2pPr>
              <a:buNone/>
              <a:defRPr sz="1333"/>
            </a:lvl2pPr>
            <a:lvl3pPr>
              <a:buNone/>
              <a:defRPr sz="1111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7534157" y="507789"/>
            <a:ext cx="2200989" cy="1184839"/>
          </a:xfrm>
        </p:spPr>
        <p:txBody>
          <a:bodyPr lIns="91440" tIns="91440"/>
          <a:lstStyle>
            <a:lvl1pPr algn="l">
              <a:buNone/>
              <a:defRPr sz="1999" b="1" spc="-56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015533">
              <a:buClrTx/>
              <a:buSzTx/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015533">
              <a:buClrTx/>
              <a:buSzTx/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015533">
              <a:buClrTx/>
              <a:buSzTx/>
              <a:defRPr/>
            </a:lvl1pPr>
          </a:lstStyle>
          <a:p>
            <a:fld id="{4E264274-C7AF-425F-92E8-27E4A24F20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21756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849" y="507789"/>
            <a:ext cx="2285643" cy="1184839"/>
          </a:xfrm>
        </p:spPr>
        <p:txBody>
          <a:bodyPr lIns="91440" tIns="91440"/>
          <a:lstStyle>
            <a:lvl1pPr algn="l">
              <a:buNone/>
              <a:defRPr sz="1999" b="1" spc="-56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7921" y="507789"/>
            <a:ext cx="6687622" cy="6178091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554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849" y="1777259"/>
            <a:ext cx="2285643" cy="4908621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111"/>
              </a:spcAft>
              <a:buFontTx/>
              <a:buNone/>
              <a:defRPr sz="1777" b="0">
                <a:solidFill>
                  <a:schemeClr val="tx2"/>
                </a:solidFill>
              </a:defRPr>
            </a:lvl1pPr>
            <a:lvl2pPr>
              <a:defRPr sz="1333"/>
            </a:lvl2pPr>
            <a:lvl3pPr>
              <a:defRPr sz="1111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015533">
              <a:buClrTx/>
              <a:buSzTx/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015533">
              <a:buClrTx/>
              <a:buSzTx/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015533">
              <a:buClrTx/>
              <a:buSzTx/>
              <a:defRPr/>
            </a:lvl1pPr>
          </a:lstStyle>
          <a:p>
            <a:fld id="{4FEF6274-5DCC-41B4-8B9D-25100AB2E2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86329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015533">
              <a:buClrTx/>
              <a:buSzTx/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015533">
              <a:buClrTx/>
              <a:buSzTx/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015533">
              <a:buClrTx/>
              <a:buSzTx/>
              <a:defRPr/>
            </a:lvl1pPr>
          </a:lstStyle>
          <a:p>
            <a:fld id="{FAABAD89-9FDB-4720-BC5F-2DD141C22C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50650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4849" y="305027"/>
            <a:ext cx="2285643" cy="649898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7921" y="305027"/>
            <a:ext cx="6687622" cy="649898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015533">
              <a:buClrTx/>
              <a:buSzTx/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015533">
              <a:buClrTx/>
              <a:buSzTx/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015533">
              <a:buClrTx/>
              <a:buSzTx/>
              <a:defRPr/>
            </a:lvl1pPr>
          </a:lstStyle>
          <a:p>
            <a:fld id="{FCB46E6B-B28E-48DA-8A74-597C6FA0AF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98521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23" y="798709"/>
            <a:ext cx="9594057" cy="84631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65069" y="2156338"/>
            <a:ext cx="4474287" cy="4568331"/>
          </a:xfrm>
        </p:spPr>
        <p:txBody>
          <a:bodyPr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08662" y="2156338"/>
            <a:ext cx="4474288" cy="456833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015533">
              <a:buClrTx/>
              <a:buSzTx/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015533">
              <a:buClrTx/>
              <a:buSzTx/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015533">
              <a:buClrTx/>
              <a:buSzTx/>
              <a:defRPr/>
            </a:lvl1pPr>
          </a:lstStyle>
          <a:p>
            <a:fld id="{193B6F82-C84D-43E6-9779-863B79ECF2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06717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21" y="305026"/>
            <a:ext cx="9142572" cy="12694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7921" y="1777260"/>
            <a:ext cx="4486632" cy="50267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3860" y="1777260"/>
            <a:ext cx="4486632" cy="50267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6D7D14-D97F-41EB-9CC6-43DCBF429C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3402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688" y="4894263"/>
            <a:ext cx="8636000" cy="151288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1688" y="3228975"/>
            <a:ext cx="8636000" cy="16652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782763"/>
            <a:ext cx="4492625" cy="5022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3025" y="1782763"/>
            <a:ext cx="4492625" cy="5022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2413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7863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7863" cy="4387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89450" cy="4387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1688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78488" cy="65008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1688" cy="52101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2413"/>
            <a:ext cx="6096000" cy="628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04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1063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303213"/>
            <a:ext cx="9137650" cy="1266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1782763"/>
            <a:ext cx="9137650" cy="5022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Arial" charset="0"/>
          <a:ea typeface="Geneva" pitchFamily="1" charset="0"/>
          <a:cs typeface="Geneva" pitchFamily="1" charset="0"/>
        </a:defRPr>
      </a:lvl2pPr>
      <a:lvl3pPr marL="11430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Arial" charset="0"/>
          <a:ea typeface="Geneva" pitchFamily="1" charset="0"/>
          <a:cs typeface="Geneva" pitchFamily="1" charset="0"/>
        </a:defRPr>
      </a:lvl3pPr>
      <a:lvl4pPr marL="16002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Arial" charset="0"/>
          <a:ea typeface="Geneva" pitchFamily="1" charset="0"/>
          <a:cs typeface="Geneva" pitchFamily="1" charset="0"/>
        </a:defRPr>
      </a:lvl4pPr>
      <a:lvl5pPr marL="20574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Arial" charset="0"/>
          <a:ea typeface="Geneva" pitchFamily="1" charset="0"/>
          <a:cs typeface="Geneva" pitchFamily="1" charset="0"/>
        </a:defRPr>
      </a:lvl5pPr>
      <a:lvl6pPr marL="25146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Arial" charset="0"/>
          <a:ea typeface="Geneva" pitchFamily="1" charset="0"/>
          <a:cs typeface="Geneva" pitchFamily="1" charset="0"/>
        </a:defRPr>
      </a:lvl6pPr>
      <a:lvl7pPr marL="29718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Arial" charset="0"/>
          <a:ea typeface="Geneva" pitchFamily="1" charset="0"/>
          <a:cs typeface="Geneva" pitchFamily="1" charset="0"/>
        </a:defRPr>
      </a:lvl7pPr>
      <a:lvl8pPr marL="34290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Arial" charset="0"/>
          <a:ea typeface="Geneva" pitchFamily="1" charset="0"/>
          <a:cs typeface="Geneva" pitchFamily="1" charset="0"/>
        </a:defRPr>
      </a:lvl8pPr>
      <a:lvl9pPr marL="3886200" indent="-228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Arial" charset="0"/>
          <a:ea typeface="Geneva" pitchFamily="1" charset="0"/>
          <a:cs typeface="Geneva" pitchFamily="1" charset="0"/>
        </a:defRPr>
      </a:lvl9pPr>
    </p:titleStyle>
    <p:bodyStyle>
      <a:lvl1pPr marL="342900" indent="-342900" algn="l" defTabSz="457200" rtl="0" fontAlgn="base">
        <a:spcBef>
          <a:spcPts val="9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7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1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6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7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507921" y="1607997"/>
            <a:ext cx="9142572" cy="5196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6433662" y="6890406"/>
            <a:ext cx="2878217" cy="426683"/>
          </a:xfrm>
          <a:prstGeom prst="rect">
            <a:avLst/>
          </a:prstGeom>
        </p:spPr>
        <p:txBody>
          <a:bodyPr vert="horz" anchor="ctr" anchorCtr="0"/>
          <a:lstStyle>
            <a:lvl1pPr algn="l" defTabSz="507766" eaLnBrk="1" latinLnBrk="0" hangingPunct="1">
              <a:buClr>
                <a:srgbClr val="000000"/>
              </a:buClr>
              <a:buSzPct val="100000"/>
              <a:buFont typeface="Times New Roman" pitchFamily="-1" charset="0"/>
              <a:buNone/>
              <a:defRPr kumimoji="0" sz="1333">
                <a:solidFill>
                  <a:srgbClr val="FEFAC9"/>
                </a:solidFill>
                <a:latin typeface="Times New Roman" pitchFamily="-1" charset="0"/>
                <a:ea typeface="MS Gothic" pitchFamily="49" charset="-128"/>
                <a:cs typeface="MS Gothic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370296" y="6890406"/>
            <a:ext cx="3978712" cy="426683"/>
          </a:xfrm>
          <a:prstGeom prst="rect">
            <a:avLst/>
          </a:prstGeom>
        </p:spPr>
        <p:txBody>
          <a:bodyPr vert="horz" anchor="ctr" anchorCtr="0"/>
          <a:lstStyle>
            <a:lvl1pPr algn="r" defTabSz="507766" eaLnBrk="1" latinLnBrk="0" hangingPunct="1">
              <a:buClr>
                <a:srgbClr val="000000"/>
              </a:buClr>
              <a:buSzPct val="100000"/>
              <a:buFont typeface="Times New Roman" pitchFamily="-1" charset="0"/>
              <a:buNone/>
              <a:defRPr kumimoji="0" sz="1333">
                <a:solidFill>
                  <a:srgbClr val="FEFAC9"/>
                </a:solidFill>
                <a:latin typeface="Times New Roman" pitchFamily="-1" charset="0"/>
                <a:ea typeface="MS Gothic" pitchFamily="49" charset="-128"/>
                <a:cs typeface="MS Gothic" pitchFamily="4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9343623" y="6865722"/>
            <a:ext cx="677228" cy="507788"/>
          </a:xfrm>
          <a:prstGeom prst="rect">
            <a:avLst/>
          </a:prstGeo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defTabSz="507766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777">
                <a:solidFill>
                  <a:srgbClr val="FEFAC9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</a:lstStyle>
          <a:p>
            <a:pPr eaLnBrk="1" hangingPunct="1"/>
            <a:fld id="{C8DA12F4-97AF-4626-B9E2-D3303E5187AD}" type="slidenum">
              <a:rPr lang="en-US" altLang="en-US" smtClean="0"/>
              <a:pPr eaLnBrk="1" hangingPunct="1"/>
              <a:t>‹#›</a:t>
            </a:fld>
            <a:endParaRPr lang="en-US" altLang="en-US" smtClean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507921" y="169263"/>
            <a:ext cx="9142572" cy="1354102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79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665" kern="1200" spc="-111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ＭＳ Ｐゴシック" pitchFamily="-1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65">
          <a:solidFill>
            <a:srgbClr val="F9F9F9"/>
          </a:solidFill>
          <a:latin typeface="Constantia" pitchFamily="-1" charset="0"/>
          <a:ea typeface="ＭＳ Ｐゴシック" pitchFamily="-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65">
          <a:solidFill>
            <a:srgbClr val="F9F9F9"/>
          </a:solidFill>
          <a:latin typeface="Constantia" pitchFamily="-1" charset="0"/>
          <a:ea typeface="ＭＳ Ｐゴシック" pitchFamily="-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65">
          <a:solidFill>
            <a:srgbClr val="F9F9F9"/>
          </a:solidFill>
          <a:latin typeface="Constantia" pitchFamily="-1" charset="0"/>
          <a:ea typeface="ＭＳ Ｐゴシック" pitchFamily="-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65">
          <a:solidFill>
            <a:srgbClr val="F9F9F9"/>
          </a:solidFill>
          <a:latin typeface="Constantia" pitchFamily="-1" charset="0"/>
          <a:ea typeface="ＭＳ Ｐゴシック" pitchFamily="-1" charset="-128"/>
        </a:defRPr>
      </a:lvl5pPr>
      <a:lvl6pPr marL="507766" algn="l" rtl="0" fontAlgn="base">
        <a:spcBef>
          <a:spcPct val="0"/>
        </a:spcBef>
        <a:spcAft>
          <a:spcPct val="0"/>
        </a:spcAft>
        <a:defRPr sz="4665">
          <a:solidFill>
            <a:srgbClr val="F9F9F9"/>
          </a:solidFill>
          <a:latin typeface="Constantia" pitchFamily="-1" charset="0"/>
          <a:ea typeface="ＭＳ Ｐゴシック" pitchFamily="-1" charset="-128"/>
        </a:defRPr>
      </a:lvl6pPr>
      <a:lvl7pPr marL="1015533" algn="l" rtl="0" fontAlgn="base">
        <a:spcBef>
          <a:spcPct val="0"/>
        </a:spcBef>
        <a:spcAft>
          <a:spcPct val="0"/>
        </a:spcAft>
        <a:defRPr sz="4665">
          <a:solidFill>
            <a:srgbClr val="F9F9F9"/>
          </a:solidFill>
          <a:latin typeface="Constantia" pitchFamily="-1" charset="0"/>
          <a:ea typeface="ＭＳ Ｐゴシック" pitchFamily="-1" charset="-128"/>
        </a:defRPr>
      </a:lvl7pPr>
      <a:lvl8pPr marL="1523299" algn="l" rtl="0" fontAlgn="base">
        <a:spcBef>
          <a:spcPct val="0"/>
        </a:spcBef>
        <a:spcAft>
          <a:spcPct val="0"/>
        </a:spcAft>
        <a:defRPr sz="4665">
          <a:solidFill>
            <a:srgbClr val="F9F9F9"/>
          </a:solidFill>
          <a:latin typeface="Constantia" pitchFamily="-1" charset="0"/>
          <a:ea typeface="ＭＳ Ｐゴシック" pitchFamily="-1" charset="-128"/>
        </a:defRPr>
      </a:lvl8pPr>
      <a:lvl9pPr marL="2031065" algn="l" rtl="0" fontAlgn="base">
        <a:spcBef>
          <a:spcPct val="0"/>
        </a:spcBef>
        <a:spcAft>
          <a:spcPct val="0"/>
        </a:spcAft>
        <a:defRPr sz="4665">
          <a:solidFill>
            <a:srgbClr val="F9F9F9"/>
          </a:solidFill>
          <a:latin typeface="Constantia" pitchFamily="-1" charset="0"/>
          <a:ea typeface="ＭＳ Ｐゴシック" pitchFamily="-1" charset="-128"/>
        </a:defRPr>
      </a:lvl9pPr>
    </p:titleStyle>
    <p:bodyStyle>
      <a:lvl1pPr marL="303249" indent="-303249" algn="l" rtl="0" eaLnBrk="0" fontAlgn="base" hangingPunct="0">
        <a:spcBef>
          <a:spcPts val="666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888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1pPr>
      <a:lvl2pPr marL="710521" indent="-303249" algn="l" rtl="0" eaLnBrk="0" fontAlgn="base" hangingPunct="0">
        <a:spcBef>
          <a:spcPts val="333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2665" kern="1200">
          <a:solidFill>
            <a:schemeClr val="tx2"/>
          </a:solidFill>
          <a:latin typeface="+mn-lt"/>
          <a:ea typeface="ＭＳ Ｐゴシック" pitchFamily="-1" charset="-128"/>
          <a:cs typeface="+mn-cs"/>
        </a:defRPr>
      </a:lvl2pPr>
      <a:lvl3pPr marL="1116029" indent="-253883" algn="l" rtl="0" eaLnBrk="0" fontAlgn="base" hangingPunct="0">
        <a:spcBef>
          <a:spcPts val="333"/>
        </a:spcBef>
        <a:spcAft>
          <a:spcPct val="0"/>
        </a:spcAft>
        <a:buClr>
          <a:srgbClr val="B37732"/>
        </a:buClr>
        <a:buSzPct val="85000"/>
        <a:buFont typeface="Wingdings 2" panose="05020102010507070707" pitchFamily="18" charset="2"/>
        <a:buChar char=""/>
        <a:defRPr sz="2332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3pPr>
      <a:lvl4pPr marL="1421040" indent="-253883" algn="l" rtl="0" eaLnBrk="0" fontAlgn="base" hangingPunct="0">
        <a:spcBef>
          <a:spcPts val="333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2110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4pPr>
      <a:lvl5pPr marL="1726053" indent="-253883" algn="l" rtl="0" eaLnBrk="0" fontAlgn="base" hangingPunct="0">
        <a:spcBef>
          <a:spcPts val="375"/>
        </a:spcBef>
        <a:spcAft>
          <a:spcPct val="0"/>
        </a:spcAft>
        <a:buClr>
          <a:srgbClr val="D6903D"/>
        </a:buClr>
        <a:buSzPct val="85000"/>
        <a:buFont typeface="Wingdings 2" panose="05020102010507070707" pitchFamily="18" charset="2"/>
        <a:buChar char=""/>
        <a:defRPr sz="1777" kern="120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5pPr>
      <a:lvl6pPr marL="2031065" indent="-253883" algn="l" rtl="0" eaLnBrk="1" latinLnBrk="0" hangingPunct="1">
        <a:spcBef>
          <a:spcPts val="378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888" kern="1200">
          <a:solidFill>
            <a:schemeClr val="tx1"/>
          </a:solidFill>
          <a:latin typeface="+mn-lt"/>
          <a:ea typeface="+mn-ea"/>
          <a:cs typeface="+mn-cs"/>
        </a:defRPr>
      </a:lvl6pPr>
      <a:lvl7pPr marL="2234172" indent="-203107" algn="l" rtl="0" eaLnBrk="1" latinLnBrk="0" hangingPunct="1">
        <a:spcBef>
          <a:spcPts val="378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77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38832" indent="-203107" algn="l" rtl="0" eaLnBrk="1" latinLnBrk="0" hangingPunct="1">
        <a:spcBef>
          <a:spcPts val="378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66" kern="1200">
          <a:solidFill>
            <a:schemeClr val="tx1"/>
          </a:solidFill>
          <a:latin typeface="+mn-lt"/>
          <a:ea typeface="+mn-ea"/>
          <a:cs typeface="+mn-cs"/>
        </a:defRPr>
      </a:lvl8pPr>
      <a:lvl9pPr marL="2843491" indent="-203107" algn="l" rtl="0" eaLnBrk="1" latinLnBrk="0" hangingPunct="1">
        <a:spcBef>
          <a:spcPts val="378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077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1553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2329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3106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388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04659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55436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0621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" y="6170612"/>
            <a:ext cx="11429210" cy="1446213"/>
            <a:chOff x="-1" y="6170612"/>
            <a:chExt cx="11429210" cy="1446213"/>
          </a:xfrm>
        </p:grpSpPr>
        <p:grpSp>
          <p:nvGrpSpPr>
            <p:cNvPr id="5" name="Group 4"/>
            <p:cNvGrpSpPr/>
            <p:nvPr/>
          </p:nvGrpSpPr>
          <p:grpSpPr>
            <a:xfrm>
              <a:off x="-1" y="6189660"/>
              <a:ext cx="5708652" cy="1427165"/>
              <a:chOff x="-1" y="6189660"/>
              <a:chExt cx="5708652" cy="1427165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-1" y="6189661"/>
                <a:ext cx="2854326" cy="1427164"/>
                <a:chOff x="-1" y="6189661"/>
                <a:chExt cx="2854326" cy="1427164"/>
              </a:xfrm>
            </p:grpSpPr>
            <p:pic>
              <p:nvPicPr>
                <p:cNvPr id="1032" name="Picture 8" descr="https://d2gg9evh47fn9z.cloudfront.net/thumb_COLOURBOX11622955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" y="6189661"/>
                  <a:ext cx="1427163" cy="14271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" name="Picture 8" descr="https://d2gg9evh47fn9z.cloudfront.net/thumb_COLOURBOX11622955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27162" y="6189662"/>
                  <a:ext cx="1427163" cy="14271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0" name="Group 9"/>
              <p:cNvGrpSpPr/>
              <p:nvPr/>
            </p:nvGrpSpPr>
            <p:grpSpPr>
              <a:xfrm>
                <a:off x="2854325" y="6189660"/>
                <a:ext cx="2854326" cy="1427164"/>
                <a:chOff x="-1" y="6189661"/>
                <a:chExt cx="2854326" cy="1427164"/>
              </a:xfrm>
            </p:grpSpPr>
            <p:pic>
              <p:nvPicPr>
                <p:cNvPr id="11" name="Picture 8" descr="https://d2gg9evh47fn9z.cloudfront.net/thumb_COLOURBOX11622955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" y="6189661"/>
                  <a:ext cx="1427163" cy="14271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" name="Picture 8" descr="https://d2gg9evh47fn9z.cloudfront.net/thumb_COLOURBOX11622955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27162" y="6189662"/>
                  <a:ext cx="1427163" cy="14271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4" name="Group 13"/>
            <p:cNvGrpSpPr/>
            <p:nvPr/>
          </p:nvGrpSpPr>
          <p:grpSpPr>
            <a:xfrm>
              <a:off x="5720557" y="6170612"/>
              <a:ext cx="5708652" cy="1427165"/>
              <a:chOff x="-1" y="6189660"/>
              <a:chExt cx="5708652" cy="1427165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-1" y="6189661"/>
                <a:ext cx="2854326" cy="1427164"/>
                <a:chOff x="-1" y="6189661"/>
                <a:chExt cx="2854326" cy="1427164"/>
              </a:xfrm>
            </p:grpSpPr>
            <p:pic>
              <p:nvPicPr>
                <p:cNvPr id="19" name="Picture 8" descr="https://d2gg9evh47fn9z.cloudfront.net/thumb_COLOURBOX11622955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" y="6189661"/>
                  <a:ext cx="1427163" cy="14271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" name="Picture 8" descr="https://d2gg9evh47fn9z.cloudfront.net/thumb_COLOURBOX11622955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27162" y="6189662"/>
                  <a:ext cx="1427163" cy="14271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6" name="Group 15"/>
              <p:cNvGrpSpPr/>
              <p:nvPr/>
            </p:nvGrpSpPr>
            <p:grpSpPr>
              <a:xfrm>
                <a:off x="2854325" y="6189660"/>
                <a:ext cx="2854326" cy="1427164"/>
                <a:chOff x="-1" y="6189661"/>
                <a:chExt cx="2854326" cy="1427164"/>
              </a:xfrm>
            </p:grpSpPr>
            <p:pic>
              <p:nvPicPr>
                <p:cNvPr id="17" name="Picture 8" descr="https://d2gg9evh47fn9z.cloudfront.net/thumb_COLOURBOX11622955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" y="6189661"/>
                  <a:ext cx="1427163" cy="14271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8" name="Picture 8" descr="https://d2gg9evh47fn9z.cloudfront.net/thumb_COLOURBOX11622955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27162" y="6189662"/>
                  <a:ext cx="1427163" cy="14271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pic>
        <p:nvPicPr>
          <p:cNvPr id="1026" name="Picture 2" descr="http://image.northropandjohnson.com/image/nj/areaguide/guide/resource/5720?k=eb7f&amp;w=1409&amp;h=939&amp;q=75&amp;o=wc%7B0.152.1410.650%7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7794" y="-1588"/>
            <a:ext cx="1343025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2406" y="4556124"/>
            <a:ext cx="6527006" cy="1633538"/>
          </a:xfrm>
        </p:spPr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  <a:latin typeface="Matura MT Script Capitals" panose="03020802060602070202" pitchFamily="66" charset="0"/>
              </a:rPr>
              <a:t>Chapter 16 ~ Eastern Mediterranean </a:t>
            </a:r>
            <a:endParaRPr lang="en-US" sz="4000" dirty="0">
              <a:solidFill>
                <a:schemeClr val="bg1"/>
              </a:solidFill>
              <a:latin typeface="Matura MT Script Capitals" panose="03020802060602070202" pitchFamily="66" charset="0"/>
            </a:endParaRPr>
          </a:p>
        </p:txBody>
      </p:sp>
      <p:pic>
        <p:nvPicPr>
          <p:cNvPr id="1028" name="Picture 4" descr="Syrian Bedouin Shepher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202" y="4361280"/>
            <a:ext cx="2157663" cy="323649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34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://media.web.britannica.com/eb-media/72/89872-050-C1E2DE6B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566" y="0"/>
            <a:ext cx="7970517" cy="761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00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ecosystema.ru/08nature/world/55blv/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20400" cy="811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375" y="379412"/>
            <a:ext cx="9137650" cy="1266825"/>
          </a:xfrm>
        </p:spPr>
        <p:txBody>
          <a:bodyPr/>
          <a:lstStyle/>
          <a:p>
            <a:r>
              <a:rPr lang="en-US" sz="3200" b="1" dirty="0" smtClean="0">
                <a:latin typeface="Calibri" panose="020F0502020204030204" pitchFamily="34" charset="0"/>
              </a:rPr>
              <a:t>Euphrates River – eastern Syria</a:t>
            </a:r>
            <a:endParaRPr lang="en-US" sz="3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32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://origins.osu.edu/sites/origins.osu.edu/files/800px-JordanRiver_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5" y="1777"/>
            <a:ext cx="6019800" cy="761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0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pload.wikimedia.org/wikipedia/commons/d/d0/Yarden_034PAN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76766" y="-77788"/>
            <a:ext cx="18477397" cy="769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-77788"/>
            <a:ext cx="9137650" cy="1266825"/>
          </a:xfrm>
        </p:spPr>
        <p:txBody>
          <a:bodyPr/>
          <a:lstStyle/>
          <a:p>
            <a:r>
              <a:rPr lang="en-US" sz="3200" b="1" dirty="0" smtClean="0">
                <a:latin typeface="Calibri" panose="020F0502020204030204" pitchFamily="34" charset="0"/>
              </a:rPr>
              <a:t>Jordan River</a:t>
            </a:r>
            <a:endParaRPr lang="en-US" sz="3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31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Gulf of Suez ma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822" y="0"/>
            <a:ext cx="7670006" cy="767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26806" y="1751012"/>
            <a:ext cx="2514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Sinai Peninsula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53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upload.wikimedia.org/wikipedia/commons/3/3a/Gulf_of_Eila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18348" cy="766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380" y="44951"/>
            <a:ext cx="9137650" cy="1266825"/>
          </a:xfrm>
        </p:spPr>
        <p:txBody>
          <a:bodyPr/>
          <a:lstStyle/>
          <a:p>
            <a:r>
              <a:rPr lang="en-US" sz="3200" b="1" dirty="0" smtClean="0">
                <a:latin typeface="Calibri" panose="020F0502020204030204" pitchFamily="34" charset="0"/>
              </a:rPr>
              <a:t>Gulf of Aqaba</a:t>
            </a:r>
            <a:endParaRPr lang="en-US" sz="3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35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88"/>
            <a:ext cx="10158413" cy="72355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32" y="4646612"/>
            <a:ext cx="4006077" cy="214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75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175" y="-3175"/>
            <a:ext cx="10164763" cy="7631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 bwMode="auto">
          <a:xfrm>
            <a:off x="0" y="455612"/>
            <a:ext cx="10158413" cy="7172326"/>
          </a:xfrm>
          <a:prstGeom prst="rect">
            <a:avLst/>
          </a:prstGeom>
          <a:solidFill>
            <a:srgbClr val="CC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20663" y="912812"/>
            <a:ext cx="8973343" cy="4979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457200" lvl="1" indent="0">
              <a:lnSpc>
                <a:spcPct val="110000"/>
              </a:lnSpc>
              <a:spcBef>
                <a:spcPts val="1500"/>
              </a:spcBef>
              <a:buClrTx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1" dirty="0" smtClean="0">
                <a:solidFill>
                  <a:srgbClr val="0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Climate, Biomes, &amp; Resources</a:t>
            </a:r>
          </a:p>
          <a:p>
            <a:pPr lvl="1">
              <a:lnSpc>
                <a:spcPct val="110000"/>
              </a:lnSpc>
              <a:spcBef>
                <a:spcPts val="1500"/>
              </a:spcBef>
              <a:buClrTx/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b="1" dirty="0" smtClean="0">
                <a:solidFill>
                  <a:srgbClr val="0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Rainfall</a:t>
            </a:r>
            <a:r>
              <a:rPr lang="en-US" sz="2200" dirty="0" smtClean="0">
                <a:solidFill>
                  <a:srgbClr val="0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is </a:t>
            </a:r>
            <a:r>
              <a:rPr lang="en-US" sz="2200" i="1" dirty="0" smtClean="0">
                <a:solidFill>
                  <a:srgbClr val="0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limited</a:t>
            </a:r>
            <a:r>
              <a:rPr lang="en-US" sz="2200" dirty="0" smtClean="0">
                <a:solidFill>
                  <a:srgbClr val="0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in the sub region, which consists of mostly </a:t>
            </a:r>
            <a:r>
              <a:rPr lang="en-US" sz="2200" i="1" dirty="0" smtClean="0">
                <a:solidFill>
                  <a:srgbClr val="0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semi-arid</a:t>
            </a:r>
            <a:r>
              <a:rPr lang="en-US" sz="2200" dirty="0" smtClean="0">
                <a:solidFill>
                  <a:srgbClr val="0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and </a:t>
            </a:r>
            <a:r>
              <a:rPr lang="en-US" sz="2200" i="1" dirty="0" smtClean="0">
                <a:solidFill>
                  <a:srgbClr val="0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arid</a:t>
            </a:r>
            <a:r>
              <a:rPr lang="en-US" sz="2200" dirty="0" smtClean="0">
                <a:solidFill>
                  <a:srgbClr val="0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</a:t>
            </a:r>
            <a:r>
              <a:rPr lang="en-US" sz="2200" i="1" dirty="0" smtClean="0">
                <a:solidFill>
                  <a:srgbClr val="0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climates</a:t>
            </a:r>
            <a:r>
              <a:rPr lang="en-US" sz="2200" dirty="0" smtClean="0">
                <a:solidFill>
                  <a:srgbClr val="0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. </a:t>
            </a:r>
          </a:p>
          <a:p>
            <a:pPr lvl="1">
              <a:lnSpc>
                <a:spcPct val="110000"/>
              </a:lnSpc>
              <a:spcBef>
                <a:spcPts val="1500"/>
              </a:spcBef>
              <a:buClrTx/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The </a:t>
            </a:r>
            <a:r>
              <a:rPr lang="en-US" sz="2200" i="1" dirty="0" smtClean="0">
                <a:solidFill>
                  <a:srgbClr val="0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coastal regions </a:t>
            </a:r>
            <a:r>
              <a:rPr lang="en-US" sz="2200" dirty="0" smtClean="0">
                <a:solidFill>
                  <a:srgbClr val="0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have a </a:t>
            </a:r>
            <a:r>
              <a:rPr lang="en-US" sz="2200" b="1" dirty="0" smtClean="0">
                <a:solidFill>
                  <a:srgbClr val="0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Mediterranean climate </a:t>
            </a:r>
            <a:r>
              <a:rPr lang="en-US" sz="2200" dirty="0" smtClean="0">
                <a:solidFill>
                  <a:srgbClr val="0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that supports </a:t>
            </a:r>
            <a:r>
              <a:rPr lang="en-US" sz="2200" i="1" dirty="0" smtClean="0">
                <a:solidFill>
                  <a:srgbClr val="0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agriculture</a:t>
            </a:r>
            <a:r>
              <a:rPr lang="en-US" sz="2200" dirty="0" smtClean="0">
                <a:solidFill>
                  <a:srgbClr val="0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, and a wide array of </a:t>
            </a:r>
            <a:r>
              <a:rPr lang="en-US" sz="2200" i="1" dirty="0" smtClean="0">
                <a:solidFill>
                  <a:srgbClr val="0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vegetation</a:t>
            </a:r>
            <a:r>
              <a:rPr lang="en-US" sz="2200" dirty="0" smtClean="0">
                <a:solidFill>
                  <a:srgbClr val="0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and </a:t>
            </a:r>
            <a:r>
              <a:rPr lang="en-US" sz="2200" i="1" dirty="0" smtClean="0">
                <a:solidFill>
                  <a:srgbClr val="0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wildlife</a:t>
            </a:r>
            <a:r>
              <a:rPr lang="en-US" sz="2200" dirty="0" smtClean="0">
                <a:solidFill>
                  <a:srgbClr val="0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.</a:t>
            </a:r>
          </a:p>
          <a:p>
            <a:pPr lvl="1">
              <a:lnSpc>
                <a:spcPct val="110000"/>
              </a:lnSpc>
              <a:spcBef>
                <a:spcPts val="1500"/>
              </a:spcBef>
              <a:buClrTx/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b="1" dirty="0" smtClean="0">
                <a:solidFill>
                  <a:srgbClr val="C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As one moves </a:t>
            </a:r>
            <a:r>
              <a:rPr lang="en-US" sz="2200" b="1" i="1" dirty="0" smtClean="0">
                <a:solidFill>
                  <a:srgbClr val="C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inland</a:t>
            </a:r>
            <a:r>
              <a:rPr lang="en-US" sz="2200" b="1" dirty="0" smtClean="0">
                <a:solidFill>
                  <a:srgbClr val="C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, the climate becomes </a:t>
            </a:r>
            <a:r>
              <a:rPr lang="en-US" sz="2200" b="1" i="1" dirty="0" smtClean="0">
                <a:solidFill>
                  <a:srgbClr val="C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humid subtropical</a:t>
            </a:r>
            <a:r>
              <a:rPr lang="en-US" sz="2200" b="1" dirty="0" smtClean="0">
                <a:solidFill>
                  <a:srgbClr val="C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, then shifts to </a:t>
            </a:r>
            <a:r>
              <a:rPr lang="en-US" sz="2200" b="1" i="1" dirty="0" smtClean="0">
                <a:solidFill>
                  <a:srgbClr val="C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semi-arid steppe </a:t>
            </a:r>
            <a:r>
              <a:rPr lang="en-US" sz="2200" b="1" dirty="0" smtClean="0">
                <a:solidFill>
                  <a:srgbClr val="C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and </a:t>
            </a:r>
            <a:r>
              <a:rPr lang="en-US" sz="2200" b="1" i="1" dirty="0" smtClean="0">
                <a:solidFill>
                  <a:srgbClr val="C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arid desert</a:t>
            </a:r>
            <a:r>
              <a:rPr lang="en-US" sz="2200" b="1" dirty="0" smtClean="0">
                <a:solidFill>
                  <a:srgbClr val="C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. </a:t>
            </a:r>
          </a:p>
        </p:txBody>
      </p:sp>
      <p:pic>
        <p:nvPicPr>
          <p:cNvPr id="5" name="Picture 3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>
            <a:off x="220663" y="7086600"/>
            <a:ext cx="234950" cy="320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39700" y="20638"/>
            <a:ext cx="8444706" cy="402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r>
              <a:rPr lang="en-US" sz="2000" b="1" dirty="0" smtClean="0">
                <a:latin typeface="Verdana" pitchFamily="34" charset="0"/>
              </a:rPr>
              <a:t>Physical Geography of the Eastern Mediterranean</a:t>
            </a:r>
            <a:endParaRPr lang="en-US" sz="2000" dirty="0">
              <a:latin typeface="Verdana" pitchFamily="34" charset="0"/>
            </a:endParaRPr>
          </a:p>
        </p:txBody>
      </p:sp>
      <p:pic>
        <p:nvPicPr>
          <p:cNvPr id="7" name="Picture 2" descr="http://images.sodahead.com/polls/000290804/polls_ReligionSymbolAbr_4715_259981_answer_3_xlar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641" y="5808299"/>
            <a:ext cx="1516743" cy="159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06" y="0"/>
            <a:ext cx="9789695" cy="76168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081" y="608012"/>
            <a:ext cx="2033569" cy="287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5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Natural Resources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54806" y="1751012"/>
            <a:ext cx="893841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Lumber and minerals are important natural resources in the sub region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Many of the countries were once had forests but most are gone.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Cedar trees are the most prized because of their fragrance and commercial value.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Minerals are plentiful such as gypsum and marble.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Israel has farming communities known as Kibbutz and Moshav.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Biggest challenge of the region is fresh water.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38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2406" y="227013"/>
            <a:ext cx="9525000" cy="1066800"/>
          </a:xfrm>
        </p:spPr>
        <p:txBody>
          <a:bodyPr>
            <a:normAutofit/>
          </a:bodyPr>
          <a:lstStyle/>
          <a:p>
            <a:r>
              <a:rPr lang="en-US" sz="3333" b="1" dirty="0"/>
              <a:t>Physical Geography of the Eastern Mediterranean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0606" y="1293812"/>
            <a:ext cx="7772400" cy="600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2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175" y="-3175"/>
            <a:ext cx="10164763" cy="7631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 bwMode="auto">
          <a:xfrm>
            <a:off x="0" y="455612"/>
            <a:ext cx="10158413" cy="7172326"/>
          </a:xfrm>
          <a:prstGeom prst="rect">
            <a:avLst/>
          </a:prstGeom>
          <a:solidFill>
            <a:srgbClr val="FF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39700" y="989012"/>
            <a:ext cx="9663906" cy="4979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457200" lvl="1" indent="0">
              <a:lnSpc>
                <a:spcPct val="110000"/>
              </a:lnSpc>
              <a:spcBef>
                <a:spcPts val="1500"/>
              </a:spcBef>
              <a:buClrTx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Population Patterns</a:t>
            </a:r>
          </a:p>
          <a:p>
            <a:pPr lvl="1">
              <a:lnSpc>
                <a:spcPct val="110000"/>
              </a:lnSpc>
              <a:spcBef>
                <a:spcPts val="1500"/>
              </a:spcBef>
              <a:buClrTx/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C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The </a:t>
            </a:r>
            <a:r>
              <a:rPr lang="en-US" sz="2200" i="1" dirty="0" smtClean="0">
                <a:solidFill>
                  <a:srgbClr val="C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dry</a:t>
            </a:r>
            <a:r>
              <a:rPr lang="en-US" sz="2200" dirty="0" smtClean="0">
                <a:solidFill>
                  <a:srgbClr val="C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, </a:t>
            </a:r>
            <a:r>
              <a:rPr lang="en-US" sz="2200" b="1" dirty="0" smtClean="0">
                <a:solidFill>
                  <a:srgbClr val="C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desert climate </a:t>
            </a:r>
            <a:r>
              <a:rPr lang="en-US" sz="2200" dirty="0" smtClean="0">
                <a:solidFill>
                  <a:srgbClr val="C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causes most people to live along the </a:t>
            </a:r>
            <a:r>
              <a:rPr lang="en-US" sz="2200" i="1" dirty="0" smtClean="0">
                <a:solidFill>
                  <a:srgbClr val="C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coastal plains</a:t>
            </a: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. </a:t>
            </a:r>
          </a:p>
          <a:p>
            <a:pPr lvl="1">
              <a:lnSpc>
                <a:spcPct val="110000"/>
              </a:lnSpc>
              <a:spcBef>
                <a:spcPts val="1500"/>
              </a:spcBef>
              <a:buClrTx/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Many </a:t>
            </a:r>
            <a:r>
              <a:rPr lang="en-US" sz="2200" b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ethnicities</a:t>
            </a: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and </a:t>
            </a:r>
            <a:r>
              <a:rPr lang="en-US" sz="2200" b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religious sects </a:t>
            </a: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reside in the sub region.</a:t>
            </a:r>
            <a:endParaRPr lang="en-US" sz="2200" dirty="0">
              <a:solidFill>
                <a:schemeClr val="tx1"/>
              </a:solidFill>
              <a:latin typeface="Verdana" pitchFamily="34" charset="0"/>
              <a:ea typeface="ヒラギノ角ゴ ProN W3" pitchFamily="1" charset="0"/>
              <a:cs typeface="ヒラギノ角ゴ ProN W3" pitchFamily="1" charset="0"/>
            </a:endParaRPr>
          </a:p>
          <a:p>
            <a:pPr lvl="1">
              <a:lnSpc>
                <a:spcPct val="110000"/>
              </a:lnSpc>
              <a:spcBef>
                <a:spcPts val="1500"/>
              </a:spcBef>
              <a:buClrTx/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b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Demographics</a:t>
            </a: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have changed drastically </a:t>
            </a:r>
            <a:r>
              <a:rPr lang="en-US" sz="2200" dirty="0" smtClean="0">
                <a:solidFill>
                  <a:srgbClr val="0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in </a:t>
            </a: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the past century, with </a:t>
            </a:r>
            <a:r>
              <a:rPr lang="en-US" sz="2200" i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Israel</a:t>
            </a: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experiencing a large migration of </a:t>
            </a:r>
            <a:r>
              <a:rPr lang="en-US" sz="2200" i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Russian Jews </a:t>
            </a: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and the displacement of </a:t>
            </a:r>
            <a:r>
              <a:rPr lang="en-US" sz="2200" i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Palestinians</a:t>
            </a: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following the establishment of the </a:t>
            </a:r>
            <a:r>
              <a:rPr lang="en-US" sz="2200" i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Israeli state</a:t>
            </a: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. </a:t>
            </a:r>
          </a:p>
        </p:txBody>
      </p:sp>
      <p:pic>
        <p:nvPicPr>
          <p:cNvPr id="5" name="Picture 3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>
            <a:off x="220663" y="7086600"/>
            <a:ext cx="234950" cy="320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lum bright="30000"/>
          </a:blip>
          <a:srcRect/>
          <a:stretch>
            <a:fillRect/>
          </a:stretch>
        </p:blipFill>
        <p:spPr bwMode="auto">
          <a:xfrm>
            <a:off x="603250" y="7086600"/>
            <a:ext cx="234950" cy="320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39700" y="20638"/>
            <a:ext cx="8292306" cy="402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r>
              <a:rPr lang="en-US" sz="2000" b="1" dirty="0" smtClean="0">
                <a:latin typeface="Verdana" pitchFamily="34" charset="0"/>
              </a:rPr>
              <a:t>Human Geography </a:t>
            </a:r>
            <a:r>
              <a:rPr lang="en-US" sz="2000" b="1" dirty="0">
                <a:latin typeface="Verdana" pitchFamily="34" charset="0"/>
              </a:rPr>
              <a:t>of </a:t>
            </a:r>
            <a:r>
              <a:rPr lang="en-US" sz="2000" b="1" dirty="0" smtClean="0">
                <a:latin typeface="Verdana" pitchFamily="34" charset="0"/>
              </a:rPr>
              <a:t>the Eastern Mediterranean</a:t>
            </a:r>
            <a:endParaRPr lang="en-US" sz="2000" b="1" dirty="0">
              <a:latin typeface="Verdana" pitchFamily="34" charset="0"/>
            </a:endParaRPr>
          </a:p>
        </p:txBody>
      </p:sp>
      <p:pic>
        <p:nvPicPr>
          <p:cNvPr id="9" name="Picture 2" descr="http://images.sodahead.com/polls/000290804/polls_ReligionSymbolAbr_4715_259981_answer_3_xlar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284" y="5460636"/>
            <a:ext cx="1828800" cy="192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24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" y="0"/>
            <a:ext cx="10221010" cy="769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7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u="sng" dirty="0" smtClean="0">
                <a:solidFill>
                  <a:srgbClr val="FF0000"/>
                </a:solidFill>
              </a:rPr>
              <a:t>Israel: Land for Jews</a:t>
            </a:r>
          </a:p>
        </p:txBody>
      </p:sp>
      <p:sp>
        <p:nvSpPr>
          <p:cNvPr id="2662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509111" y="1777259"/>
            <a:ext cx="9140190" cy="502675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110" dirty="0">
                <a:solidFill>
                  <a:srgbClr val="FF0000"/>
                </a:solidFill>
              </a:rPr>
              <a:t>Israel is a modern, democratic nation created in 1948.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110" dirty="0"/>
              <a:t>It was conceived as a homeland for Jews who had experienced discrimination worldwide.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110" dirty="0"/>
              <a:t>Israel includes Jews and Arabs, who have rights of citizenship.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110" dirty="0"/>
              <a:t>Israel was the historic homeland of the Jews first promised by God to Abraham around 2000 BCE.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110" dirty="0"/>
              <a:t>Israel was the site of several kingdoms and independent states until the Romans finally exiled the Jews in 135 AD.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110" dirty="0"/>
              <a:t>During the Diaspora, Jews remembered their homeland and dreamed of returning to it.</a:t>
            </a:r>
          </a:p>
        </p:txBody>
      </p:sp>
    </p:spTree>
    <p:extLst>
      <p:ext uri="{BB962C8B-B14F-4D97-AF65-F5344CB8AC3E}">
        <p14:creationId xmlns:p14="http://schemas.microsoft.com/office/powerpoint/2010/main" val="33325423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02407" y="150813"/>
            <a:ext cx="9296400" cy="990600"/>
          </a:xfrm>
        </p:spPr>
        <p:txBody>
          <a:bodyPr/>
          <a:lstStyle/>
          <a:p>
            <a:pPr algn="l" eaLnBrk="1" hangingPunct="1"/>
            <a:r>
              <a:rPr lang="en-US" altLang="en-US" u="sng" dirty="0" smtClean="0">
                <a:solidFill>
                  <a:srgbClr val="FF0000"/>
                </a:solidFill>
              </a:rPr>
              <a:t>Relative location:</a:t>
            </a:r>
            <a:endParaRPr lang="en-US" altLang="en-US" u="sng" dirty="0" smtClean="0">
              <a:solidFill>
                <a:srgbClr val="FF0000"/>
              </a:solidFill>
            </a:endParaRPr>
          </a:p>
        </p:txBody>
      </p:sp>
      <p:sp>
        <p:nvSpPr>
          <p:cNvPr id="25603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202407" y="1141413"/>
            <a:ext cx="4792146" cy="5662599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dirty="0"/>
              <a:t>Israel is at the crossroads between Asia, Africa, and Europe.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dirty="0"/>
              <a:t>The area’s small size limits its capacity to be a homeland for all the people who want to live there. </a:t>
            </a:r>
          </a:p>
        </p:txBody>
      </p:sp>
      <p:pic>
        <p:nvPicPr>
          <p:cNvPr id="1026" name="Picture 2" descr="Image result for political map of israe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552" y="989012"/>
            <a:ext cx="5029733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10800000" flipV="1">
            <a:off x="-35180" y="4684255"/>
            <a:ext cx="4572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Helvetica" panose="020B0604020202020204" pitchFamily="34" charset="0"/>
              </a:rPr>
              <a:t>Soon after World War II, armed conflicts broke out among Jewish and Arab ethnic groups in </a:t>
            </a:r>
            <a:r>
              <a:rPr lang="en-US" sz="2800" dirty="0" smtClean="0">
                <a:solidFill>
                  <a:srgbClr val="FF0000"/>
                </a:solidFill>
                <a:latin typeface="Helvetica" panose="020B0604020202020204" pitchFamily="34" charset="0"/>
              </a:rPr>
              <a:t>the Palestine</a:t>
            </a:r>
            <a:r>
              <a:rPr lang="en-US" dirty="0" smtClean="0">
                <a:solidFill>
                  <a:srgbClr val="FF0000"/>
                </a:solidFill>
                <a:latin typeface="Helvetica" panose="020B0604020202020204" pitchFamily="34" charset="0"/>
              </a:rPr>
              <a:t>.  </a:t>
            </a:r>
            <a:endParaRPr lang="en-US" dirty="0">
              <a:solidFill>
                <a:srgbClr val="FF0000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5229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u="sng" dirty="0" smtClean="0">
                <a:solidFill>
                  <a:srgbClr val="FF0000"/>
                </a:solidFill>
              </a:rPr>
              <a:t>Palestine: </a:t>
            </a:r>
            <a:r>
              <a:rPr lang="en-US" altLang="en-US" u="sng" dirty="0" smtClean="0"/>
              <a:t/>
            </a:r>
            <a:br>
              <a:rPr lang="en-US" altLang="en-US" u="sng" dirty="0" smtClean="0"/>
            </a:br>
            <a:r>
              <a:rPr lang="en-US" altLang="en-US" u="sng" dirty="0" smtClean="0"/>
              <a:t>Homeland for Palestinians</a:t>
            </a:r>
          </a:p>
        </p:txBody>
      </p:sp>
      <p:sp>
        <p:nvSpPr>
          <p:cNvPr id="38915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09111" y="2115785"/>
            <a:ext cx="9140190" cy="4688227"/>
          </a:xfrm>
        </p:spPr>
        <p:txBody>
          <a:bodyPr rtlCol="0">
            <a:normAutofit lnSpcReduction="10000"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3998" dirty="0"/>
              <a:t>Palestinians are the Arabic speaking people that live in Palestine.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3998" dirty="0">
                <a:solidFill>
                  <a:srgbClr val="FF0000"/>
                </a:solidFill>
              </a:rPr>
              <a:t>Most Palestinians practice Islam which came to Palestine around 638 AD, although some are Christian.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en-US" sz="3998" dirty="0"/>
              <a:t>Jerusalem is one of the most holy cities for Islam because Moslems believe that Muhammad ascended to heaven here </a:t>
            </a:r>
          </a:p>
        </p:txBody>
      </p:sp>
    </p:spTree>
    <p:extLst>
      <p:ext uri="{BB962C8B-B14F-4D97-AF65-F5344CB8AC3E}">
        <p14:creationId xmlns:p14="http://schemas.microsoft.com/office/powerpoint/2010/main" val="1229389540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54806" y="1087298"/>
            <a:ext cx="93726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  <a:latin typeface="Helvetica" panose="020B0604020202020204" pitchFamily="34" charset="0"/>
              </a:rPr>
              <a:t>The </a:t>
            </a:r>
            <a:r>
              <a:rPr lang="en-US" sz="2800" dirty="0">
                <a:solidFill>
                  <a:srgbClr val="FF0000"/>
                </a:solidFill>
                <a:latin typeface="Helvetica" panose="020B0604020202020204" pitchFamily="34" charset="0"/>
              </a:rPr>
              <a:t>Jews wanted an internationally recognized homeland in a part of Palestine. The Palestinians wanted all of Palestine. </a:t>
            </a:r>
            <a:endParaRPr lang="en-US" sz="2800" dirty="0" smtClean="0">
              <a:solidFill>
                <a:srgbClr val="FF0000"/>
              </a:solidFill>
              <a:latin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The </a:t>
            </a:r>
            <a:r>
              <a:rPr lang="en-US" sz="2800" dirty="0">
                <a:solidFill>
                  <a:srgbClr val="000000"/>
                </a:solidFill>
                <a:latin typeface="Helvetica" panose="020B0604020202020204" pitchFamily="34" charset="0"/>
              </a:rPr>
              <a:t>Jews accepted a 1947 United Nations (UN) plan to divide Palestine into a Jewish state and an Arab state. </a:t>
            </a:r>
            <a:endParaRPr lang="en-US" sz="2800" dirty="0" smtClean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The </a:t>
            </a:r>
            <a:r>
              <a:rPr lang="en-US" sz="2800" dirty="0">
                <a:solidFill>
                  <a:srgbClr val="000000"/>
                </a:solidFill>
                <a:latin typeface="Helvetica" panose="020B0604020202020204" pitchFamily="34" charset="0"/>
              </a:rPr>
              <a:t>Arabs rejected it, thus setting up a struggle for control of the land</a:t>
            </a:r>
            <a:r>
              <a:rPr lang="en-US" sz="2800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  <a:latin typeface="Helvetica" panose="020B060402020202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Helvetica" panose="020B0604020202020204" pitchFamily="34" charset="0"/>
              </a:rPr>
              <a:t>Both groups had a deep religious and ethnic attachment to the land. The British withdrew from the disputed Palestinian territory, and the Jews proclaimed the independent state of Israel in May 1948.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4406" y="379412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CREATION OF ISRAEL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50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ChangeArrowheads="1"/>
          </p:cNvSpPr>
          <p:nvPr/>
        </p:nvSpPr>
        <p:spPr bwMode="auto">
          <a:xfrm>
            <a:off x="763005" y="423157"/>
            <a:ext cx="8632402" cy="930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9958" tIns="51978" rIns="99958" bIns="51978" anchor="ctr"/>
          <a:lstStyle>
            <a:lvl1pPr defTabSz="457200"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anose="05020102010507070707" pitchFamily="18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1pPr>
            <a:lvl2pPr marL="639763" indent="-273050" defTabSz="4572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2pPr>
            <a:lvl3pPr marL="1004888" indent="-228600" defTabSz="4572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anose="05020102010507070707" pitchFamily="18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3pPr>
            <a:lvl4pPr marL="1279525" indent="-228600" defTabSz="4572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9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4pPr>
            <a:lvl5pPr marL="1554163" indent="-228600" defTabSz="4572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5pPr>
            <a:lvl6pPr marL="2011363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6pPr>
            <a:lvl7pPr marL="2468563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7pPr>
            <a:lvl8pPr marL="2925763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8pPr>
            <a:lvl9pPr marL="3382963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anose="05020102010507070707" pitchFamily="18" charset="2"/>
              <a:buChar char="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4887" u="sng">
                <a:solidFill>
                  <a:prstClr val="black"/>
                </a:solidFill>
                <a:latin typeface="Calibri" panose="020F0502020204030204" pitchFamily="34" charset="0"/>
                <a:ea typeface="MS Gothic" panose="020B0609070205080204" pitchFamily="49" charset="-128"/>
              </a:rPr>
              <a:t>First Arab Israeli War</a:t>
            </a: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82164" y="1523365"/>
            <a:ext cx="9394084" cy="5754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9958" tIns="51978" rIns="99958" bIns="51978"/>
          <a:lstStyle>
            <a:lvl1pPr marL="341313" indent="-341313" defTabSz="457200" eaLnBrk="0" hangingPunct="0"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600">
                <a:solidFill>
                  <a:schemeClr val="tx1"/>
                </a:solidFill>
                <a:latin typeface="Constantia" pitchFamily="-1" charset="0"/>
                <a:ea typeface="ＭＳ Ｐゴシック" pitchFamily="-1" charset="-128"/>
              </a:defRPr>
            </a:lvl1pPr>
            <a:lvl2pPr marL="1084263" indent="-341313" defTabSz="4572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chemeClr val="tx2"/>
                </a:solidFill>
                <a:latin typeface="Constantia" pitchFamily="-1" charset="0"/>
                <a:ea typeface="ＭＳ Ｐゴシック" pitchFamily="-1" charset="-128"/>
              </a:defRPr>
            </a:lvl2pPr>
            <a:lvl3pPr marL="1004888" indent="-228600" defTabSz="457200" eaLnBrk="0" hangingPunct="0">
              <a:spcBef>
                <a:spcPts val="300"/>
              </a:spcBef>
              <a:buClr>
                <a:srgbClr val="B37732"/>
              </a:buClr>
              <a:buSzPct val="85000"/>
              <a:buFont typeface="Wingdings 2" pitchFamily="18" charset="2"/>
              <a:buChar char="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100">
                <a:solidFill>
                  <a:schemeClr val="tx1"/>
                </a:solidFill>
                <a:latin typeface="Constantia" pitchFamily="-1" charset="0"/>
                <a:ea typeface="ＭＳ Ｐゴシック" pitchFamily="-1" charset="-128"/>
              </a:defRPr>
            </a:lvl3pPr>
            <a:lvl4pPr marL="1279525" indent="-228600" defTabSz="457200" eaLnBrk="0" hangingPunct="0">
              <a:spcBef>
                <a:spcPts val="300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1900">
                <a:solidFill>
                  <a:schemeClr val="tx1"/>
                </a:solidFill>
                <a:latin typeface="Constantia" pitchFamily="-1" charset="0"/>
                <a:ea typeface="ＭＳ Ｐゴシック" pitchFamily="-1" charset="-128"/>
              </a:defRPr>
            </a:lvl4pPr>
            <a:lvl5pPr marL="1554163" indent="-228600" defTabSz="457200" eaLnBrk="0" hangingPunct="0">
              <a:spcBef>
                <a:spcPts val="338"/>
              </a:spcBef>
              <a:buClr>
                <a:srgbClr val="D6903D"/>
              </a:buClr>
              <a:buSzPct val="85000"/>
              <a:buFont typeface="Wingdings 2" pitchFamily="18" charset="2"/>
              <a:buChar char="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1600">
                <a:solidFill>
                  <a:schemeClr val="tx1"/>
                </a:solidFill>
                <a:latin typeface="Constantia" pitchFamily="-1" charset="0"/>
                <a:ea typeface="ＭＳ Ｐゴシック" pitchFamily="-1" charset="-128"/>
              </a:defRPr>
            </a:lvl5pPr>
            <a:lvl6pPr marL="2011363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1600">
                <a:solidFill>
                  <a:schemeClr val="tx1"/>
                </a:solidFill>
                <a:latin typeface="Constantia" pitchFamily="-1" charset="0"/>
                <a:ea typeface="ＭＳ Ｐゴシック" pitchFamily="-1" charset="-128"/>
              </a:defRPr>
            </a:lvl6pPr>
            <a:lvl7pPr marL="2468563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1600">
                <a:solidFill>
                  <a:schemeClr val="tx1"/>
                </a:solidFill>
                <a:latin typeface="Constantia" pitchFamily="-1" charset="0"/>
                <a:ea typeface="ＭＳ Ｐゴシック" pitchFamily="-1" charset="-128"/>
              </a:defRPr>
            </a:lvl7pPr>
            <a:lvl8pPr marL="2925763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1600">
                <a:solidFill>
                  <a:schemeClr val="tx1"/>
                </a:solidFill>
                <a:latin typeface="Constantia" pitchFamily="-1" charset="0"/>
                <a:ea typeface="ＭＳ Ｐゴシック" pitchFamily="-1" charset="-128"/>
              </a:defRPr>
            </a:lvl8pPr>
            <a:lvl9pPr marL="3382963" indent="-228600" defTabSz="4572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D6903D"/>
              </a:buClr>
              <a:buSzPct val="85000"/>
              <a:buFont typeface="Wingdings 2" pitchFamily="18" charset="2"/>
              <a:buChar char="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1600">
                <a:solidFill>
                  <a:schemeClr val="tx1"/>
                </a:solidFill>
                <a:latin typeface="Constantia" pitchFamily="-1" charset="0"/>
                <a:ea typeface="ＭＳ Ｐゴシック" pitchFamily="-1" charset="-128"/>
              </a:defRPr>
            </a:lvl9pPr>
          </a:lstStyle>
          <a:p>
            <a:pPr eaLnBrk="1" hangingPunct="1">
              <a:lnSpc>
                <a:spcPct val="80000"/>
              </a:lnSpc>
              <a:buClr>
                <a:srgbClr val="F3A447"/>
              </a:buClr>
              <a:defRPr/>
            </a:pPr>
            <a:r>
              <a:rPr lang="en-US" altLang="en-US" sz="3110" dirty="0">
                <a:solidFill>
                  <a:srgbClr val="FF0000"/>
                </a:solidFill>
                <a:latin typeface="Calibri" pitchFamily="34" charset="0"/>
              </a:rPr>
              <a:t>May 15, 1948: Neighboring Arab nations (Egypt, Syria, Lebanon, Jordan and Iraq) attacked Israel </a:t>
            </a:r>
            <a:r>
              <a:rPr lang="en-US" altLang="en-US" sz="3110" dirty="0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en-US" altLang="en-US" sz="3110" dirty="0">
                <a:solidFill>
                  <a:prstClr val="black"/>
                </a:solidFill>
                <a:latin typeface="Calibri" pitchFamily="34" charset="0"/>
              </a:rPr>
            </a:br>
            <a:endParaRPr lang="en-US" altLang="en-US" sz="3110" dirty="0">
              <a:solidFill>
                <a:prstClr val="black"/>
              </a:solidFill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888"/>
              </a:spcBef>
              <a:buClr>
                <a:srgbClr val="CCFF33"/>
              </a:buClr>
              <a:buSzPct val="70000"/>
              <a:buFont typeface="Wingdings" pitchFamily="2" charset="2"/>
              <a:buChar char=""/>
              <a:defRPr/>
            </a:pPr>
            <a:r>
              <a:rPr lang="en-US" altLang="en-US" sz="311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 1949: </a:t>
            </a:r>
            <a:r>
              <a:rPr lang="en-US" altLang="en-US" sz="3110" dirty="0">
                <a:solidFill>
                  <a:prstClr val="black"/>
                </a:solidFill>
                <a:latin typeface="Calibri" pitchFamily="34" charset="0"/>
              </a:rPr>
              <a:t>Israel won the war and </a:t>
            </a:r>
            <a:r>
              <a:rPr lang="en-US" altLang="en-US" sz="3110" dirty="0">
                <a:solidFill>
                  <a:prstClr val="black"/>
                </a:solidFill>
                <a:latin typeface="Calibri" pitchFamily="34" charset="0"/>
                <a:ea typeface="MS Gothic" pitchFamily="49" charset="-128"/>
              </a:rPr>
              <a:t>occupied 30% more of land the UN had given to Palestinians </a:t>
            </a:r>
            <a:br>
              <a:rPr lang="en-US" altLang="en-US" sz="3110" dirty="0">
                <a:solidFill>
                  <a:prstClr val="black"/>
                </a:solidFill>
                <a:latin typeface="Calibri" pitchFamily="34" charset="0"/>
                <a:ea typeface="MS Gothic" pitchFamily="49" charset="-128"/>
              </a:rPr>
            </a:br>
            <a:endParaRPr lang="en-US" altLang="en-US" sz="3110" dirty="0">
              <a:solidFill>
                <a:prstClr val="black"/>
              </a:solidFill>
              <a:latin typeface="Calibri" pitchFamily="34" charset="0"/>
              <a:ea typeface="MS Gothic" pitchFamily="49" charset="-128"/>
            </a:endParaRP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defRPr/>
            </a:pPr>
            <a:r>
              <a:rPr lang="en-US" altLang="en-US" sz="3110" dirty="0">
                <a:solidFill>
                  <a:prstClr val="black"/>
                </a:solidFill>
                <a:latin typeface="Calibri" pitchFamily="34" charset="0"/>
              </a:rPr>
              <a:t>Egypt and Jordan occupied the rest of Palestinian land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sz="2665" dirty="0">
                <a:solidFill>
                  <a:prstClr val="black"/>
                </a:solidFill>
                <a:latin typeface="Calibri" pitchFamily="34" charset="0"/>
              </a:rPr>
              <a:t>Egypt took control of the Gaza Strip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sz="2665" dirty="0">
                <a:solidFill>
                  <a:prstClr val="black"/>
                </a:solidFill>
                <a:latin typeface="Calibri" pitchFamily="34" charset="0"/>
              </a:rPr>
              <a:t>Jordan annexed the West Bank. </a:t>
            </a:r>
            <a:br>
              <a:rPr lang="en-US" altLang="en-US" sz="2665" dirty="0">
                <a:solidFill>
                  <a:prstClr val="black"/>
                </a:solidFill>
                <a:latin typeface="Calibri" pitchFamily="34" charset="0"/>
              </a:rPr>
            </a:br>
            <a:endParaRPr lang="en-US" altLang="en-US" sz="3110" dirty="0">
              <a:solidFill>
                <a:prstClr val="black"/>
              </a:solidFill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defRPr/>
            </a:pPr>
            <a:r>
              <a:rPr lang="en-US" altLang="en-US" sz="3110" dirty="0">
                <a:solidFill>
                  <a:prstClr val="black"/>
                </a:solidFill>
                <a:latin typeface="Calibri" pitchFamily="34" charset="0"/>
              </a:rPr>
              <a:t>700,000 Palestinians became refugees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sz="2665" dirty="0">
                <a:solidFill>
                  <a:prstClr val="black"/>
                </a:solidFill>
                <a:latin typeface="Calibri" pitchFamily="34" charset="0"/>
              </a:rPr>
              <a:t>Most fled to Jordan, the West Bank or the Gaza Strip</a:t>
            </a: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defRPr/>
            </a:pPr>
            <a:endParaRPr lang="en-US" altLang="en-US" sz="1777" dirty="0">
              <a:solidFill>
                <a:prstClr val="black"/>
              </a:solidFill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buClr>
                <a:srgbClr val="F3A447"/>
              </a:buClr>
              <a:defRPr/>
            </a:pPr>
            <a:r>
              <a:rPr lang="en-US" altLang="en-US" sz="3110" dirty="0">
                <a:solidFill>
                  <a:prstClr val="black"/>
                </a:solidFill>
                <a:latin typeface="Calibri" pitchFamily="34" charset="0"/>
              </a:rPr>
              <a:t>Over next few years 900,000 Jews immigrated to Israel</a:t>
            </a:r>
          </a:p>
          <a:p>
            <a:pPr marL="825120" lvl="1" indent="0" eaLnBrk="1" hangingPunct="1">
              <a:lnSpc>
                <a:spcPct val="80000"/>
              </a:lnSpc>
              <a:buNone/>
              <a:defRPr/>
            </a:pPr>
            <a:endParaRPr lang="en-US" altLang="en-US" sz="2665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0357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509111" y="305026"/>
            <a:ext cx="9140190" cy="964445"/>
          </a:xfrm>
        </p:spPr>
        <p:txBody>
          <a:bodyPr/>
          <a:lstStyle/>
          <a:p>
            <a:pPr eaLnBrk="1" hangingPunct="1"/>
            <a:r>
              <a:rPr lang="en-US" altLang="en-US" u="sng" smtClean="0"/>
              <a:t>First Arab Israeli War</a:t>
            </a:r>
          </a:p>
        </p:txBody>
      </p:sp>
      <p:pic>
        <p:nvPicPr>
          <p:cNvPr id="4403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425" y="1190129"/>
            <a:ext cx="7334720" cy="63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667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u="sng" smtClean="0"/>
              <a:t>Israel borders after 1949</a:t>
            </a:r>
          </a:p>
        </p:txBody>
      </p:sp>
      <p:pic>
        <p:nvPicPr>
          <p:cNvPr id="4505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428" y="1607996"/>
            <a:ext cx="9801373" cy="5670303"/>
          </a:xfrm>
          <a:noFill/>
        </p:spPr>
      </p:pic>
    </p:spTree>
    <p:extLst>
      <p:ext uri="{BB962C8B-B14F-4D97-AF65-F5344CB8AC3E}">
        <p14:creationId xmlns:p14="http://schemas.microsoft.com/office/powerpoint/2010/main" val="505489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998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Palestinian Loss of Land 1946-2000</a:t>
            </a:r>
          </a:p>
        </p:txBody>
      </p:sp>
      <p:pic>
        <p:nvPicPr>
          <p:cNvPr id="460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7636" y="1777259"/>
            <a:ext cx="8378508" cy="5677356"/>
          </a:xfrm>
          <a:noFill/>
        </p:spPr>
      </p:pic>
    </p:spTree>
    <p:extLst>
      <p:ext uri="{BB962C8B-B14F-4D97-AF65-F5344CB8AC3E}">
        <p14:creationId xmlns:p14="http://schemas.microsoft.com/office/powerpoint/2010/main" val="3810146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4288"/>
            <a:ext cx="10443369" cy="7631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39700" y="20638"/>
            <a:ext cx="8444706" cy="402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r>
              <a:rPr lang="en-US" sz="2000" b="1" dirty="0" smtClean="0">
                <a:latin typeface="Verdana" pitchFamily="34" charset="0"/>
              </a:rPr>
              <a:t>Physical Geography of the Eastern Mediterranean</a:t>
            </a:r>
            <a:endParaRPr lang="en-US" sz="2000" dirty="0">
              <a:latin typeface="Verdana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455612"/>
            <a:ext cx="10158413" cy="7172326"/>
          </a:xfrm>
          <a:prstGeom prst="rect">
            <a:avLst/>
          </a:prstGeom>
          <a:solidFill>
            <a:srgbClr val="66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78606" y="836612"/>
            <a:ext cx="8839200" cy="4979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457200" lvl="1" indent="0">
              <a:lnSpc>
                <a:spcPct val="110000"/>
              </a:lnSpc>
              <a:spcBef>
                <a:spcPts val="1500"/>
              </a:spcBef>
              <a:buClrTx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Landforms</a:t>
            </a:r>
          </a:p>
          <a:p>
            <a:pPr lvl="1">
              <a:lnSpc>
                <a:spcPct val="110000"/>
              </a:lnSpc>
              <a:spcBef>
                <a:spcPts val="1500"/>
              </a:spcBef>
              <a:buClrTx/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This area is known as the </a:t>
            </a:r>
            <a:r>
              <a:rPr lang="en-US" sz="2200" b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Levant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and includes </a:t>
            </a:r>
            <a:r>
              <a:rPr lang="en-US" sz="2200" i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Syria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, </a:t>
            </a:r>
            <a:r>
              <a:rPr lang="en-US" sz="2200" i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Jordan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, </a:t>
            </a:r>
            <a:r>
              <a:rPr lang="en-US" sz="2200" i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Lebanon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, </a:t>
            </a:r>
            <a:r>
              <a:rPr lang="en-US" sz="2200" i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Israel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, and the </a:t>
            </a:r>
            <a:r>
              <a:rPr lang="en-US" sz="2200" i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Palestinian territories</a:t>
            </a: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. </a:t>
            </a:r>
          </a:p>
          <a:p>
            <a:pPr lvl="1">
              <a:lnSpc>
                <a:spcPct val="110000"/>
              </a:lnSpc>
              <a:spcBef>
                <a:spcPts val="1500"/>
              </a:spcBef>
              <a:buClrTx/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The area is marked by </a:t>
            </a:r>
            <a:r>
              <a:rPr lang="en-US" sz="2200" b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mountains</a:t>
            </a: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and </a:t>
            </a:r>
            <a:r>
              <a:rPr lang="en-US" sz="2200" b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deserts</a:t>
            </a: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and has a generally </a:t>
            </a:r>
            <a:r>
              <a:rPr lang="en-US" sz="2200" b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temperate climate</a:t>
            </a: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. Meaning temperate and weather is very consistent. </a:t>
            </a:r>
          </a:p>
          <a:p>
            <a:pPr lvl="1">
              <a:lnSpc>
                <a:spcPct val="110000"/>
              </a:lnSpc>
              <a:spcBef>
                <a:spcPts val="1500"/>
              </a:spcBef>
              <a:buClrTx/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The sparsely populated </a:t>
            </a:r>
            <a:r>
              <a:rPr lang="en-US" sz="2200" b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Anti-Lebanon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</a:t>
            </a:r>
            <a:r>
              <a:rPr lang="en-US" sz="2200" i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mountain range 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runs along the </a:t>
            </a:r>
            <a:r>
              <a:rPr lang="en-US" sz="2200" i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border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between </a:t>
            </a:r>
            <a:r>
              <a:rPr lang="en-US" sz="2200" i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Syria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and </a:t>
            </a:r>
            <a:r>
              <a:rPr lang="en-US" sz="2200" i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Lebanon</a:t>
            </a: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.</a:t>
            </a:r>
          </a:p>
          <a:p>
            <a:pPr lvl="1">
              <a:lnSpc>
                <a:spcPct val="110000"/>
              </a:lnSpc>
              <a:spcBef>
                <a:spcPts val="1500"/>
              </a:spcBef>
              <a:buClrTx/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The </a:t>
            </a:r>
            <a:r>
              <a:rPr lang="en-US" sz="2200" b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Syrian Desert 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is composed of </a:t>
            </a:r>
            <a:r>
              <a:rPr lang="en-US" sz="2200" i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gravel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and used as a </a:t>
            </a:r>
            <a:r>
              <a:rPr lang="en-US" sz="2200" i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roadway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. </a:t>
            </a:r>
          </a:p>
        </p:txBody>
      </p:sp>
      <p:pic>
        <p:nvPicPr>
          <p:cNvPr id="5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>
            <a:off x="603250" y="7086600"/>
            <a:ext cx="234950" cy="320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314" name="Picture 2" descr="http://images.sodahead.com/polls/000290804/polls_ReligionSymbolAbr_4715_259981_answer_3_xlar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284" y="5460636"/>
            <a:ext cx="1828800" cy="192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1967 War: The Six Day War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4480" y="1777259"/>
            <a:ext cx="9309453" cy="5501040"/>
          </a:xfrm>
        </p:spPr>
        <p:txBody>
          <a:bodyPr/>
          <a:lstStyle/>
          <a:p>
            <a:pPr eaLnBrk="1" hangingPunct="1"/>
            <a:r>
              <a:rPr lang="en-US" altLang="en-US" sz="3998" dirty="0"/>
              <a:t>May 1967: Arab countries began moving armies close to Israel’s borders.</a:t>
            </a:r>
          </a:p>
          <a:p>
            <a:pPr eaLnBrk="1" hangingPunct="1"/>
            <a:r>
              <a:rPr lang="en-US" altLang="en-US" sz="3998" dirty="0"/>
              <a:t>June 5 Israel launches surprise attack on Egypt.</a:t>
            </a:r>
          </a:p>
          <a:p>
            <a:pPr eaLnBrk="1" hangingPunct="1"/>
            <a:r>
              <a:rPr lang="en-US" altLang="en-US" sz="3998" dirty="0"/>
              <a:t>Syria, Jordan and Iraq joined in fighting Israel.</a:t>
            </a:r>
          </a:p>
          <a:p>
            <a:pPr eaLnBrk="1" hangingPunct="1"/>
            <a:endParaRPr lang="en-US" altLang="en-US" sz="3110" dirty="0"/>
          </a:p>
        </p:txBody>
      </p:sp>
    </p:spTree>
    <p:extLst>
      <p:ext uri="{BB962C8B-B14F-4D97-AF65-F5344CB8AC3E}">
        <p14:creationId xmlns:p14="http://schemas.microsoft.com/office/powerpoint/2010/main" val="42079465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of the 1967 War</a:t>
            </a:r>
          </a:p>
        </p:txBody>
      </p:sp>
      <p:sp>
        <p:nvSpPr>
          <p:cNvPr id="48131" name="Text Placeholder 2"/>
          <p:cNvSpPr>
            <a:spLocks noGrp="1"/>
          </p:cNvSpPr>
          <p:nvPr>
            <p:ph type="body" sz="half" idx="1"/>
          </p:nvPr>
        </p:nvSpPr>
        <p:spPr>
          <a:xfrm>
            <a:off x="509111" y="1438734"/>
            <a:ext cx="9140190" cy="5365278"/>
          </a:xfrm>
        </p:spPr>
        <p:txBody>
          <a:bodyPr/>
          <a:lstStyle/>
          <a:p>
            <a:pPr eaLnBrk="1" hangingPunct="1"/>
            <a:r>
              <a:rPr lang="en-US" altLang="en-US" smtClean="0"/>
              <a:t>Israel captured the West Bank, Gaza Strip, Sinai Peninsula, the Golan Heights and East Jerusalem.</a:t>
            </a:r>
          </a:p>
          <a:p>
            <a:pPr eaLnBrk="1" hangingPunct="1"/>
            <a:r>
              <a:rPr lang="en-US" altLang="en-US" smtClean="0"/>
              <a:t>1 million Palestinians came under Israeli military control. </a:t>
            </a:r>
          </a:p>
          <a:p>
            <a:pPr eaLnBrk="1" hangingPunct="1"/>
            <a:r>
              <a:rPr lang="en-US" altLang="en-US" smtClean="0"/>
              <a:t>Less than 1,000 Israeli deaths / 20,000 Arab deaths</a:t>
            </a:r>
          </a:p>
          <a:p>
            <a:pPr eaLnBrk="1" hangingPunct="1"/>
            <a:r>
              <a:rPr lang="en-US" altLang="en-US" smtClean="0"/>
              <a:t>300,000 more Palestinians became refugees.</a:t>
            </a:r>
          </a:p>
          <a:p>
            <a:pPr eaLnBrk="1" hangingPunct="1"/>
            <a:r>
              <a:rPr lang="en-US" altLang="en-US" smtClean="0"/>
              <a:t> Jewish minority communities were expelled from Arab nations. </a:t>
            </a:r>
          </a:p>
        </p:txBody>
      </p:sp>
    </p:spTree>
    <p:extLst>
      <p:ext uri="{BB962C8B-B14F-4D97-AF65-F5344CB8AC3E}">
        <p14:creationId xmlns:p14="http://schemas.microsoft.com/office/powerpoint/2010/main" val="3759601244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659605" y="305027"/>
            <a:ext cx="8990887" cy="912586"/>
          </a:xfrm>
        </p:spPr>
        <p:txBody>
          <a:bodyPr/>
          <a:lstStyle/>
          <a:p>
            <a:pPr eaLnBrk="1" hangingPunct="1"/>
            <a:r>
              <a:rPr lang="en-US" altLang="en-US" sz="3998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 occupied by Israel after 1967 War</a:t>
            </a: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006" y="1217614"/>
            <a:ext cx="6096000" cy="600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567254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175" y="-3175"/>
            <a:ext cx="10164763" cy="7631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 bwMode="auto">
          <a:xfrm>
            <a:off x="0" y="455612"/>
            <a:ext cx="10158413" cy="7172326"/>
          </a:xfrm>
          <a:prstGeom prst="rect">
            <a:avLst/>
          </a:prstGeom>
          <a:solidFill>
            <a:srgbClr val="DDDDD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95907" y="989012"/>
            <a:ext cx="9150499" cy="4979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457200" lvl="1" indent="0">
              <a:lnSpc>
                <a:spcPct val="110000"/>
              </a:lnSpc>
              <a:spcBef>
                <a:spcPts val="1500"/>
              </a:spcBef>
              <a:buClrTx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Society &amp; Culture Today</a:t>
            </a:r>
          </a:p>
          <a:p>
            <a:pPr lvl="1">
              <a:lnSpc>
                <a:spcPct val="110000"/>
              </a:lnSpc>
              <a:spcBef>
                <a:spcPts val="1500"/>
              </a:spcBef>
              <a:buClrTx/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b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Arabic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is the primary </a:t>
            </a:r>
            <a:r>
              <a:rPr lang="en-US" sz="2200" i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language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in the sub region, with </a:t>
            </a:r>
            <a:r>
              <a:rPr lang="en-US" sz="2200" b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Hebrew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also spoken in </a:t>
            </a:r>
            <a:r>
              <a:rPr lang="en-US" sz="2200" i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Israel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. </a:t>
            </a:r>
          </a:p>
          <a:p>
            <a:pPr lvl="1">
              <a:lnSpc>
                <a:spcPct val="110000"/>
              </a:lnSpc>
              <a:spcBef>
                <a:spcPts val="1500"/>
              </a:spcBef>
              <a:buClrTx/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Quality of </a:t>
            </a:r>
            <a:r>
              <a:rPr lang="en-US" sz="2200" b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education</a:t>
            </a: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</a:t>
            </a:r>
            <a:r>
              <a:rPr lang="en-US" sz="2200" b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and</a:t>
            </a: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health care varies widely from </a:t>
            </a:r>
            <a:r>
              <a:rPr lang="en-US" sz="2200" i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country</a:t>
            </a: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to </a:t>
            </a:r>
            <a:r>
              <a:rPr lang="en-US" sz="2200" i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country</a:t>
            </a: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.</a:t>
            </a:r>
          </a:p>
          <a:p>
            <a:pPr lvl="1">
              <a:lnSpc>
                <a:spcPct val="110000"/>
              </a:lnSpc>
              <a:spcBef>
                <a:spcPts val="1500"/>
              </a:spcBef>
              <a:buClrTx/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Family life usually includes the </a:t>
            </a:r>
            <a:r>
              <a:rPr lang="en-US" sz="2200" b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extended family </a:t>
            </a: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and often includes </a:t>
            </a:r>
            <a:r>
              <a:rPr lang="en-US" sz="2200" i="1" dirty="0" smtClean="0">
                <a:solidFill>
                  <a:srgbClr val="0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religious</a:t>
            </a:r>
            <a:r>
              <a:rPr lang="en-US" sz="2200" dirty="0" smtClean="0">
                <a:solidFill>
                  <a:srgbClr val="0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</a:t>
            </a:r>
            <a:r>
              <a:rPr lang="en-US" sz="2200" i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worship</a:t>
            </a: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.</a:t>
            </a:r>
          </a:p>
          <a:p>
            <a:pPr lvl="1">
              <a:lnSpc>
                <a:spcPct val="110000"/>
              </a:lnSpc>
              <a:spcBef>
                <a:spcPts val="1500"/>
              </a:spcBef>
              <a:buClrTx/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In </a:t>
            </a:r>
            <a:r>
              <a:rPr lang="en-US" sz="2200" b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Israel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, </a:t>
            </a:r>
            <a:r>
              <a:rPr lang="en-US" sz="2200" i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women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generally enjoy </a:t>
            </a:r>
            <a:r>
              <a:rPr lang="en-US" sz="2200" i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equal rights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, while in </a:t>
            </a:r>
            <a:r>
              <a:rPr lang="en-US" sz="2200" b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Arabic countries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, women’s rights </a:t>
            </a:r>
            <a:r>
              <a:rPr lang="en-US" sz="2200" i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vary greatly</a:t>
            </a: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.</a:t>
            </a:r>
            <a:endParaRPr lang="en-US" sz="2200" dirty="0">
              <a:solidFill>
                <a:schemeClr val="tx1"/>
              </a:solidFill>
              <a:latin typeface="Verdana" pitchFamily="34" charset="0"/>
              <a:ea typeface="ヒラギノ角ゴ ProN W3" pitchFamily="1" charset="0"/>
              <a:cs typeface="ヒラギノ角ゴ ProN W3" pitchFamily="1" charset="0"/>
            </a:endParaRPr>
          </a:p>
        </p:txBody>
      </p:sp>
      <p:pic>
        <p:nvPicPr>
          <p:cNvPr id="5" name="Picture 3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>
            <a:off x="220663" y="7086600"/>
            <a:ext cx="234950" cy="320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lum bright="30000"/>
          </a:blip>
          <a:srcRect/>
          <a:stretch>
            <a:fillRect/>
          </a:stretch>
        </p:blipFill>
        <p:spPr bwMode="auto">
          <a:xfrm>
            <a:off x="603250" y="7086600"/>
            <a:ext cx="234950" cy="320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39700" y="20638"/>
            <a:ext cx="8292306" cy="402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r>
              <a:rPr lang="en-US" sz="2000" b="1" dirty="0" smtClean="0">
                <a:latin typeface="Verdana" pitchFamily="34" charset="0"/>
              </a:rPr>
              <a:t>Human Geography of the Eastern Mediterranean</a:t>
            </a:r>
            <a:endParaRPr lang="en-US" sz="2000" b="1" dirty="0">
              <a:latin typeface="Verdana" pitchFamily="34" charset="0"/>
            </a:endParaRPr>
          </a:p>
        </p:txBody>
      </p:sp>
      <p:pic>
        <p:nvPicPr>
          <p:cNvPr id="8" name="Picture 2" descr="http://images.sodahead.com/polls/000290804/polls_ReligionSymbolAbr_4715_259981_answer_3_xlar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284" y="5460636"/>
            <a:ext cx="1828800" cy="192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31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94" y="0"/>
            <a:ext cx="10151619" cy="662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6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2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5806" y="760412"/>
            <a:ext cx="8839200" cy="6705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26406" y="227013"/>
            <a:ext cx="58904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LEBANON</a:t>
            </a:r>
            <a:br>
              <a:rPr lang="en-US" b="1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1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006" y="227011"/>
            <a:ext cx="9214644" cy="609601"/>
          </a:xfrm>
        </p:spPr>
        <p:txBody>
          <a:bodyPr/>
          <a:lstStyle/>
          <a:p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LEBANON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2406" y="836612"/>
            <a:ext cx="9443244" cy="5891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719455" lvl="0" indent="-342900">
              <a:spcBef>
                <a:spcPts val="0"/>
              </a:spcBef>
              <a:spcAft>
                <a:spcPts val="0"/>
              </a:spcAft>
              <a:buSzPts val="1200"/>
              <a:buFont typeface="Symbol" panose="05050102010706020507" pitchFamily="18" charset="2"/>
              <a:buChar char=""/>
              <a:tabLst>
                <a:tab pos="532765" algn="l"/>
                <a:tab pos="533400" algn="l"/>
              </a:tabLs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Lebanon was known as the ‘land of milk and honey’. The ‘milk’ came from the snow-covered mountain peaks; the ‘honey’ from the fragrant</a:t>
            </a:r>
            <a:r>
              <a:rPr lang="en-US" sz="3000" b="1" spc="-55" dirty="0">
                <a:solidFill>
                  <a:srgbClr val="FF0000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woods.</a:t>
            </a:r>
          </a:p>
          <a:p>
            <a:pPr marL="0" marR="0">
              <a:spcBef>
                <a:spcPts val="5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SzPts val="1200"/>
              <a:buFont typeface="Symbol" panose="05050102010706020507" pitchFamily="18" charset="2"/>
              <a:buChar char=""/>
              <a:tabLst>
                <a:tab pos="532765" algn="l"/>
                <a:tab pos="533400" algn="l"/>
              </a:tabLst>
            </a:pP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Lebanon was mentioned 71 times in the Holy</a:t>
            </a:r>
            <a:r>
              <a:rPr lang="en-US" sz="3000" b="1" spc="-5" dirty="0">
                <a:solidFill>
                  <a:schemeClr val="tx1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Bible.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342900" marR="543560" lvl="0" indent="-342900" algn="just">
              <a:spcBef>
                <a:spcPts val="0"/>
              </a:spcBef>
              <a:spcAft>
                <a:spcPts val="0"/>
              </a:spcAft>
              <a:buSzPts val="1200"/>
              <a:buFont typeface="Symbol" panose="05050102010706020507" pitchFamily="18" charset="2"/>
              <a:buChar char=""/>
              <a:tabLst>
                <a:tab pos="533400" algn="l"/>
              </a:tabLst>
            </a:pP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King Solomon used only the finest materials in the world to build God's temple in Jerusalem--including the "Cedars of Lebanon." This country of cedars has always served as an important East-West bridge, connecting Europe, Africa, and</a:t>
            </a:r>
            <a:r>
              <a:rPr lang="en-US" sz="3000" b="1" spc="-100" dirty="0">
                <a:solidFill>
                  <a:schemeClr val="tx1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Symbol" panose="05050102010706020507" pitchFamily="18" charset="2"/>
                <a:cs typeface="Symbol" panose="05050102010706020507" pitchFamily="18" charset="2"/>
              </a:rPr>
              <a:t>Asia.</a:t>
            </a:r>
            <a:endParaRPr lang="en-US" sz="30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Symbol" panose="05050102010706020507" pitchFamily="18" charset="2"/>
              <a:cs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9739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606" y="303213"/>
            <a:ext cx="8986044" cy="838199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LEBANON GEOGRAPHY</a:t>
            </a:r>
            <a:r>
              <a:rPr lang="en-US" sz="4000" dirty="0"/>
              <a:t/>
            </a:r>
            <a:br>
              <a:rPr lang="en-US" sz="4000" dirty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07206" y="1141412"/>
            <a:ext cx="8839200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" marR="543560" algn="just">
              <a:spcBef>
                <a:spcPts val="1015"/>
              </a:spcBef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Lebanon lies at the center of the gulf that runs between the Oriental Mediterranean Sea and Turkey and Egypt. 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6200" marR="543560" algn="just">
              <a:spcBef>
                <a:spcPts val="1015"/>
              </a:spcBef>
              <a:spcAft>
                <a:spcPts val="0"/>
              </a:spcAft>
            </a:pPr>
            <a:r>
              <a:rPr lang="en-US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This 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small country does not exceed 4,036 </a:t>
            </a:r>
            <a:r>
              <a:rPr lang="en-US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mi² its 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length is about </a:t>
            </a:r>
            <a:r>
              <a:rPr lang="en-US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139.8 miles and 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its width </a:t>
            </a:r>
            <a:r>
              <a:rPr lang="en-US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 about 35 miles. </a:t>
            </a:r>
          </a:p>
          <a:p>
            <a:pPr marL="76200" marR="543560" algn="just">
              <a:spcBef>
                <a:spcPts val="1015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Syria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limits Lebanon from the North and the East, and Israel (Palestine) from the South. One range of mountains (Mount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Lebanon) leading to an alluvial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coastal plain. </a:t>
            </a: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6200" marR="543560" algn="just">
              <a:spcBef>
                <a:spcPts val="1015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At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 East, another arid and dry range of mountains lies parallel to the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first mountain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chain (Anti-Lebanon and Mount Hermon); the two ranges embrace the high plateau of the "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Bekaa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".</a:t>
            </a:r>
            <a:endParaRPr lang="en-US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AutoShape 2" descr="Image result for climate of leban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1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406" y="303213"/>
            <a:ext cx="9062244" cy="761999"/>
          </a:xfrm>
        </p:spPr>
        <p:txBody>
          <a:bodyPr/>
          <a:lstStyle/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LEBANON CLIMATE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3406" y="1065212"/>
            <a:ext cx="9448800" cy="2363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222222"/>
                </a:solidFill>
                <a:latin typeface="Roboto"/>
              </a:rPr>
              <a:t>Lebanon</a:t>
            </a:r>
            <a:r>
              <a:rPr lang="en-US" dirty="0">
                <a:solidFill>
                  <a:srgbClr val="222222"/>
                </a:solidFill>
                <a:latin typeface="Roboto"/>
              </a:rPr>
              <a:t> has a Mediterranean </a:t>
            </a:r>
            <a:r>
              <a:rPr lang="en-US" b="1" dirty="0">
                <a:solidFill>
                  <a:srgbClr val="222222"/>
                </a:solidFill>
                <a:latin typeface="Roboto"/>
              </a:rPr>
              <a:t>climate</a:t>
            </a:r>
            <a:r>
              <a:rPr lang="en-US" dirty="0">
                <a:solidFill>
                  <a:srgbClr val="222222"/>
                </a:solidFill>
                <a:latin typeface="Roboto"/>
              </a:rPr>
              <a:t> characterized by long, hot, dry summers and short, cool, rainy winters</a:t>
            </a:r>
            <a:r>
              <a:rPr lang="en-US" dirty="0" smtClean="0">
                <a:solidFill>
                  <a:srgbClr val="222222"/>
                </a:solidFill>
                <a:latin typeface="Roboto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222222"/>
              </a:solidFill>
              <a:latin typeface="Robot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22222"/>
                </a:solidFill>
                <a:latin typeface="Roboto"/>
              </a:rPr>
              <a:t>The</a:t>
            </a:r>
            <a:r>
              <a:rPr lang="en-US" dirty="0">
                <a:solidFill>
                  <a:srgbClr val="222222"/>
                </a:solidFill>
                <a:latin typeface="Roboto"/>
              </a:rPr>
              <a:t> </a:t>
            </a:r>
            <a:r>
              <a:rPr lang="en-US" b="1" dirty="0">
                <a:solidFill>
                  <a:srgbClr val="222222"/>
                </a:solidFill>
                <a:latin typeface="Roboto"/>
              </a:rPr>
              <a:t>climate</a:t>
            </a:r>
            <a:r>
              <a:rPr lang="en-US" dirty="0">
                <a:solidFill>
                  <a:srgbClr val="222222"/>
                </a:solidFill>
                <a:latin typeface="Roboto"/>
              </a:rPr>
              <a:t> is determined by </a:t>
            </a:r>
            <a:r>
              <a:rPr lang="en-US" dirty="0" smtClean="0">
                <a:solidFill>
                  <a:srgbClr val="222222"/>
                </a:solidFill>
                <a:latin typeface="Roboto"/>
              </a:rPr>
              <a:t>Lebanon's </a:t>
            </a:r>
            <a:r>
              <a:rPr lang="en-US" dirty="0">
                <a:solidFill>
                  <a:srgbClr val="222222"/>
                </a:solidFill>
                <a:latin typeface="Roboto"/>
              </a:rPr>
              <a:t>location between the subtropical aridity of the African continent and the subtropical humidity of the eastern Mediterranean area.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406" y="3429000"/>
            <a:ext cx="4876800" cy="402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5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64"/>
            <a:ext cx="10158413" cy="710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9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www.parikiaki.com/wp-content/uploads/mediteranean-ma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" y="0"/>
            <a:ext cx="8981847" cy="761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395669" y="2093976"/>
            <a:ext cx="4436137" cy="2313432"/>
            <a:chOff x="2395669" y="2093976"/>
            <a:chExt cx="4436137" cy="2313432"/>
          </a:xfrm>
        </p:grpSpPr>
        <p:sp>
          <p:nvSpPr>
            <p:cNvPr id="5" name="Freeform 4"/>
            <p:cNvSpPr/>
            <p:nvPr/>
          </p:nvSpPr>
          <p:spPr bwMode="auto">
            <a:xfrm>
              <a:off x="2395669" y="2093976"/>
              <a:ext cx="2084891" cy="2313432"/>
            </a:xfrm>
            <a:custGeom>
              <a:avLst/>
              <a:gdLst>
                <a:gd name="connsiteX0" fmla="*/ 9203 w 2084891"/>
                <a:gd name="connsiteY0" fmla="*/ 1700784 h 2313432"/>
                <a:gd name="connsiteX1" fmla="*/ 18347 w 2084891"/>
                <a:gd name="connsiteY1" fmla="*/ 1792224 h 2313432"/>
                <a:gd name="connsiteX2" fmla="*/ 54923 w 2084891"/>
                <a:gd name="connsiteY2" fmla="*/ 1847088 h 2313432"/>
                <a:gd name="connsiteX3" fmla="*/ 82355 w 2084891"/>
                <a:gd name="connsiteY3" fmla="*/ 1901952 h 2313432"/>
                <a:gd name="connsiteX4" fmla="*/ 118931 w 2084891"/>
                <a:gd name="connsiteY4" fmla="*/ 1965960 h 2313432"/>
                <a:gd name="connsiteX5" fmla="*/ 137219 w 2084891"/>
                <a:gd name="connsiteY5" fmla="*/ 2020824 h 2313432"/>
                <a:gd name="connsiteX6" fmla="*/ 146363 w 2084891"/>
                <a:gd name="connsiteY6" fmla="*/ 2057400 h 2313432"/>
                <a:gd name="connsiteX7" fmla="*/ 173795 w 2084891"/>
                <a:gd name="connsiteY7" fmla="*/ 2075688 h 2313432"/>
                <a:gd name="connsiteX8" fmla="*/ 228659 w 2084891"/>
                <a:gd name="connsiteY8" fmla="*/ 2157984 h 2313432"/>
                <a:gd name="connsiteX9" fmla="*/ 246947 w 2084891"/>
                <a:gd name="connsiteY9" fmla="*/ 2185416 h 2313432"/>
                <a:gd name="connsiteX10" fmla="*/ 301811 w 2084891"/>
                <a:gd name="connsiteY10" fmla="*/ 2212848 h 2313432"/>
                <a:gd name="connsiteX11" fmla="*/ 329243 w 2084891"/>
                <a:gd name="connsiteY11" fmla="*/ 2240280 h 2313432"/>
                <a:gd name="connsiteX12" fmla="*/ 384107 w 2084891"/>
                <a:gd name="connsiteY12" fmla="*/ 2258568 h 2313432"/>
                <a:gd name="connsiteX13" fmla="*/ 466403 w 2084891"/>
                <a:gd name="connsiteY13" fmla="*/ 2304288 h 2313432"/>
                <a:gd name="connsiteX14" fmla="*/ 521267 w 2084891"/>
                <a:gd name="connsiteY14" fmla="*/ 2313432 h 2313432"/>
                <a:gd name="connsiteX15" fmla="*/ 868739 w 2084891"/>
                <a:gd name="connsiteY15" fmla="*/ 2304288 h 2313432"/>
                <a:gd name="connsiteX16" fmla="*/ 941891 w 2084891"/>
                <a:gd name="connsiteY16" fmla="*/ 2286000 h 2313432"/>
                <a:gd name="connsiteX17" fmla="*/ 969323 w 2084891"/>
                <a:gd name="connsiteY17" fmla="*/ 2267712 h 2313432"/>
                <a:gd name="connsiteX18" fmla="*/ 1051619 w 2084891"/>
                <a:gd name="connsiteY18" fmla="*/ 2231136 h 2313432"/>
                <a:gd name="connsiteX19" fmla="*/ 1069907 w 2084891"/>
                <a:gd name="connsiteY19" fmla="*/ 2148840 h 2313432"/>
                <a:gd name="connsiteX20" fmla="*/ 1079051 w 2084891"/>
                <a:gd name="connsiteY20" fmla="*/ 2121408 h 2313432"/>
                <a:gd name="connsiteX21" fmla="*/ 1088195 w 2084891"/>
                <a:gd name="connsiteY21" fmla="*/ 2075688 h 2313432"/>
                <a:gd name="connsiteX22" fmla="*/ 1106483 w 2084891"/>
                <a:gd name="connsiteY22" fmla="*/ 2020824 h 2313432"/>
                <a:gd name="connsiteX23" fmla="*/ 1115627 w 2084891"/>
                <a:gd name="connsiteY23" fmla="*/ 1993392 h 2313432"/>
                <a:gd name="connsiteX24" fmla="*/ 1133915 w 2084891"/>
                <a:gd name="connsiteY24" fmla="*/ 1911096 h 2313432"/>
                <a:gd name="connsiteX25" fmla="*/ 1161347 w 2084891"/>
                <a:gd name="connsiteY25" fmla="*/ 1883664 h 2313432"/>
                <a:gd name="connsiteX26" fmla="*/ 1207067 w 2084891"/>
                <a:gd name="connsiteY26" fmla="*/ 1837944 h 2313432"/>
                <a:gd name="connsiteX27" fmla="*/ 1280219 w 2084891"/>
                <a:gd name="connsiteY27" fmla="*/ 1728216 h 2313432"/>
                <a:gd name="connsiteX28" fmla="*/ 1298507 w 2084891"/>
                <a:gd name="connsiteY28" fmla="*/ 1700784 h 2313432"/>
                <a:gd name="connsiteX29" fmla="*/ 1325939 w 2084891"/>
                <a:gd name="connsiteY29" fmla="*/ 1645920 h 2313432"/>
                <a:gd name="connsiteX30" fmla="*/ 1335083 w 2084891"/>
                <a:gd name="connsiteY30" fmla="*/ 1609344 h 2313432"/>
                <a:gd name="connsiteX31" fmla="*/ 1362515 w 2084891"/>
                <a:gd name="connsiteY31" fmla="*/ 1490472 h 2313432"/>
                <a:gd name="connsiteX32" fmla="*/ 1389947 w 2084891"/>
                <a:gd name="connsiteY32" fmla="*/ 1481328 h 2313432"/>
                <a:gd name="connsiteX33" fmla="*/ 1399091 w 2084891"/>
                <a:gd name="connsiteY33" fmla="*/ 1453896 h 2313432"/>
                <a:gd name="connsiteX34" fmla="*/ 1417379 w 2084891"/>
                <a:gd name="connsiteY34" fmla="*/ 1426464 h 2313432"/>
                <a:gd name="connsiteX35" fmla="*/ 1426523 w 2084891"/>
                <a:gd name="connsiteY35" fmla="*/ 1380744 h 2313432"/>
                <a:gd name="connsiteX36" fmla="*/ 1435667 w 2084891"/>
                <a:gd name="connsiteY36" fmla="*/ 1170432 h 2313432"/>
                <a:gd name="connsiteX37" fmla="*/ 1481387 w 2084891"/>
                <a:gd name="connsiteY37" fmla="*/ 1115568 h 2313432"/>
                <a:gd name="connsiteX38" fmla="*/ 1536251 w 2084891"/>
                <a:gd name="connsiteY38" fmla="*/ 1078992 h 2313432"/>
                <a:gd name="connsiteX39" fmla="*/ 1554539 w 2084891"/>
                <a:gd name="connsiteY39" fmla="*/ 1051560 h 2313432"/>
                <a:gd name="connsiteX40" fmla="*/ 1591115 w 2084891"/>
                <a:gd name="connsiteY40" fmla="*/ 1033272 h 2313432"/>
                <a:gd name="connsiteX41" fmla="*/ 1627691 w 2084891"/>
                <a:gd name="connsiteY41" fmla="*/ 1005840 h 2313432"/>
                <a:gd name="connsiteX42" fmla="*/ 1655123 w 2084891"/>
                <a:gd name="connsiteY42" fmla="*/ 987552 h 2313432"/>
                <a:gd name="connsiteX43" fmla="*/ 1709987 w 2084891"/>
                <a:gd name="connsiteY43" fmla="*/ 941832 h 2313432"/>
                <a:gd name="connsiteX44" fmla="*/ 1728275 w 2084891"/>
                <a:gd name="connsiteY44" fmla="*/ 914400 h 2313432"/>
                <a:gd name="connsiteX45" fmla="*/ 1783139 w 2084891"/>
                <a:gd name="connsiteY45" fmla="*/ 877824 h 2313432"/>
                <a:gd name="connsiteX46" fmla="*/ 1801427 w 2084891"/>
                <a:gd name="connsiteY46" fmla="*/ 758952 h 2313432"/>
                <a:gd name="connsiteX47" fmla="*/ 1810571 w 2084891"/>
                <a:gd name="connsiteY47" fmla="*/ 731520 h 2313432"/>
                <a:gd name="connsiteX48" fmla="*/ 1819715 w 2084891"/>
                <a:gd name="connsiteY48" fmla="*/ 676656 h 2313432"/>
                <a:gd name="connsiteX49" fmla="*/ 1838003 w 2084891"/>
                <a:gd name="connsiteY49" fmla="*/ 640080 h 2313432"/>
                <a:gd name="connsiteX50" fmla="*/ 1847147 w 2084891"/>
                <a:gd name="connsiteY50" fmla="*/ 603504 h 2313432"/>
                <a:gd name="connsiteX51" fmla="*/ 1883723 w 2084891"/>
                <a:gd name="connsiteY51" fmla="*/ 521208 h 2313432"/>
                <a:gd name="connsiteX52" fmla="*/ 1911155 w 2084891"/>
                <a:gd name="connsiteY52" fmla="*/ 429768 h 2313432"/>
                <a:gd name="connsiteX53" fmla="*/ 1947731 w 2084891"/>
                <a:gd name="connsiteY53" fmla="*/ 374904 h 2313432"/>
                <a:gd name="connsiteX54" fmla="*/ 1984307 w 2084891"/>
                <a:gd name="connsiteY54" fmla="*/ 320040 h 2313432"/>
                <a:gd name="connsiteX55" fmla="*/ 2002595 w 2084891"/>
                <a:gd name="connsiteY55" fmla="*/ 292608 h 2313432"/>
                <a:gd name="connsiteX56" fmla="*/ 2048315 w 2084891"/>
                <a:gd name="connsiteY56" fmla="*/ 210312 h 2313432"/>
                <a:gd name="connsiteX57" fmla="*/ 2066603 w 2084891"/>
                <a:gd name="connsiteY57" fmla="*/ 182880 h 2313432"/>
                <a:gd name="connsiteX58" fmla="*/ 2084891 w 2084891"/>
                <a:gd name="connsiteY58" fmla="*/ 155448 h 2313432"/>
                <a:gd name="connsiteX59" fmla="*/ 2075747 w 2084891"/>
                <a:gd name="connsiteY59" fmla="*/ 118872 h 2313432"/>
                <a:gd name="connsiteX60" fmla="*/ 2002595 w 2084891"/>
                <a:gd name="connsiteY60" fmla="*/ 54864 h 2313432"/>
                <a:gd name="connsiteX61" fmla="*/ 1975163 w 2084891"/>
                <a:gd name="connsiteY61" fmla="*/ 45720 h 2313432"/>
                <a:gd name="connsiteX62" fmla="*/ 1938587 w 2084891"/>
                <a:gd name="connsiteY62" fmla="*/ 27432 h 2313432"/>
                <a:gd name="connsiteX63" fmla="*/ 1911155 w 2084891"/>
                <a:gd name="connsiteY63" fmla="*/ 9144 h 2313432"/>
                <a:gd name="connsiteX64" fmla="*/ 1810571 w 2084891"/>
                <a:gd name="connsiteY64" fmla="*/ 0 h 2313432"/>
                <a:gd name="connsiteX65" fmla="*/ 859595 w 2084891"/>
                <a:gd name="connsiteY65" fmla="*/ 9144 h 2313432"/>
                <a:gd name="connsiteX66" fmla="*/ 804731 w 2084891"/>
                <a:gd name="connsiteY66" fmla="*/ 45720 h 2313432"/>
                <a:gd name="connsiteX67" fmla="*/ 749867 w 2084891"/>
                <a:gd name="connsiteY67" fmla="*/ 82296 h 2313432"/>
                <a:gd name="connsiteX68" fmla="*/ 658427 w 2084891"/>
                <a:gd name="connsiteY68" fmla="*/ 155448 h 2313432"/>
                <a:gd name="connsiteX69" fmla="*/ 585275 w 2084891"/>
                <a:gd name="connsiteY69" fmla="*/ 173736 h 2313432"/>
                <a:gd name="connsiteX70" fmla="*/ 530411 w 2084891"/>
                <a:gd name="connsiteY70" fmla="*/ 192024 h 2313432"/>
                <a:gd name="connsiteX71" fmla="*/ 502979 w 2084891"/>
                <a:gd name="connsiteY71" fmla="*/ 201168 h 2313432"/>
                <a:gd name="connsiteX72" fmla="*/ 484691 w 2084891"/>
                <a:gd name="connsiteY72" fmla="*/ 310896 h 2313432"/>
                <a:gd name="connsiteX73" fmla="*/ 448115 w 2084891"/>
                <a:gd name="connsiteY73" fmla="*/ 393192 h 2313432"/>
                <a:gd name="connsiteX74" fmla="*/ 429827 w 2084891"/>
                <a:gd name="connsiteY74" fmla="*/ 448056 h 2313432"/>
                <a:gd name="connsiteX75" fmla="*/ 402395 w 2084891"/>
                <a:gd name="connsiteY75" fmla="*/ 530352 h 2313432"/>
                <a:gd name="connsiteX76" fmla="*/ 393251 w 2084891"/>
                <a:gd name="connsiteY76" fmla="*/ 557784 h 2313432"/>
                <a:gd name="connsiteX77" fmla="*/ 384107 w 2084891"/>
                <a:gd name="connsiteY77" fmla="*/ 694944 h 2313432"/>
                <a:gd name="connsiteX78" fmla="*/ 365819 w 2084891"/>
                <a:gd name="connsiteY78" fmla="*/ 722376 h 2313432"/>
                <a:gd name="connsiteX79" fmla="*/ 356675 w 2084891"/>
                <a:gd name="connsiteY79" fmla="*/ 795528 h 2313432"/>
                <a:gd name="connsiteX80" fmla="*/ 338387 w 2084891"/>
                <a:gd name="connsiteY80" fmla="*/ 877824 h 2313432"/>
                <a:gd name="connsiteX81" fmla="*/ 320099 w 2084891"/>
                <a:gd name="connsiteY81" fmla="*/ 960120 h 2313432"/>
                <a:gd name="connsiteX82" fmla="*/ 256091 w 2084891"/>
                <a:gd name="connsiteY82" fmla="*/ 1051560 h 2313432"/>
                <a:gd name="connsiteX83" fmla="*/ 237803 w 2084891"/>
                <a:gd name="connsiteY83" fmla="*/ 1078992 h 2313432"/>
                <a:gd name="connsiteX84" fmla="*/ 192083 w 2084891"/>
                <a:gd name="connsiteY84" fmla="*/ 1197864 h 2313432"/>
                <a:gd name="connsiteX85" fmla="*/ 173795 w 2084891"/>
                <a:gd name="connsiteY85" fmla="*/ 1271016 h 2313432"/>
                <a:gd name="connsiteX86" fmla="*/ 146363 w 2084891"/>
                <a:gd name="connsiteY86" fmla="*/ 1325880 h 2313432"/>
                <a:gd name="connsiteX87" fmla="*/ 109787 w 2084891"/>
                <a:gd name="connsiteY87" fmla="*/ 1399032 h 2313432"/>
                <a:gd name="connsiteX88" fmla="*/ 100643 w 2084891"/>
                <a:gd name="connsiteY88" fmla="*/ 1463040 h 2313432"/>
                <a:gd name="connsiteX89" fmla="*/ 91499 w 2084891"/>
                <a:gd name="connsiteY89" fmla="*/ 1499616 h 2313432"/>
                <a:gd name="connsiteX90" fmla="*/ 64067 w 2084891"/>
                <a:gd name="connsiteY90" fmla="*/ 1517904 h 2313432"/>
                <a:gd name="connsiteX91" fmla="*/ 27491 w 2084891"/>
                <a:gd name="connsiteY91" fmla="*/ 1572768 h 2313432"/>
                <a:gd name="connsiteX92" fmla="*/ 9203 w 2084891"/>
                <a:gd name="connsiteY92" fmla="*/ 1609344 h 2313432"/>
                <a:gd name="connsiteX93" fmla="*/ 59 w 2084891"/>
                <a:gd name="connsiteY93" fmla="*/ 1755648 h 231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2084891" h="2313432">
                  <a:moveTo>
                    <a:pt x="9203" y="1700784"/>
                  </a:moveTo>
                  <a:cubicBezTo>
                    <a:pt x="12251" y="1731264"/>
                    <a:pt x="9210" y="1762986"/>
                    <a:pt x="18347" y="1792224"/>
                  </a:cubicBezTo>
                  <a:cubicBezTo>
                    <a:pt x="24903" y="1813203"/>
                    <a:pt x="47972" y="1826236"/>
                    <a:pt x="54923" y="1847088"/>
                  </a:cubicBezTo>
                  <a:cubicBezTo>
                    <a:pt x="67542" y="1884946"/>
                    <a:pt x="58720" y="1866500"/>
                    <a:pt x="82355" y="1901952"/>
                  </a:cubicBezTo>
                  <a:cubicBezTo>
                    <a:pt x="107470" y="2002412"/>
                    <a:pt x="69406" y="1876815"/>
                    <a:pt x="118931" y="1965960"/>
                  </a:cubicBezTo>
                  <a:cubicBezTo>
                    <a:pt x="128293" y="1982811"/>
                    <a:pt x="132544" y="2002122"/>
                    <a:pt x="137219" y="2020824"/>
                  </a:cubicBezTo>
                  <a:cubicBezTo>
                    <a:pt x="140267" y="2033016"/>
                    <a:pt x="139392" y="2046943"/>
                    <a:pt x="146363" y="2057400"/>
                  </a:cubicBezTo>
                  <a:cubicBezTo>
                    <a:pt x="152459" y="2066544"/>
                    <a:pt x="164651" y="2069592"/>
                    <a:pt x="173795" y="2075688"/>
                  </a:cubicBezTo>
                  <a:lnTo>
                    <a:pt x="228659" y="2157984"/>
                  </a:lnTo>
                  <a:cubicBezTo>
                    <a:pt x="234755" y="2167128"/>
                    <a:pt x="236521" y="2181941"/>
                    <a:pt x="246947" y="2185416"/>
                  </a:cubicBezTo>
                  <a:cubicBezTo>
                    <a:pt x="274440" y="2194580"/>
                    <a:pt x="278176" y="2193153"/>
                    <a:pt x="301811" y="2212848"/>
                  </a:cubicBezTo>
                  <a:cubicBezTo>
                    <a:pt x="311745" y="2221127"/>
                    <a:pt x="317939" y="2234000"/>
                    <a:pt x="329243" y="2240280"/>
                  </a:cubicBezTo>
                  <a:cubicBezTo>
                    <a:pt x="346094" y="2249642"/>
                    <a:pt x="368067" y="2247875"/>
                    <a:pt x="384107" y="2258568"/>
                  </a:cubicBezTo>
                  <a:cubicBezTo>
                    <a:pt x="419465" y="2282140"/>
                    <a:pt x="430190" y="2296241"/>
                    <a:pt x="466403" y="2304288"/>
                  </a:cubicBezTo>
                  <a:cubicBezTo>
                    <a:pt x="484502" y="2308310"/>
                    <a:pt x="502979" y="2310384"/>
                    <a:pt x="521267" y="2313432"/>
                  </a:cubicBezTo>
                  <a:cubicBezTo>
                    <a:pt x="637091" y="2310384"/>
                    <a:pt x="753000" y="2309671"/>
                    <a:pt x="868739" y="2304288"/>
                  </a:cubicBezTo>
                  <a:cubicBezTo>
                    <a:pt x="880243" y="2303753"/>
                    <a:pt x="926796" y="2293547"/>
                    <a:pt x="941891" y="2286000"/>
                  </a:cubicBezTo>
                  <a:cubicBezTo>
                    <a:pt x="951721" y="2281085"/>
                    <a:pt x="959280" y="2272175"/>
                    <a:pt x="969323" y="2267712"/>
                  </a:cubicBezTo>
                  <a:cubicBezTo>
                    <a:pt x="1067258" y="2224185"/>
                    <a:pt x="989537" y="2272524"/>
                    <a:pt x="1051619" y="2231136"/>
                  </a:cubicBezTo>
                  <a:cubicBezTo>
                    <a:pt x="1072203" y="2169383"/>
                    <a:pt x="1048450" y="2245397"/>
                    <a:pt x="1069907" y="2148840"/>
                  </a:cubicBezTo>
                  <a:cubicBezTo>
                    <a:pt x="1071998" y="2139431"/>
                    <a:pt x="1076713" y="2130759"/>
                    <a:pt x="1079051" y="2121408"/>
                  </a:cubicBezTo>
                  <a:cubicBezTo>
                    <a:pt x="1082820" y="2106330"/>
                    <a:pt x="1084106" y="2090682"/>
                    <a:pt x="1088195" y="2075688"/>
                  </a:cubicBezTo>
                  <a:cubicBezTo>
                    <a:pt x="1093267" y="2057090"/>
                    <a:pt x="1100387" y="2039112"/>
                    <a:pt x="1106483" y="2020824"/>
                  </a:cubicBezTo>
                  <a:cubicBezTo>
                    <a:pt x="1109531" y="2011680"/>
                    <a:pt x="1114042" y="2002899"/>
                    <a:pt x="1115627" y="1993392"/>
                  </a:cubicBezTo>
                  <a:cubicBezTo>
                    <a:pt x="1116733" y="1986753"/>
                    <a:pt x="1123910" y="1926103"/>
                    <a:pt x="1133915" y="1911096"/>
                  </a:cubicBezTo>
                  <a:cubicBezTo>
                    <a:pt x="1141088" y="1900336"/>
                    <a:pt x="1153068" y="1893598"/>
                    <a:pt x="1161347" y="1883664"/>
                  </a:cubicBezTo>
                  <a:cubicBezTo>
                    <a:pt x="1199447" y="1837944"/>
                    <a:pt x="1156775" y="1871472"/>
                    <a:pt x="1207067" y="1837944"/>
                  </a:cubicBezTo>
                  <a:lnTo>
                    <a:pt x="1280219" y="1728216"/>
                  </a:lnTo>
                  <a:cubicBezTo>
                    <a:pt x="1286315" y="1719072"/>
                    <a:pt x="1295032" y="1711210"/>
                    <a:pt x="1298507" y="1700784"/>
                  </a:cubicBezTo>
                  <a:cubicBezTo>
                    <a:pt x="1311126" y="1662926"/>
                    <a:pt x="1302304" y="1681372"/>
                    <a:pt x="1325939" y="1645920"/>
                  </a:cubicBezTo>
                  <a:cubicBezTo>
                    <a:pt x="1328987" y="1633728"/>
                    <a:pt x="1333306" y="1621785"/>
                    <a:pt x="1335083" y="1609344"/>
                  </a:cubicBezTo>
                  <a:cubicBezTo>
                    <a:pt x="1339172" y="1580723"/>
                    <a:pt x="1329441" y="1516931"/>
                    <a:pt x="1362515" y="1490472"/>
                  </a:cubicBezTo>
                  <a:cubicBezTo>
                    <a:pt x="1370041" y="1484451"/>
                    <a:pt x="1380803" y="1484376"/>
                    <a:pt x="1389947" y="1481328"/>
                  </a:cubicBezTo>
                  <a:cubicBezTo>
                    <a:pt x="1392995" y="1472184"/>
                    <a:pt x="1394780" y="1462517"/>
                    <a:pt x="1399091" y="1453896"/>
                  </a:cubicBezTo>
                  <a:cubicBezTo>
                    <a:pt x="1404006" y="1444066"/>
                    <a:pt x="1413520" y="1436754"/>
                    <a:pt x="1417379" y="1426464"/>
                  </a:cubicBezTo>
                  <a:cubicBezTo>
                    <a:pt x="1422836" y="1411912"/>
                    <a:pt x="1423475" y="1395984"/>
                    <a:pt x="1426523" y="1380744"/>
                  </a:cubicBezTo>
                  <a:cubicBezTo>
                    <a:pt x="1429571" y="1310640"/>
                    <a:pt x="1427624" y="1240140"/>
                    <a:pt x="1435667" y="1170432"/>
                  </a:cubicBezTo>
                  <a:cubicBezTo>
                    <a:pt x="1437155" y="1157534"/>
                    <a:pt x="1474393" y="1121008"/>
                    <a:pt x="1481387" y="1115568"/>
                  </a:cubicBezTo>
                  <a:cubicBezTo>
                    <a:pt x="1498737" y="1102074"/>
                    <a:pt x="1536251" y="1078992"/>
                    <a:pt x="1536251" y="1078992"/>
                  </a:cubicBezTo>
                  <a:cubicBezTo>
                    <a:pt x="1542347" y="1069848"/>
                    <a:pt x="1546096" y="1058595"/>
                    <a:pt x="1554539" y="1051560"/>
                  </a:cubicBezTo>
                  <a:cubicBezTo>
                    <a:pt x="1565011" y="1042834"/>
                    <a:pt x="1579556" y="1040496"/>
                    <a:pt x="1591115" y="1033272"/>
                  </a:cubicBezTo>
                  <a:cubicBezTo>
                    <a:pt x="1604038" y="1025195"/>
                    <a:pt x="1615290" y="1014698"/>
                    <a:pt x="1627691" y="1005840"/>
                  </a:cubicBezTo>
                  <a:cubicBezTo>
                    <a:pt x="1636634" y="999452"/>
                    <a:pt x="1646680" y="994587"/>
                    <a:pt x="1655123" y="987552"/>
                  </a:cubicBezTo>
                  <a:cubicBezTo>
                    <a:pt x="1725529" y="928880"/>
                    <a:pt x="1641879" y="987238"/>
                    <a:pt x="1709987" y="941832"/>
                  </a:cubicBezTo>
                  <a:cubicBezTo>
                    <a:pt x="1716083" y="932688"/>
                    <a:pt x="1720004" y="921637"/>
                    <a:pt x="1728275" y="914400"/>
                  </a:cubicBezTo>
                  <a:cubicBezTo>
                    <a:pt x="1744816" y="899926"/>
                    <a:pt x="1783139" y="877824"/>
                    <a:pt x="1783139" y="877824"/>
                  </a:cubicBezTo>
                  <a:cubicBezTo>
                    <a:pt x="1805149" y="811795"/>
                    <a:pt x="1781221" y="890292"/>
                    <a:pt x="1801427" y="758952"/>
                  </a:cubicBezTo>
                  <a:cubicBezTo>
                    <a:pt x="1802893" y="749425"/>
                    <a:pt x="1808480" y="740929"/>
                    <a:pt x="1810571" y="731520"/>
                  </a:cubicBezTo>
                  <a:cubicBezTo>
                    <a:pt x="1814593" y="713421"/>
                    <a:pt x="1814387" y="694414"/>
                    <a:pt x="1819715" y="676656"/>
                  </a:cubicBezTo>
                  <a:cubicBezTo>
                    <a:pt x="1823632" y="663600"/>
                    <a:pt x="1833217" y="652843"/>
                    <a:pt x="1838003" y="640080"/>
                  </a:cubicBezTo>
                  <a:cubicBezTo>
                    <a:pt x="1842416" y="628313"/>
                    <a:pt x="1842734" y="615271"/>
                    <a:pt x="1847147" y="603504"/>
                  </a:cubicBezTo>
                  <a:cubicBezTo>
                    <a:pt x="1894945" y="476042"/>
                    <a:pt x="1833676" y="671348"/>
                    <a:pt x="1883723" y="521208"/>
                  </a:cubicBezTo>
                  <a:cubicBezTo>
                    <a:pt x="1892242" y="495650"/>
                    <a:pt x="1897023" y="450966"/>
                    <a:pt x="1911155" y="429768"/>
                  </a:cubicBezTo>
                  <a:lnTo>
                    <a:pt x="1947731" y="374904"/>
                  </a:lnTo>
                  <a:lnTo>
                    <a:pt x="1984307" y="320040"/>
                  </a:lnTo>
                  <a:cubicBezTo>
                    <a:pt x="1990403" y="310896"/>
                    <a:pt x="1999120" y="303034"/>
                    <a:pt x="2002595" y="292608"/>
                  </a:cubicBezTo>
                  <a:cubicBezTo>
                    <a:pt x="2018690" y="244324"/>
                    <a:pt x="2006392" y="273196"/>
                    <a:pt x="2048315" y="210312"/>
                  </a:cubicBezTo>
                  <a:lnTo>
                    <a:pt x="2066603" y="182880"/>
                  </a:lnTo>
                  <a:lnTo>
                    <a:pt x="2084891" y="155448"/>
                  </a:lnTo>
                  <a:cubicBezTo>
                    <a:pt x="2081843" y="143256"/>
                    <a:pt x="2080697" y="130423"/>
                    <a:pt x="2075747" y="118872"/>
                  </a:cubicBezTo>
                  <a:cubicBezTo>
                    <a:pt x="2063301" y="89831"/>
                    <a:pt x="2030535" y="64177"/>
                    <a:pt x="2002595" y="54864"/>
                  </a:cubicBezTo>
                  <a:cubicBezTo>
                    <a:pt x="1993451" y="51816"/>
                    <a:pt x="1984022" y="49517"/>
                    <a:pt x="1975163" y="45720"/>
                  </a:cubicBezTo>
                  <a:cubicBezTo>
                    <a:pt x="1962634" y="40350"/>
                    <a:pt x="1950422" y="34195"/>
                    <a:pt x="1938587" y="27432"/>
                  </a:cubicBezTo>
                  <a:cubicBezTo>
                    <a:pt x="1929045" y="21980"/>
                    <a:pt x="1921901" y="11447"/>
                    <a:pt x="1911155" y="9144"/>
                  </a:cubicBezTo>
                  <a:cubicBezTo>
                    <a:pt x="1878236" y="2090"/>
                    <a:pt x="1844099" y="3048"/>
                    <a:pt x="1810571" y="0"/>
                  </a:cubicBezTo>
                  <a:lnTo>
                    <a:pt x="859595" y="9144"/>
                  </a:lnTo>
                  <a:cubicBezTo>
                    <a:pt x="837638" y="10142"/>
                    <a:pt x="823019" y="33528"/>
                    <a:pt x="804731" y="45720"/>
                  </a:cubicBezTo>
                  <a:cubicBezTo>
                    <a:pt x="786443" y="57912"/>
                    <a:pt x="765409" y="66754"/>
                    <a:pt x="749867" y="82296"/>
                  </a:cubicBezTo>
                  <a:cubicBezTo>
                    <a:pt x="713687" y="118476"/>
                    <a:pt x="703209" y="140521"/>
                    <a:pt x="658427" y="155448"/>
                  </a:cubicBezTo>
                  <a:cubicBezTo>
                    <a:pt x="634582" y="163396"/>
                    <a:pt x="609120" y="165788"/>
                    <a:pt x="585275" y="173736"/>
                  </a:cubicBezTo>
                  <a:lnTo>
                    <a:pt x="530411" y="192024"/>
                  </a:lnTo>
                  <a:lnTo>
                    <a:pt x="502979" y="201168"/>
                  </a:lnTo>
                  <a:cubicBezTo>
                    <a:pt x="477977" y="276174"/>
                    <a:pt x="515316" y="157770"/>
                    <a:pt x="484691" y="310896"/>
                  </a:cubicBezTo>
                  <a:cubicBezTo>
                    <a:pt x="464891" y="409895"/>
                    <a:pt x="475977" y="330503"/>
                    <a:pt x="448115" y="393192"/>
                  </a:cubicBezTo>
                  <a:cubicBezTo>
                    <a:pt x="440286" y="410808"/>
                    <a:pt x="435923" y="429768"/>
                    <a:pt x="429827" y="448056"/>
                  </a:cubicBezTo>
                  <a:lnTo>
                    <a:pt x="402395" y="530352"/>
                  </a:lnTo>
                  <a:lnTo>
                    <a:pt x="393251" y="557784"/>
                  </a:lnTo>
                  <a:cubicBezTo>
                    <a:pt x="390203" y="603504"/>
                    <a:pt x="391640" y="649746"/>
                    <a:pt x="384107" y="694944"/>
                  </a:cubicBezTo>
                  <a:cubicBezTo>
                    <a:pt x="382300" y="705784"/>
                    <a:pt x="368711" y="711774"/>
                    <a:pt x="365819" y="722376"/>
                  </a:cubicBezTo>
                  <a:cubicBezTo>
                    <a:pt x="359353" y="746084"/>
                    <a:pt x="360150" y="771201"/>
                    <a:pt x="356675" y="795528"/>
                  </a:cubicBezTo>
                  <a:cubicBezTo>
                    <a:pt x="332918" y="961827"/>
                    <a:pt x="360167" y="779814"/>
                    <a:pt x="338387" y="877824"/>
                  </a:cubicBezTo>
                  <a:cubicBezTo>
                    <a:pt x="334528" y="895191"/>
                    <a:pt x="331535" y="939536"/>
                    <a:pt x="320099" y="960120"/>
                  </a:cubicBezTo>
                  <a:cubicBezTo>
                    <a:pt x="299078" y="997958"/>
                    <a:pt x="280064" y="1017998"/>
                    <a:pt x="256091" y="1051560"/>
                  </a:cubicBezTo>
                  <a:cubicBezTo>
                    <a:pt x="249703" y="1060503"/>
                    <a:pt x="242408" y="1069014"/>
                    <a:pt x="237803" y="1078992"/>
                  </a:cubicBezTo>
                  <a:cubicBezTo>
                    <a:pt x="236126" y="1082625"/>
                    <a:pt x="200310" y="1167697"/>
                    <a:pt x="192083" y="1197864"/>
                  </a:cubicBezTo>
                  <a:cubicBezTo>
                    <a:pt x="185470" y="1222113"/>
                    <a:pt x="187737" y="1250103"/>
                    <a:pt x="173795" y="1271016"/>
                  </a:cubicBezTo>
                  <a:cubicBezTo>
                    <a:pt x="121384" y="1349632"/>
                    <a:pt x="184221" y="1250164"/>
                    <a:pt x="146363" y="1325880"/>
                  </a:cubicBezTo>
                  <a:cubicBezTo>
                    <a:pt x="103175" y="1412256"/>
                    <a:pt x="130407" y="1337173"/>
                    <a:pt x="109787" y="1399032"/>
                  </a:cubicBezTo>
                  <a:cubicBezTo>
                    <a:pt x="106739" y="1420368"/>
                    <a:pt x="104498" y="1441835"/>
                    <a:pt x="100643" y="1463040"/>
                  </a:cubicBezTo>
                  <a:cubicBezTo>
                    <a:pt x="98395" y="1475405"/>
                    <a:pt x="98470" y="1489159"/>
                    <a:pt x="91499" y="1499616"/>
                  </a:cubicBezTo>
                  <a:cubicBezTo>
                    <a:pt x="85403" y="1508760"/>
                    <a:pt x="73211" y="1511808"/>
                    <a:pt x="64067" y="1517904"/>
                  </a:cubicBezTo>
                  <a:cubicBezTo>
                    <a:pt x="44452" y="1576749"/>
                    <a:pt x="70300" y="1512835"/>
                    <a:pt x="27491" y="1572768"/>
                  </a:cubicBezTo>
                  <a:cubicBezTo>
                    <a:pt x="19568" y="1583860"/>
                    <a:pt x="15299" y="1597152"/>
                    <a:pt x="9203" y="1609344"/>
                  </a:cubicBezTo>
                  <a:cubicBezTo>
                    <a:pt x="-1321" y="1725105"/>
                    <a:pt x="59" y="1676262"/>
                    <a:pt x="59" y="1755648"/>
                  </a:cubicBezTo>
                </a:path>
              </a:pathLst>
            </a:custGeom>
            <a:noFill/>
            <a:ln w="412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241006" y="2528415"/>
              <a:ext cx="2590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The Levant</a:t>
              </a:r>
              <a:endParaRPr lang="en-US" sz="3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709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175" y="-3175"/>
            <a:ext cx="10164763" cy="7631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 bwMode="auto">
          <a:xfrm>
            <a:off x="0" y="455612"/>
            <a:ext cx="10158413" cy="7172326"/>
          </a:xfrm>
          <a:prstGeom prst="rect">
            <a:avLst/>
          </a:prstGeom>
          <a:solidFill>
            <a:srgbClr val="66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20663" y="912812"/>
            <a:ext cx="9049543" cy="464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457200" lvl="1" indent="0">
              <a:lnSpc>
                <a:spcPct val="110000"/>
              </a:lnSpc>
              <a:spcBef>
                <a:spcPts val="1500"/>
              </a:spcBef>
              <a:buClrTx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Economic Activities</a:t>
            </a:r>
          </a:p>
          <a:p>
            <a:pPr lvl="1">
              <a:lnSpc>
                <a:spcPct val="110000"/>
              </a:lnSpc>
              <a:spcBef>
                <a:spcPts val="1500"/>
              </a:spcBef>
              <a:buClrTx/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b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Economic growth </a:t>
            </a: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is dependent on </a:t>
            </a:r>
            <a:r>
              <a:rPr lang="en-US" sz="2200" i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agriculture</a:t>
            </a: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, </a:t>
            </a:r>
            <a:r>
              <a:rPr lang="en-US" sz="2200" i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small deposits of minerals</a:t>
            </a: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, and </a:t>
            </a:r>
            <a:r>
              <a:rPr lang="en-US" sz="2200" i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manufacturing</a:t>
            </a: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. </a:t>
            </a:r>
          </a:p>
          <a:p>
            <a:pPr lvl="1">
              <a:lnSpc>
                <a:spcPct val="110000"/>
              </a:lnSpc>
              <a:spcBef>
                <a:spcPts val="1500"/>
              </a:spcBef>
              <a:buClrTx/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b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Service industries 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play a significant role in the sub region's </a:t>
            </a:r>
            <a:r>
              <a:rPr lang="en-US" sz="2200" b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economy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, as does </a:t>
            </a:r>
            <a:r>
              <a:rPr lang="en-US" sz="2200" b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tourism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, although it can be negatively affected by </a:t>
            </a:r>
            <a:r>
              <a:rPr lang="en-US" sz="2200" b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conflicts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and </a:t>
            </a:r>
            <a:r>
              <a:rPr lang="en-US" sz="2200" i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political instability</a:t>
            </a:r>
            <a:r>
              <a:rPr lang="en-US" sz="2200" dirty="0" smtClean="0">
                <a:solidFill>
                  <a:srgbClr val="0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.</a:t>
            </a:r>
          </a:p>
          <a:p>
            <a:pPr lvl="1">
              <a:lnSpc>
                <a:spcPct val="110000"/>
              </a:lnSpc>
              <a:spcBef>
                <a:spcPts val="1500"/>
              </a:spcBef>
              <a:buClrTx/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b="1" dirty="0" smtClean="0">
                <a:solidFill>
                  <a:srgbClr val="0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Water transportation </a:t>
            </a:r>
            <a:r>
              <a:rPr lang="en-US" sz="2200" dirty="0" smtClean="0">
                <a:solidFill>
                  <a:srgbClr val="0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is </a:t>
            </a:r>
            <a:r>
              <a:rPr lang="en-US" sz="2200" i="1" dirty="0" smtClean="0">
                <a:solidFill>
                  <a:srgbClr val="0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vital</a:t>
            </a:r>
            <a:r>
              <a:rPr lang="en-US" sz="2200" dirty="0" smtClean="0">
                <a:solidFill>
                  <a:srgbClr val="0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to the area, with the </a:t>
            </a:r>
            <a:r>
              <a:rPr lang="en-US" sz="2200" i="1" dirty="0" smtClean="0">
                <a:solidFill>
                  <a:srgbClr val="0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Strait of Tirān </a:t>
            </a:r>
            <a:r>
              <a:rPr lang="en-US" sz="2200" dirty="0" smtClean="0">
                <a:solidFill>
                  <a:srgbClr val="0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linking</a:t>
            </a: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the </a:t>
            </a:r>
            <a:r>
              <a:rPr lang="en-US" sz="2200" i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Gulf of Aqaba </a:t>
            </a: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to the </a:t>
            </a:r>
            <a:r>
              <a:rPr lang="en-US" sz="2200" i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Red Sea</a:t>
            </a: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. </a:t>
            </a:r>
            <a:endParaRPr lang="en-US" sz="2200" dirty="0">
              <a:solidFill>
                <a:schemeClr val="tx1"/>
              </a:solidFill>
              <a:latin typeface="Verdana" pitchFamily="34" charset="0"/>
              <a:ea typeface="ヒラギノ角ゴ ProN W3" pitchFamily="1" charset="0"/>
              <a:cs typeface="ヒラギノ角ゴ ProN W3" pitchFamily="1" charset="0"/>
            </a:endParaRPr>
          </a:p>
        </p:txBody>
      </p:sp>
      <p:pic>
        <p:nvPicPr>
          <p:cNvPr id="5" name="Picture 3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>
            <a:off x="220663" y="7086600"/>
            <a:ext cx="234950" cy="320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39700" y="20638"/>
            <a:ext cx="8292306" cy="402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r>
              <a:rPr lang="en-US" sz="2000" b="1" dirty="0" smtClean="0">
                <a:latin typeface="Verdana" pitchFamily="34" charset="0"/>
              </a:rPr>
              <a:t>Human Geography of the Eastern Mediterranean </a:t>
            </a:r>
            <a:endParaRPr lang="en-US" sz="2000" b="1" dirty="0">
              <a:latin typeface="Verdana" pitchFamily="34" charset="0"/>
            </a:endParaRPr>
          </a:p>
        </p:txBody>
      </p:sp>
      <p:pic>
        <p:nvPicPr>
          <p:cNvPr id="7" name="Picture 2" descr="http://images.sodahead.com/polls/000290804/polls_ReligionSymbolAbr_4715_259981_answer_3_xlar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284" y="5460636"/>
            <a:ext cx="1828800" cy="192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58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SYRIA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88" y="1446212"/>
            <a:ext cx="8956288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1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8412" cy="716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94" y="-37683"/>
            <a:ext cx="10240145" cy="765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8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50" y="0"/>
            <a:ext cx="10164763" cy="7631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 bwMode="auto">
          <a:xfrm>
            <a:off x="0" y="455612"/>
            <a:ext cx="10158413" cy="7172326"/>
          </a:xfrm>
          <a:prstGeom prst="rect">
            <a:avLst/>
          </a:prstGeom>
          <a:solidFill>
            <a:srgbClr val="FFC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39700" y="912812"/>
            <a:ext cx="9359106" cy="4979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457200" lvl="1" indent="0">
              <a:lnSpc>
                <a:spcPct val="110000"/>
              </a:lnSpc>
              <a:spcBef>
                <a:spcPts val="1500"/>
              </a:spcBef>
              <a:buClrTx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Managing Resources</a:t>
            </a:r>
          </a:p>
          <a:p>
            <a:pPr lvl="1">
              <a:lnSpc>
                <a:spcPct val="110000"/>
              </a:lnSpc>
              <a:spcBef>
                <a:spcPts val="1500"/>
              </a:spcBef>
              <a:buClrTx/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i="1" dirty="0" smtClean="0">
                <a:solidFill>
                  <a:srgbClr val="0070C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Overfishing</a:t>
            </a:r>
            <a:r>
              <a:rPr lang="en-US" sz="2200" dirty="0" smtClean="0">
                <a:solidFill>
                  <a:srgbClr val="0070C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, </a:t>
            </a:r>
            <a:r>
              <a:rPr lang="en-US" sz="2200" i="1" dirty="0" smtClean="0">
                <a:solidFill>
                  <a:srgbClr val="0070C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contamination</a:t>
            </a:r>
            <a:r>
              <a:rPr lang="en-US" sz="2200" dirty="0" smtClean="0">
                <a:solidFill>
                  <a:srgbClr val="0070C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, a </a:t>
            </a:r>
            <a:r>
              <a:rPr lang="en-US" sz="2200" i="1" dirty="0" smtClean="0">
                <a:solidFill>
                  <a:srgbClr val="0070C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rise in sea surface temperatures,</a:t>
            </a:r>
            <a:r>
              <a:rPr lang="en-US" sz="2200" dirty="0" smtClean="0">
                <a:solidFill>
                  <a:srgbClr val="0070C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and the introduction of </a:t>
            </a:r>
            <a:r>
              <a:rPr lang="en-US" sz="2200" i="1" dirty="0" smtClean="0">
                <a:solidFill>
                  <a:srgbClr val="0070C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invasive species </a:t>
            </a:r>
            <a:r>
              <a:rPr lang="en-US" sz="2200" dirty="0" smtClean="0">
                <a:solidFill>
                  <a:srgbClr val="0070C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have caused </a:t>
            </a:r>
            <a:r>
              <a:rPr lang="en-US" sz="2200" b="1" dirty="0" smtClean="0">
                <a:solidFill>
                  <a:srgbClr val="0070C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environmental damage </a:t>
            </a:r>
            <a:r>
              <a:rPr lang="en-US" sz="2200" dirty="0" smtClean="0">
                <a:solidFill>
                  <a:srgbClr val="0070C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to the </a:t>
            </a:r>
            <a:r>
              <a:rPr lang="en-US" sz="2200" i="1" dirty="0" smtClean="0">
                <a:solidFill>
                  <a:srgbClr val="0070C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Mediterranean Sea</a:t>
            </a:r>
            <a:r>
              <a:rPr lang="en-US" sz="2200" dirty="0" smtClean="0">
                <a:solidFill>
                  <a:srgbClr val="0070C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. </a:t>
            </a:r>
          </a:p>
          <a:p>
            <a:pPr lvl="1">
              <a:lnSpc>
                <a:spcPct val="110000"/>
              </a:lnSpc>
              <a:spcBef>
                <a:spcPts val="1500"/>
              </a:spcBef>
              <a:buClrTx/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0070C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High levels of </a:t>
            </a:r>
            <a:r>
              <a:rPr lang="en-US" sz="2200" i="1" dirty="0" smtClean="0">
                <a:solidFill>
                  <a:srgbClr val="0070C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urbanization</a:t>
            </a:r>
            <a:r>
              <a:rPr lang="en-US" sz="2200" dirty="0" smtClean="0">
                <a:solidFill>
                  <a:srgbClr val="0070C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and </a:t>
            </a:r>
            <a:r>
              <a:rPr lang="en-US" sz="2200" i="1" dirty="0" smtClean="0">
                <a:solidFill>
                  <a:srgbClr val="0070C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immigration</a:t>
            </a:r>
            <a:r>
              <a:rPr lang="en-US" sz="2200" dirty="0" smtClean="0">
                <a:solidFill>
                  <a:srgbClr val="0070C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have increased </a:t>
            </a:r>
            <a:r>
              <a:rPr lang="en-US" sz="2200" b="1" dirty="0" smtClean="0">
                <a:solidFill>
                  <a:srgbClr val="0070C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air pollution</a:t>
            </a:r>
            <a:r>
              <a:rPr lang="en-US" sz="2200" dirty="0" smtClean="0">
                <a:solidFill>
                  <a:srgbClr val="0070C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, which is exacerbated during </a:t>
            </a:r>
            <a:r>
              <a:rPr lang="en-US" sz="2200" i="1" dirty="0" smtClean="0">
                <a:solidFill>
                  <a:srgbClr val="0070C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heat waves</a:t>
            </a:r>
            <a:r>
              <a:rPr lang="en-US" sz="2200" dirty="0" smtClean="0">
                <a:solidFill>
                  <a:srgbClr val="0070C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.</a:t>
            </a:r>
          </a:p>
          <a:p>
            <a:pPr lvl="1">
              <a:lnSpc>
                <a:spcPct val="110000"/>
              </a:lnSpc>
              <a:spcBef>
                <a:spcPts val="1500"/>
              </a:spcBef>
              <a:buClrTx/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Bird </a:t>
            </a:r>
            <a:r>
              <a:rPr lang="en-US" sz="2200" b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populations</a:t>
            </a: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in the sub region also face a serious threat from </a:t>
            </a:r>
            <a:r>
              <a:rPr lang="en-US" sz="2200" i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illegal hunting</a:t>
            </a: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.</a:t>
            </a:r>
            <a:endParaRPr lang="en-US" sz="2200" dirty="0">
              <a:solidFill>
                <a:schemeClr val="tx1"/>
              </a:solidFill>
              <a:latin typeface="Verdana" pitchFamily="34" charset="0"/>
              <a:ea typeface="ヒラギノ角ゴ ProN W3" pitchFamily="1" charset="0"/>
              <a:cs typeface="ヒラギノ角ゴ ProN W3" pitchFamily="1" charset="0"/>
            </a:endParaRPr>
          </a:p>
        </p:txBody>
      </p:sp>
      <p:pic>
        <p:nvPicPr>
          <p:cNvPr id="5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>
            <a:off x="603250" y="7086600"/>
            <a:ext cx="234950" cy="320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39700" y="20638"/>
            <a:ext cx="8825706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r>
              <a:rPr lang="en-US" sz="1800" b="1" dirty="0" smtClean="0">
                <a:latin typeface="Verdana" pitchFamily="34" charset="0"/>
              </a:rPr>
              <a:t>People and Their Environment: the Eastern Mediterranean</a:t>
            </a:r>
            <a:endParaRPr lang="en-US" sz="1800" b="1" dirty="0">
              <a:latin typeface="Verdana" pitchFamily="34" charset="0"/>
            </a:endParaRPr>
          </a:p>
        </p:txBody>
      </p:sp>
      <p:pic>
        <p:nvPicPr>
          <p:cNvPr id="7" name="Picture 2" descr="http://images.sodahead.com/polls/000290804/polls_ReligionSymbolAbr_4715_259981_answer_3_xlar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284" y="5460636"/>
            <a:ext cx="1828800" cy="192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19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175" y="-3175"/>
            <a:ext cx="10164763" cy="7631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 bwMode="auto">
          <a:xfrm>
            <a:off x="0" y="455612"/>
            <a:ext cx="10158413" cy="7172326"/>
          </a:xfrm>
          <a:prstGeom prst="rect">
            <a:avLst/>
          </a:prstGeom>
          <a:solidFill>
            <a:srgbClr val="FF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20663" y="972854"/>
            <a:ext cx="9430543" cy="4495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457200" lvl="1" indent="0">
              <a:lnSpc>
                <a:spcPct val="110000"/>
              </a:lnSpc>
              <a:spcBef>
                <a:spcPts val="1500"/>
              </a:spcBef>
              <a:buClrTx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Addressing the Issues</a:t>
            </a:r>
          </a:p>
          <a:p>
            <a:pPr lvl="1">
              <a:lnSpc>
                <a:spcPct val="110000"/>
              </a:lnSpc>
              <a:spcBef>
                <a:spcPts val="1500"/>
              </a:spcBef>
              <a:buClrTx/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Legislation such as the </a:t>
            </a:r>
            <a:r>
              <a:rPr lang="en-US" sz="2200" b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Israeli Clean Air Law </a:t>
            </a: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has attempted to address </a:t>
            </a:r>
            <a:r>
              <a:rPr lang="en-US" sz="2200" i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environmental issues</a:t>
            </a: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.</a:t>
            </a:r>
          </a:p>
          <a:p>
            <a:pPr lvl="1">
              <a:lnSpc>
                <a:spcPct val="110000"/>
              </a:lnSpc>
              <a:spcBef>
                <a:spcPts val="1500"/>
              </a:spcBef>
              <a:buClrTx/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International organizations have been trying to encourage </a:t>
            </a:r>
            <a:r>
              <a:rPr lang="en-US" sz="2200" i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governments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to take </a:t>
            </a:r>
            <a:r>
              <a:rPr lang="en-US" sz="2200" b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environmental projects 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seriously and increase protective </a:t>
            </a:r>
            <a:r>
              <a:rPr lang="en-US" sz="2200" i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legislation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. </a:t>
            </a:r>
          </a:p>
          <a:p>
            <a:pPr lvl="1">
              <a:lnSpc>
                <a:spcPct val="110000"/>
              </a:lnSpc>
              <a:spcBef>
                <a:spcPts val="1500"/>
              </a:spcBef>
              <a:buClrTx/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More </a:t>
            </a:r>
            <a:r>
              <a:rPr lang="en-US" sz="2200" i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work</a:t>
            </a: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is needed to help alleviate </a:t>
            </a:r>
            <a:r>
              <a:rPr lang="en-US" sz="2200" b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air</a:t>
            </a: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and </a:t>
            </a:r>
            <a:r>
              <a:rPr lang="en-US" sz="2200" b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water</a:t>
            </a: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</a:t>
            </a:r>
            <a:r>
              <a:rPr lang="en-US" sz="2200" b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pollution</a:t>
            </a: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and to stop </a:t>
            </a:r>
            <a:r>
              <a:rPr lang="en-US" sz="2200" b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overfishing</a:t>
            </a: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.</a:t>
            </a:r>
          </a:p>
        </p:txBody>
      </p:sp>
      <p:pic>
        <p:nvPicPr>
          <p:cNvPr id="5" name="Picture 3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>
            <a:off x="220663" y="7086600"/>
            <a:ext cx="234950" cy="320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39700" y="20638"/>
            <a:ext cx="8955088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r>
              <a:rPr lang="en-US" sz="1800" b="1" dirty="0">
                <a:latin typeface="Verdana" pitchFamily="34" charset="0"/>
              </a:rPr>
              <a:t>People and Their Environment: </a:t>
            </a:r>
            <a:r>
              <a:rPr lang="en-US" sz="1800" b="1" dirty="0" smtClean="0">
                <a:latin typeface="Verdana" pitchFamily="34" charset="0"/>
              </a:rPr>
              <a:t>the Eastern Mediterranean</a:t>
            </a:r>
            <a:endParaRPr lang="en-US" sz="1800" b="1" dirty="0">
              <a:latin typeface="Verdana" pitchFamily="34" charset="0"/>
            </a:endParaRPr>
          </a:p>
        </p:txBody>
      </p:sp>
      <p:pic>
        <p:nvPicPr>
          <p:cNvPr id="7" name="Picture 2" descr="http://images.sodahead.com/polls/000290804/polls_ReligionSymbolAbr_4715_259981_answer_3_xlar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284" y="5460636"/>
            <a:ext cx="1828800" cy="192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89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474"/>
            <a:ext cx="10158413" cy="71287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43" y="777094"/>
            <a:ext cx="8918801" cy="158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4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06938" cy="72374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06" y="760412"/>
            <a:ext cx="2896191" cy="209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23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175791" cy="716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2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175" y="-3175"/>
            <a:ext cx="10164763" cy="7631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 bwMode="auto">
          <a:xfrm>
            <a:off x="0" y="455612"/>
            <a:ext cx="10158413" cy="7172326"/>
          </a:xfrm>
          <a:prstGeom prst="rect">
            <a:avLst/>
          </a:prstGeom>
          <a:solidFill>
            <a:srgbClr val="CC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39700" y="912812"/>
            <a:ext cx="9282906" cy="4979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457200" lvl="1" indent="0">
              <a:lnSpc>
                <a:spcPct val="110000"/>
              </a:lnSpc>
              <a:spcBef>
                <a:spcPts val="1500"/>
              </a:spcBef>
              <a:buClrTx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Human Impact</a:t>
            </a:r>
          </a:p>
          <a:p>
            <a:pPr lvl="1">
              <a:lnSpc>
                <a:spcPct val="110000"/>
              </a:lnSpc>
              <a:spcBef>
                <a:spcPts val="1500"/>
              </a:spcBef>
              <a:buClrTx/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Long-term </a:t>
            </a:r>
            <a:r>
              <a:rPr lang="en-US" sz="2200" b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deforestation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and </a:t>
            </a:r>
            <a:r>
              <a:rPr lang="en-US" sz="2200" b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desertification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, or the process in which </a:t>
            </a:r>
            <a:r>
              <a:rPr lang="en-US" sz="2200" i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arable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land becomes </a:t>
            </a:r>
            <a:r>
              <a:rPr lang="en-US" sz="2200" i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desert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, are two </a:t>
            </a:r>
            <a:r>
              <a:rPr lang="en-US" sz="2200" b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major problems 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in the sub region.</a:t>
            </a:r>
          </a:p>
          <a:p>
            <a:pPr lvl="1">
              <a:lnSpc>
                <a:spcPct val="110000"/>
              </a:lnSpc>
              <a:spcBef>
                <a:spcPts val="1500"/>
              </a:spcBef>
              <a:buClrTx/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b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Large mammals </a:t>
            </a: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have become </a:t>
            </a:r>
            <a:r>
              <a:rPr lang="en-US" sz="2200" i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endangered</a:t>
            </a: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as a result of the </a:t>
            </a:r>
            <a:r>
              <a:rPr lang="en-US" sz="2200" i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destruction</a:t>
            </a: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of their </a:t>
            </a:r>
            <a:r>
              <a:rPr lang="en-US" sz="2200" i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habitats</a:t>
            </a: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. </a:t>
            </a:r>
          </a:p>
          <a:p>
            <a:pPr lvl="1">
              <a:lnSpc>
                <a:spcPct val="110000"/>
              </a:lnSpc>
              <a:spcBef>
                <a:spcPts val="1500"/>
              </a:spcBef>
              <a:buClrTx/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Despite using </a:t>
            </a:r>
            <a:r>
              <a:rPr lang="en-US" sz="2200" b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desalination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plants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and </a:t>
            </a:r>
            <a:r>
              <a:rPr lang="en-US" sz="2200" b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water recycling programs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, Israel will need to find new sources of </a:t>
            </a:r>
            <a:r>
              <a:rPr lang="en-US" sz="2200" i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fresh water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as its </a:t>
            </a:r>
            <a:r>
              <a:rPr lang="en-US" sz="2200" i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agricultural sector 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grows.</a:t>
            </a:r>
          </a:p>
        </p:txBody>
      </p:sp>
      <p:pic>
        <p:nvPicPr>
          <p:cNvPr id="5" name="Picture 3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>
            <a:off x="220663" y="7086600"/>
            <a:ext cx="234950" cy="320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lum bright="30000"/>
          </a:blip>
          <a:srcRect/>
          <a:stretch>
            <a:fillRect/>
          </a:stretch>
        </p:blipFill>
        <p:spPr bwMode="auto">
          <a:xfrm>
            <a:off x="603250" y="7086600"/>
            <a:ext cx="234950" cy="320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39700" y="20638"/>
            <a:ext cx="8749506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r>
              <a:rPr lang="en-US" sz="1800" b="1" dirty="0">
                <a:latin typeface="Verdana" pitchFamily="34" charset="0"/>
              </a:rPr>
              <a:t>People and Their Environment: </a:t>
            </a:r>
            <a:r>
              <a:rPr lang="en-US" sz="1800" b="1" dirty="0" smtClean="0">
                <a:latin typeface="Verdana" pitchFamily="34" charset="0"/>
              </a:rPr>
              <a:t>the Eastern Mediterranean</a:t>
            </a:r>
            <a:endParaRPr lang="en-US" sz="1800" b="1" dirty="0">
              <a:latin typeface="Verdana" pitchFamily="34" charset="0"/>
            </a:endParaRPr>
          </a:p>
        </p:txBody>
      </p:sp>
      <p:pic>
        <p:nvPicPr>
          <p:cNvPr id="8" name="Picture 2" descr="http://images.sodahead.com/polls/000290804/polls_ReligionSymbolAbr_4715_259981_answer_3_xlar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284" y="5460636"/>
            <a:ext cx="1828800" cy="192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91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4/45/Hermonsno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5" y="0"/>
            <a:ext cx="10159207" cy="761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983" y="379412"/>
            <a:ext cx="9137650" cy="1266825"/>
          </a:xfrm>
        </p:spPr>
        <p:txBody>
          <a:bodyPr/>
          <a:lstStyle/>
          <a:p>
            <a:r>
              <a:rPr lang="en-US" sz="3200" b="1" dirty="0" smtClean="0">
                <a:latin typeface="Calibri" panose="020F0502020204030204" pitchFamily="34" charset="0"/>
              </a:rPr>
              <a:t>Anti-Lebanon Mountains form </a:t>
            </a:r>
            <a:r>
              <a:rPr lang="en-US" sz="3200" b="1" dirty="0">
                <a:latin typeface="Calibri" panose="020F0502020204030204" pitchFamily="34" charset="0"/>
              </a:rPr>
              <a:t>the majority of the border between Syria and </a:t>
            </a:r>
            <a:r>
              <a:rPr lang="en-US" sz="3200" b="1" dirty="0" smtClean="0">
                <a:latin typeface="Calibri" panose="020F0502020204030204" pitchFamily="34" charset="0"/>
              </a:rPr>
              <a:t>Lebanon.</a:t>
            </a:r>
            <a:br>
              <a:rPr lang="en-US" sz="3200" b="1" dirty="0" smtClean="0">
                <a:latin typeface="Calibri" panose="020F0502020204030204" pitchFamily="34" charset="0"/>
              </a:rPr>
            </a:br>
            <a:r>
              <a:rPr lang="en-US" sz="3200" b="1" dirty="0" smtClean="0">
                <a:latin typeface="Calibri" panose="020F0502020204030204" pitchFamily="34" charset="0"/>
              </a:rPr>
              <a:t>Very low populations. Nomadic herders travel the region. </a:t>
            </a:r>
            <a:endParaRPr lang="en-US" sz="3200" b="1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9606" y="2208212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highest point is Mount Hermon at 9,232 feet.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81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12"/>
            <a:ext cx="10158413" cy="651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0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39" y="760412"/>
            <a:ext cx="10186528" cy="605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8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412"/>
            <a:ext cx="10167219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60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183606" y="303212"/>
            <a:ext cx="8001000" cy="7086599"/>
            <a:chOff x="2031206" y="303213"/>
            <a:chExt cx="8001000" cy="7086599"/>
          </a:xfrm>
        </p:grpSpPr>
        <p:pic>
          <p:nvPicPr>
            <p:cNvPr id="11266" name="Picture 2" descr="http://biodiversity.moe.gov.lb/Resources/PublishingImages/Map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1206" y="531812"/>
              <a:ext cx="7800989" cy="6551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 bwMode="auto">
            <a:xfrm>
              <a:off x="7898606" y="303213"/>
              <a:ext cx="2133600" cy="7086599"/>
            </a:xfrm>
            <a:prstGeom prst="rect">
              <a:avLst/>
            </a:prstGeom>
            <a:blipFill>
              <a:blip r:embed="rId3" cstate="print"/>
              <a:tile tx="0" ty="0" sx="100000" sy="100000" flip="none" algn="tl"/>
            </a:blip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442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d/dd/Syrian_Desert_(507918072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9206" y="-1588"/>
            <a:ext cx="11427619" cy="761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4222" y="179387"/>
            <a:ext cx="9137650" cy="1266825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Syrian Desert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39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</a:t>
            </a:r>
            <a:endParaRPr lang="en-US" dirty="0"/>
          </a:p>
        </p:txBody>
      </p:sp>
      <p:pic>
        <p:nvPicPr>
          <p:cNvPr id="12290" name="Picture 2" descr="http://www.nationsonline.org/maps/Syria-Topographic-Ma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01" y="14454"/>
            <a:ext cx="8996248" cy="761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4850606" y="303212"/>
            <a:ext cx="2715022" cy="1266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Arial" charset="0"/>
                <a:ea typeface="Geneva" pitchFamily="1" charset="0"/>
                <a:cs typeface="Geneva" pitchFamily="1" charset="0"/>
              </a:defRPr>
            </a:lvl2pPr>
            <a:lvl3pPr marL="11430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Arial" charset="0"/>
                <a:ea typeface="Geneva" pitchFamily="1" charset="0"/>
                <a:cs typeface="Geneva" pitchFamily="1" charset="0"/>
              </a:defRPr>
            </a:lvl3pPr>
            <a:lvl4pPr marL="16002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Arial" charset="0"/>
                <a:ea typeface="Geneva" pitchFamily="1" charset="0"/>
                <a:cs typeface="Geneva" pitchFamily="1" charset="0"/>
              </a:defRPr>
            </a:lvl4pPr>
            <a:lvl5pPr marL="20574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Arial" charset="0"/>
                <a:ea typeface="Geneva" pitchFamily="1" charset="0"/>
                <a:cs typeface="Geneva" pitchFamily="1" charset="0"/>
              </a:defRPr>
            </a:lvl5pPr>
            <a:lvl6pPr marL="25146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Arial" charset="0"/>
                <a:ea typeface="Geneva" pitchFamily="1" charset="0"/>
                <a:cs typeface="Geneva" pitchFamily="1" charset="0"/>
              </a:defRPr>
            </a:lvl6pPr>
            <a:lvl7pPr marL="29718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Arial" charset="0"/>
                <a:ea typeface="Geneva" pitchFamily="1" charset="0"/>
                <a:cs typeface="Geneva" pitchFamily="1" charset="0"/>
              </a:defRPr>
            </a:lvl7pPr>
            <a:lvl8pPr marL="34290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Arial" charset="0"/>
                <a:ea typeface="Geneva" pitchFamily="1" charset="0"/>
                <a:cs typeface="Geneva" pitchFamily="1" charset="0"/>
              </a:defRPr>
            </a:lvl8pPr>
            <a:lvl9pPr marL="38862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Arial" charset="0"/>
                <a:ea typeface="Geneva" pitchFamily="1" charset="0"/>
                <a:cs typeface="Geneva" pitchFamily="1" charset="0"/>
              </a:defRPr>
            </a:lvl9pPr>
          </a:lstStyle>
          <a:p>
            <a:pPr eaLnBrk="1" hangingPunct="1"/>
            <a:r>
              <a:rPr lang="en-US" sz="3200" b="1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TURKEY</a:t>
            </a:r>
            <a:endParaRPr lang="en-US" sz="3200" b="1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898005" y="5637212"/>
            <a:ext cx="2715022" cy="1266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Arial" charset="0"/>
                <a:ea typeface="Geneva" pitchFamily="1" charset="0"/>
                <a:cs typeface="Geneva" pitchFamily="1" charset="0"/>
              </a:defRPr>
            </a:lvl2pPr>
            <a:lvl3pPr marL="11430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Arial" charset="0"/>
                <a:ea typeface="Geneva" pitchFamily="1" charset="0"/>
                <a:cs typeface="Geneva" pitchFamily="1" charset="0"/>
              </a:defRPr>
            </a:lvl3pPr>
            <a:lvl4pPr marL="16002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Arial" charset="0"/>
                <a:ea typeface="Geneva" pitchFamily="1" charset="0"/>
                <a:cs typeface="Geneva" pitchFamily="1" charset="0"/>
              </a:defRPr>
            </a:lvl4pPr>
            <a:lvl5pPr marL="20574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Arial" charset="0"/>
                <a:ea typeface="Geneva" pitchFamily="1" charset="0"/>
                <a:cs typeface="Geneva" pitchFamily="1" charset="0"/>
              </a:defRPr>
            </a:lvl5pPr>
            <a:lvl6pPr marL="25146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Arial" charset="0"/>
                <a:ea typeface="Geneva" pitchFamily="1" charset="0"/>
                <a:cs typeface="Geneva" pitchFamily="1" charset="0"/>
              </a:defRPr>
            </a:lvl6pPr>
            <a:lvl7pPr marL="29718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Arial" charset="0"/>
                <a:ea typeface="Geneva" pitchFamily="1" charset="0"/>
                <a:cs typeface="Geneva" pitchFamily="1" charset="0"/>
              </a:defRPr>
            </a:lvl7pPr>
            <a:lvl8pPr marL="34290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Arial" charset="0"/>
                <a:ea typeface="Geneva" pitchFamily="1" charset="0"/>
                <a:cs typeface="Geneva" pitchFamily="1" charset="0"/>
              </a:defRPr>
            </a:lvl8pPr>
            <a:lvl9pPr marL="38862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Arial" charset="0"/>
                <a:ea typeface="Geneva" pitchFamily="1" charset="0"/>
                <a:cs typeface="Geneva" pitchFamily="1" charset="0"/>
              </a:defRPr>
            </a:lvl9pPr>
          </a:lstStyle>
          <a:p>
            <a:pPr eaLnBrk="1" hangingPunct="1"/>
            <a:r>
              <a:rPr lang="en-US" sz="3200" b="1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JORDAN</a:t>
            </a:r>
            <a:endParaRPr lang="en-US" sz="3200" b="1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755500" y="4808868"/>
            <a:ext cx="2715022" cy="1266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Arial" charset="0"/>
                <a:ea typeface="Geneva" pitchFamily="1" charset="0"/>
                <a:cs typeface="Geneva" pitchFamily="1" charset="0"/>
              </a:defRPr>
            </a:lvl2pPr>
            <a:lvl3pPr marL="11430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Arial" charset="0"/>
                <a:ea typeface="Geneva" pitchFamily="1" charset="0"/>
                <a:cs typeface="Geneva" pitchFamily="1" charset="0"/>
              </a:defRPr>
            </a:lvl3pPr>
            <a:lvl4pPr marL="16002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Arial" charset="0"/>
                <a:ea typeface="Geneva" pitchFamily="1" charset="0"/>
                <a:cs typeface="Geneva" pitchFamily="1" charset="0"/>
              </a:defRPr>
            </a:lvl4pPr>
            <a:lvl5pPr marL="20574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Arial" charset="0"/>
                <a:ea typeface="Geneva" pitchFamily="1" charset="0"/>
                <a:cs typeface="Geneva" pitchFamily="1" charset="0"/>
              </a:defRPr>
            </a:lvl5pPr>
            <a:lvl6pPr marL="25146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Arial" charset="0"/>
                <a:ea typeface="Geneva" pitchFamily="1" charset="0"/>
                <a:cs typeface="Geneva" pitchFamily="1" charset="0"/>
              </a:defRPr>
            </a:lvl6pPr>
            <a:lvl7pPr marL="29718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Arial" charset="0"/>
                <a:ea typeface="Geneva" pitchFamily="1" charset="0"/>
                <a:cs typeface="Geneva" pitchFamily="1" charset="0"/>
              </a:defRPr>
            </a:lvl7pPr>
            <a:lvl8pPr marL="34290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Arial" charset="0"/>
                <a:ea typeface="Geneva" pitchFamily="1" charset="0"/>
                <a:cs typeface="Geneva" pitchFamily="1" charset="0"/>
              </a:defRPr>
            </a:lvl8pPr>
            <a:lvl9pPr marL="38862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Arial" charset="0"/>
                <a:ea typeface="Geneva" pitchFamily="1" charset="0"/>
                <a:cs typeface="Geneva" pitchFamily="1" charset="0"/>
              </a:defRPr>
            </a:lvl9pPr>
          </a:lstStyle>
          <a:p>
            <a:pPr eaLnBrk="1" hangingPunct="1"/>
            <a:r>
              <a:rPr lang="en-US" sz="3200" b="1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IRAQ</a:t>
            </a:r>
            <a:endParaRPr lang="en-US" sz="3200" b="1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384006" y="3341853"/>
            <a:ext cx="2715022" cy="1266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Arial" charset="0"/>
                <a:ea typeface="Geneva" pitchFamily="1" charset="0"/>
                <a:cs typeface="Geneva" pitchFamily="1" charset="0"/>
              </a:defRPr>
            </a:lvl2pPr>
            <a:lvl3pPr marL="11430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Arial" charset="0"/>
                <a:ea typeface="Geneva" pitchFamily="1" charset="0"/>
                <a:cs typeface="Geneva" pitchFamily="1" charset="0"/>
              </a:defRPr>
            </a:lvl3pPr>
            <a:lvl4pPr marL="16002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Arial" charset="0"/>
                <a:ea typeface="Geneva" pitchFamily="1" charset="0"/>
                <a:cs typeface="Geneva" pitchFamily="1" charset="0"/>
              </a:defRPr>
            </a:lvl4pPr>
            <a:lvl5pPr marL="20574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Arial" charset="0"/>
                <a:ea typeface="Geneva" pitchFamily="1" charset="0"/>
                <a:cs typeface="Geneva" pitchFamily="1" charset="0"/>
              </a:defRPr>
            </a:lvl5pPr>
            <a:lvl6pPr marL="25146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Arial" charset="0"/>
                <a:ea typeface="Geneva" pitchFamily="1" charset="0"/>
                <a:cs typeface="Geneva" pitchFamily="1" charset="0"/>
              </a:defRPr>
            </a:lvl6pPr>
            <a:lvl7pPr marL="29718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Arial" charset="0"/>
                <a:ea typeface="Geneva" pitchFamily="1" charset="0"/>
                <a:cs typeface="Geneva" pitchFamily="1" charset="0"/>
              </a:defRPr>
            </a:lvl7pPr>
            <a:lvl8pPr marL="34290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Arial" charset="0"/>
                <a:ea typeface="Geneva" pitchFamily="1" charset="0"/>
                <a:cs typeface="Geneva" pitchFamily="1" charset="0"/>
              </a:defRPr>
            </a:lvl8pPr>
            <a:lvl9pPr marL="38862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Arial" charset="0"/>
                <a:ea typeface="Geneva" pitchFamily="1" charset="0"/>
                <a:cs typeface="Geneva" pitchFamily="1" charset="0"/>
              </a:defRPr>
            </a:lvl9pPr>
          </a:lstStyle>
          <a:p>
            <a:pPr eaLnBrk="1" hangingPunct="1"/>
            <a:r>
              <a:rPr lang="en-US" sz="3200" b="1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SYRIA</a:t>
            </a:r>
            <a:endParaRPr lang="en-US" sz="3200" b="1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076825" y="6618539"/>
            <a:ext cx="2715022" cy="1266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Arial" charset="0"/>
                <a:ea typeface="Geneva" pitchFamily="1" charset="0"/>
                <a:cs typeface="Geneva" pitchFamily="1" charset="0"/>
              </a:defRPr>
            </a:lvl2pPr>
            <a:lvl3pPr marL="11430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Arial" charset="0"/>
                <a:ea typeface="Geneva" pitchFamily="1" charset="0"/>
                <a:cs typeface="Geneva" pitchFamily="1" charset="0"/>
              </a:defRPr>
            </a:lvl3pPr>
            <a:lvl4pPr marL="16002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Arial" charset="0"/>
                <a:ea typeface="Geneva" pitchFamily="1" charset="0"/>
                <a:cs typeface="Geneva" pitchFamily="1" charset="0"/>
              </a:defRPr>
            </a:lvl4pPr>
            <a:lvl5pPr marL="20574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Arial" charset="0"/>
                <a:ea typeface="Geneva" pitchFamily="1" charset="0"/>
                <a:cs typeface="Geneva" pitchFamily="1" charset="0"/>
              </a:defRPr>
            </a:lvl5pPr>
            <a:lvl6pPr marL="25146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Arial" charset="0"/>
                <a:ea typeface="Geneva" pitchFamily="1" charset="0"/>
                <a:cs typeface="Geneva" pitchFamily="1" charset="0"/>
              </a:defRPr>
            </a:lvl6pPr>
            <a:lvl7pPr marL="29718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Arial" charset="0"/>
                <a:ea typeface="Geneva" pitchFamily="1" charset="0"/>
                <a:cs typeface="Geneva" pitchFamily="1" charset="0"/>
              </a:defRPr>
            </a:lvl7pPr>
            <a:lvl8pPr marL="34290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Arial" charset="0"/>
                <a:ea typeface="Geneva" pitchFamily="1" charset="0"/>
                <a:cs typeface="Geneva" pitchFamily="1" charset="0"/>
              </a:defRPr>
            </a:lvl8pPr>
            <a:lvl9pPr marL="3886200" indent="-228600" algn="ctr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900">
                <a:solidFill>
                  <a:srgbClr val="000000"/>
                </a:solidFill>
                <a:latin typeface="Arial" charset="0"/>
                <a:ea typeface="Geneva" pitchFamily="1" charset="0"/>
                <a:cs typeface="Geneva" pitchFamily="1" charset="0"/>
              </a:defRPr>
            </a:lvl9pPr>
          </a:lstStyle>
          <a:p>
            <a:pPr eaLnBrk="1" hangingPunct="1"/>
            <a:r>
              <a:rPr lang="en-US" sz="3200" b="1" kern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SAUDI ARABIA</a:t>
            </a:r>
            <a:endParaRPr lang="en-US" sz="3200" b="1" kern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48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175" y="-3175"/>
            <a:ext cx="10164763" cy="7631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 bwMode="auto">
          <a:xfrm>
            <a:off x="0" y="455612"/>
            <a:ext cx="10158413" cy="7172326"/>
          </a:xfrm>
          <a:prstGeom prst="rect">
            <a:avLst/>
          </a:prstGeom>
          <a:solidFill>
            <a:srgbClr val="FFC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66702" y="912812"/>
            <a:ext cx="8951104" cy="4979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457200" lvl="1" indent="0">
              <a:lnSpc>
                <a:spcPct val="110000"/>
              </a:lnSpc>
              <a:spcBef>
                <a:spcPts val="1500"/>
              </a:spcBef>
              <a:buClrTx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b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Water Systems</a:t>
            </a:r>
            <a:endParaRPr lang="en-US" sz="3200" b="1" dirty="0">
              <a:solidFill>
                <a:schemeClr val="tx1"/>
              </a:solidFill>
              <a:latin typeface="Verdana" pitchFamily="34" charset="0"/>
              <a:ea typeface="ヒラギノ角ゴ ProN W3" pitchFamily="1" charset="0"/>
              <a:cs typeface="ヒラギノ角ゴ ProN W3" pitchFamily="1" charset="0"/>
            </a:endParaRPr>
          </a:p>
          <a:p>
            <a:pPr lvl="1">
              <a:lnSpc>
                <a:spcPct val="110000"/>
              </a:lnSpc>
              <a:spcBef>
                <a:spcPts val="1500"/>
              </a:spcBef>
              <a:buClrTx/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C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The </a:t>
            </a:r>
            <a:r>
              <a:rPr lang="en-US" sz="2200" b="1" dirty="0" smtClean="0">
                <a:solidFill>
                  <a:srgbClr val="C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Euphrates River </a:t>
            </a:r>
            <a:r>
              <a:rPr lang="en-US" sz="2200" dirty="0" smtClean="0">
                <a:solidFill>
                  <a:srgbClr val="C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is the most important river in </a:t>
            </a:r>
            <a:r>
              <a:rPr lang="en-US" sz="2200" i="1" dirty="0" smtClean="0">
                <a:solidFill>
                  <a:srgbClr val="C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Syria</a:t>
            </a:r>
            <a:r>
              <a:rPr lang="en-US" sz="2200" dirty="0" smtClean="0">
                <a:solidFill>
                  <a:srgbClr val="C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and provides the </a:t>
            </a:r>
            <a:r>
              <a:rPr lang="en-US" sz="2200" i="1" dirty="0" smtClean="0">
                <a:solidFill>
                  <a:srgbClr val="C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entire</a:t>
            </a:r>
            <a:r>
              <a:rPr lang="en-US" sz="2200" dirty="0" smtClean="0">
                <a:solidFill>
                  <a:srgbClr val="C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country with </a:t>
            </a:r>
            <a:r>
              <a:rPr lang="en-US" sz="2200" i="1" dirty="0" smtClean="0">
                <a:solidFill>
                  <a:srgbClr val="C0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water</a:t>
            </a: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.</a:t>
            </a:r>
          </a:p>
          <a:p>
            <a:pPr lvl="1">
              <a:lnSpc>
                <a:spcPct val="110000"/>
              </a:lnSpc>
              <a:spcBef>
                <a:spcPts val="1500"/>
              </a:spcBef>
              <a:buClrTx/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Important for </a:t>
            </a:r>
            <a:r>
              <a:rPr lang="en-US" sz="2200" i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irrigation</a:t>
            </a: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and </a:t>
            </a:r>
            <a:r>
              <a:rPr lang="en-US" sz="2200" i="1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agriculture</a:t>
            </a:r>
            <a:r>
              <a:rPr lang="en-US" sz="2200" dirty="0" smtClean="0">
                <a:solidFill>
                  <a:schemeClr val="tx1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, the </a:t>
            </a:r>
            <a:r>
              <a:rPr lang="en-US" sz="2200" b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Jordan River 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flows through all the countries in the sub region and provides a </a:t>
            </a:r>
            <a:r>
              <a:rPr lang="en-US" sz="2200" i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natural border 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between the </a:t>
            </a:r>
            <a:r>
              <a:rPr lang="en-US" sz="2200" i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West Bank 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and </a:t>
            </a:r>
            <a:r>
              <a:rPr lang="en-US" sz="2200" i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Jordan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.</a:t>
            </a:r>
          </a:p>
          <a:p>
            <a:pPr lvl="1">
              <a:lnSpc>
                <a:spcPct val="110000"/>
              </a:lnSpc>
              <a:spcBef>
                <a:spcPts val="1500"/>
              </a:spcBef>
              <a:buClrTx/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The </a:t>
            </a:r>
            <a:r>
              <a:rPr lang="en-US" sz="2200" b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Gulf of Aqaba 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connects the </a:t>
            </a:r>
            <a:r>
              <a:rPr lang="en-US" sz="2200" i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sub region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with the </a:t>
            </a:r>
            <a:r>
              <a:rPr lang="en-US" sz="2200" i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Red Sea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 and </a:t>
            </a:r>
            <a:r>
              <a:rPr lang="en-US" sz="2200" i="1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Indian Ocean</a:t>
            </a:r>
            <a:r>
              <a:rPr lang="en-US" sz="2200" dirty="0" smtClean="0">
                <a:solidFill>
                  <a:srgbClr val="FF0000"/>
                </a:solidFill>
                <a:latin typeface="Verdana" pitchFamily="34" charset="0"/>
                <a:ea typeface="ヒラギノ角ゴ ProN W3" pitchFamily="1" charset="0"/>
                <a:cs typeface="ヒラギノ角ゴ ProN W3" pitchFamily="1" charset="0"/>
              </a:rPr>
              <a:t>. </a:t>
            </a:r>
            <a:endParaRPr lang="en-US" sz="2200" dirty="0">
              <a:solidFill>
                <a:srgbClr val="FF0000"/>
              </a:solidFill>
              <a:latin typeface="Verdana" pitchFamily="34" charset="0"/>
              <a:ea typeface="ヒラギノ角ゴ ProN W3" pitchFamily="1" charset="0"/>
              <a:cs typeface="ヒラギノ角ゴ ProN W3" pitchFamily="1" charset="0"/>
            </a:endParaRPr>
          </a:p>
        </p:txBody>
      </p:sp>
      <p:pic>
        <p:nvPicPr>
          <p:cNvPr id="5" name="Picture 3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>
            <a:off x="220663" y="7086600"/>
            <a:ext cx="234950" cy="320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lum bright="30000"/>
          </a:blip>
          <a:srcRect/>
          <a:stretch>
            <a:fillRect/>
          </a:stretch>
        </p:blipFill>
        <p:spPr bwMode="auto">
          <a:xfrm>
            <a:off x="603250" y="7086600"/>
            <a:ext cx="234950" cy="320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39700" y="20638"/>
            <a:ext cx="8444706" cy="402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r>
              <a:rPr lang="en-US" sz="2000" b="1" dirty="0" smtClean="0">
                <a:latin typeface="Verdana" pitchFamily="34" charset="0"/>
              </a:rPr>
              <a:t>Physical Geography of the Eastern Mediterranean</a:t>
            </a:r>
            <a:endParaRPr lang="en-US" sz="2000" dirty="0">
              <a:latin typeface="Verdana" pitchFamily="34" charset="0"/>
            </a:endParaRPr>
          </a:p>
        </p:txBody>
      </p:sp>
      <p:pic>
        <p:nvPicPr>
          <p:cNvPr id="10" name="Picture 2" descr="http://images.sodahead.com/polls/000290804/polls_ReligionSymbolAbr_4715_259981_answer_3_xlar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284" y="5460636"/>
            <a:ext cx="1828800" cy="192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Geneva"/>
        <a:cs typeface="Geneva"/>
      </a:majorFont>
      <a:minorFont>
        <a:latin typeface="Arial"/>
        <a:ea typeface="Geneva"/>
        <a:cs typeface="Genev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1362</Words>
  <Application>Microsoft Office PowerPoint</Application>
  <PresentationFormat>Custom</PresentationFormat>
  <Paragraphs>143</Paragraphs>
  <Slides>52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71" baseType="lpstr">
      <vt:lpstr>MS Gothic</vt:lpstr>
      <vt:lpstr>ＭＳ Ｐゴシック</vt:lpstr>
      <vt:lpstr>Aharoni</vt:lpstr>
      <vt:lpstr>Arial</vt:lpstr>
      <vt:lpstr>Calibri</vt:lpstr>
      <vt:lpstr>Constantia</vt:lpstr>
      <vt:lpstr>Geneva</vt:lpstr>
      <vt:lpstr>Helvetica</vt:lpstr>
      <vt:lpstr>Matura MT Script Capitals</vt:lpstr>
      <vt:lpstr>Myriad Pro</vt:lpstr>
      <vt:lpstr>Roboto</vt:lpstr>
      <vt:lpstr>Symbol</vt:lpstr>
      <vt:lpstr>Times New Roman</vt:lpstr>
      <vt:lpstr>Verdana</vt:lpstr>
      <vt:lpstr>Wingdings</vt:lpstr>
      <vt:lpstr>Wingdings 2</vt:lpstr>
      <vt:lpstr>ヒラギノ角ゴ ProN W3</vt:lpstr>
      <vt:lpstr>Office Theme</vt:lpstr>
      <vt:lpstr>Paper</vt:lpstr>
      <vt:lpstr>Chapter 16 ~ Eastern Mediterranean </vt:lpstr>
      <vt:lpstr>Physical Geography of the Eastern Mediterranean </vt:lpstr>
      <vt:lpstr>PowerPoint Presentation</vt:lpstr>
      <vt:lpstr>PowerPoint Presentation</vt:lpstr>
      <vt:lpstr>Anti-Lebanon Mountains form the majority of the border between Syria and Lebanon. Very low populations. Nomadic herders travel the region. </vt:lpstr>
      <vt:lpstr>PowerPoint Presentation</vt:lpstr>
      <vt:lpstr>Syrian Desert</vt:lpstr>
      <vt:lpstr>v</vt:lpstr>
      <vt:lpstr>PowerPoint Presentation</vt:lpstr>
      <vt:lpstr>PowerPoint Presentation</vt:lpstr>
      <vt:lpstr>Euphrates River – eastern Syria</vt:lpstr>
      <vt:lpstr>PowerPoint Presentation</vt:lpstr>
      <vt:lpstr>Jordan River</vt:lpstr>
      <vt:lpstr>PowerPoint Presentation</vt:lpstr>
      <vt:lpstr>Gulf of Aqaba</vt:lpstr>
      <vt:lpstr>PowerPoint Presentation</vt:lpstr>
      <vt:lpstr>PowerPoint Presentation</vt:lpstr>
      <vt:lpstr>PowerPoint Presentation</vt:lpstr>
      <vt:lpstr>Natural Resources </vt:lpstr>
      <vt:lpstr>PowerPoint Presentation</vt:lpstr>
      <vt:lpstr>PowerPoint Presentation</vt:lpstr>
      <vt:lpstr>Israel: Land for Jews</vt:lpstr>
      <vt:lpstr>Relative location:</vt:lpstr>
      <vt:lpstr>Palestine:  Homeland for Palestinians</vt:lpstr>
      <vt:lpstr>PowerPoint Presentation</vt:lpstr>
      <vt:lpstr>PowerPoint Presentation</vt:lpstr>
      <vt:lpstr>First Arab Israeli War</vt:lpstr>
      <vt:lpstr>Israel borders after 1949</vt:lpstr>
      <vt:lpstr>Palestinian Loss of Land 1946-2000</vt:lpstr>
      <vt:lpstr>1967 War: The Six Day War</vt:lpstr>
      <vt:lpstr>Results of the 1967 War</vt:lpstr>
      <vt:lpstr>Land occupied by Israel after 1967 War</vt:lpstr>
      <vt:lpstr>PowerPoint Presentation</vt:lpstr>
      <vt:lpstr>PowerPoint Presentation</vt:lpstr>
      <vt:lpstr>PowerPoint Presentation</vt:lpstr>
      <vt:lpstr> LEBANON </vt:lpstr>
      <vt:lpstr> LEBANON GEOGRAPHY </vt:lpstr>
      <vt:lpstr>LEBANON CLIMATE</vt:lpstr>
      <vt:lpstr>PowerPoint Presentation</vt:lpstr>
      <vt:lpstr>PowerPoint Presentation</vt:lpstr>
      <vt:lpstr>SYRIA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Larkin</dc:creator>
  <cp:lastModifiedBy>andre Tchakerian</cp:lastModifiedBy>
  <cp:revision>96</cp:revision>
  <cp:lastPrinted>1601-01-01T00:00:00Z</cp:lastPrinted>
  <dcterms:created xsi:type="dcterms:W3CDTF">2013-06-09T20:58:55Z</dcterms:created>
  <dcterms:modified xsi:type="dcterms:W3CDTF">2018-04-15T17:44:47Z</dcterms:modified>
</cp:coreProperties>
</file>